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  <p:sldMasterId id="2147483751" r:id="rId2"/>
    <p:sldMasterId id="2147483778" r:id="rId3"/>
  </p:sldMasterIdLst>
  <p:notesMasterIdLst>
    <p:notesMasterId r:id="rId44"/>
  </p:notesMasterIdLst>
  <p:handoutMasterIdLst>
    <p:handoutMasterId r:id="rId45"/>
  </p:handoutMasterIdLst>
  <p:sldIdLst>
    <p:sldId id="266" r:id="rId4"/>
    <p:sldId id="267" r:id="rId5"/>
    <p:sldId id="268" r:id="rId6"/>
    <p:sldId id="270" r:id="rId7"/>
    <p:sldId id="277" r:id="rId8"/>
    <p:sldId id="283" r:id="rId9"/>
    <p:sldId id="272" r:id="rId10"/>
    <p:sldId id="287" r:id="rId11"/>
    <p:sldId id="288" r:id="rId12"/>
    <p:sldId id="290" r:id="rId13"/>
    <p:sldId id="319" r:id="rId14"/>
    <p:sldId id="284" r:id="rId15"/>
    <p:sldId id="274" r:id="rId16"/>
    <p:sldId id="275" r:id="rId17"/>
    <p:sldId id="293" r:id="rId18"/>
    <p:sldId id="294" r:id="rId19"/>
    <p:sldId id="309" r:id="rId20"/>
    <p:sldId id="310" r:id="rId21"/>
    <p:sldId id="276" r:id="rId22"/>
    <p:sldId id="304" r:id="rId23"/>
    <p:sldId id="305" r:id="rId24"/>
    <p:sldId id="295" r:id="rId25"/>
    <p:sldId id="306" r:id="rId26"/>
    <p:sldId id="307" r:id="rId27"/>
    <p:sldId id="296" r:id="rId28"/>
    <p:sldId id="311" r:id="rId29"/>
    <p:sldId id="285" r:id="rId30"/>
    <p:sldId id="298" r:id="rId31"/>
    <p:sldId id="300" r:id="rId32"/>
    <p:sldId id="308" r:id="rId33"/>
    <p:sldId id="286" r:id="rId34"/>
    <p:sldId id="282" r:id="rId35"/>
    <p:sldId id="299" r:id="rId36"/>
    <p:sldId id="318" r:id="rId37"/>
    <p:sldId id="312" r:id="rId38"/>
    <p:sldId id="313" r:id="rId39"/>
    <p:sldId id="314" r:id="rId40"/>
    <p:sldId id="315" r:id="rId41"/>
    <p:sldId id="316" r:id="rId42"/>
    <p:sldId id="317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D6E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6" autoAdjust="0"/>
    <p:restoredTop sz="60165" autoAdjust="0"/>
  </p:normalViewPr>
  <p:slideViewPr>
    <p:cSldViewPr snapToGrid="0" snapToObjects="1">
      <p:cViewPr>
        <p:scale>
          <a:sx n="100" d="100"/>
          <a:sy n="100" d="100"/>
        </p:scale>
        <p:origin x="1256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3.xml"/><Relationship Id="rId20" Type="http://schemas.openxmlformats.org/officeDocument/2006/relationships/slide" Target="slides/slide25.xml"/><Relationship Id="rId21" Type="http://schemas.openxmlformats.org/officeDocument/2006/relationships/slide" Target="slides/slide26.xml"/><Relationship Id="rId22" Type="http://schemas.openxmlformats.org/officeDocument/2006/relationships/slide" Target="slides/slide28.xml"/><Relationship Id="rId23" Type="http://schemas.openxmlformats.org/officeDocument/2006/relationships/slide" Target="slides/slide29.xml"/><Relationship Id="rId24" Type="http://schemas.openxmlformats.org/officeDocument/2006/relationships/slide" Target="slides/slide30.xml"/><Relationship Id="rId25" Type="http://schemas.openxmlformats.org/officeDocument/2006/relationships/slide" Target="slides/slide32.xml"/><Relationship Id="rId26" Type="http://schemas.openxmlformats.org/officeDocument/2006/relationships/slide" Target="slides/slide35.xml"/><Relationship Id="rId27" Type="http://schemas.openxmlformats.org/officeDocument/2006/relationships/slide" Target="slides/slide36.xml"/><Relationship Id="rId28" Type="http://schemas.openxmlformats.org/officeDocument/2006/relationships/slide" Target="slides/slide37.xml"/><Relationship Id="rId29" Type="http://schemas.openxmlformats.org/officeDocument/2006/relationships/slide" Target="slides/slide38.xml"/><Relationship Id="rId30" Type="http://schemas.openxmlformats.org/officeDocument/2006/relationships/slide" Target="slides/slide39.xml"/><Relationship Id="rId31" Type="http://schemas.openxmlformats.org/officeDocument/2006/relationships/slide" Target="slides/slide40.xml"/><Relationship Id="rId10" Type="http://schemas.openxmlformats.org/officeDocument/2006/relationships/slide" Target="slides/slide14.xml"/><Relationship Id="rId11" Type="http://schemas.openxmlformats.org/officeDocument/2006/relationships/slide" Target="slides/slide15.xml"/><Relationship Id="rId12" Type="http://schemas.openxmlformats.org/officeDocument/2006/relationships/slide" Target="slides/slide17.xml"/><Relationship Id="rId13" Type="http://schemas.openxmlformats.org/officeDocument/2006/relationships/slide" Target="slides/slide18.xml"/><Relationship Id="rId14" Type="http://schemas.openxmlformats.org/officeDocument/2006/relationships/slide" Target="slides/slide19.xml"/><Relationship Id="rId15" Type="http://schemas.openxmlformats.org/officeDocument/2006/relationships/slide" Target="slides/slide20.xml"/><Relationship Id="rId16" Type="http://schemas.openxmlformats.org/officeDocument/2006/relationships/slide" Target="slides/slide21.xml"/><Relationship Id="rId17" Type="http://schemas.openxmlformats.org/officeDocument/2006/relationships/slide" Target="slides/slide22.xml"/><Relationship Id="rId18" Type="http://schemas.openxmlformats.org/officeDocument/2006/relationships/slide" Target="slides/slide23.xml"/><Relationship Id="rId19" Type="http://schemas.openxmlformats.org/officeDocument/2006/relationships/slide" Target="slides/slide24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7.xml"/><Relationship Id="rId6" Type="http://schemas.openxmlformats.org/officeDocument/2006/relationships/slide" Target="slides/slide8.xml"/><Relationship Id="rId7" Type="http://schemas.openxmlformats.org/officeDocument/2006/relationships/slide" Target="slides/slide9.xml"/><Relationship Id="rId8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Offline Attack: attacker possesses the password database,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password</a:t>
            </a:r>
            <a:r>
              <a:rPr lang="en-US" altLang="zh-CN" sz="2100" baseline="0" dirty="0" smtClean="0"/>
              <a:t> are hashed; can brute-force</a:t>
            </a:r>
            <a:endParaRPr lang="en-US" altLang="zh-CN" sz="2100" dirty="0" smtClean="0"/>
          </a:p>
          <a:p>
            <a:pPr lvl="1"/>
            <a:endParaRPr lang="en-US" altLang="zh-CN" sz="2100" dirty="0" smtClean="0"/>
          </a:p>
          <a:p>
            <a:pPr marL="885815" marR="0" lvl="1" indent="-42861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zh-CN" sz="2100" dirty="0" smtClean="0">
                <a:solidFill>
                  <a:srgbClr val="FF0000"/>
                </a:solidFill>
              </a:rPr>
              <a:t>Online Attack</a:t>
            </a:r>
            <a:r>
              <a:rPr lang="en-US" altLang="zh-CN" sz="2100" dirty="0" smtClean="0"/>
              <a:t>: guess the correct passwords through</a:t>
            </a:r>
            <a:r>
              <a:rPr lang="zh-CN" altLang="en-US" sz="2100" baseline="0" dirty="0" smtClean="0"/>
              <a:t> </a:t>
            </a:r>
            <a:r>
              <a:rPr lang="en-US" altLang="zh-CN" sz="2100" baseline="0" dirty="0" smtClean="0"/>
              <a:t>web</a:t>
            </a:r>
            <a:r>
              <a:rPr lang="zh-CN" altLang="en-US" sz="2100" baseline="0" dirty="0" smtClean="0"/>
              <a:t> </a:t>
            </a:r>
            <a:r>
              <a:rPr lang="en-US" altLang="zh-CN" sz="2100" baseline="0" dirty="0" smtClean="0"/>
              <a:t>interface</a:t>
            </a:r>
            <a:r>
              <a:rPr lang="en-US" altLang="zh-CN" sz="5400" baseline="0" dirty="0" smtClean="0"/>
              <a:t>. Rate limiting mechanism enforced; Need to solve it </a:t>
            </a:r>
            <a:r>
              <a:rPr lang="en-US" altLang="zh-CN" sz="5400" dirty="0" smtClean="0"/>
              <a:t>within a number of attempts;</a:t>
            </a:r>
            <a:r>
              <a:rPr lang="zh-CN" altLang="en-US" sz="5400" baseline="0" dirty="0" smtClean="0"/>
              <a:t> </a:t>
            </a:r>
            <a:r>
              <a:rPr lang="en-US" altLang="zh-CN" sz="2100" dirty="0" smtClean="0"/>
              <a:t>without being blocked/locked.</a:t>
            </a:r>
            <a:r>
              <a:rPr lang="zh-CN" altLang="en-US" sz="210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849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91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19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62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42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65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7794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further estimated how many failed login attempts are allowed per day on the remaining 112 websites that are able to reach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thrsh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100 with a single IP. From the figure, we can learn that there are 63 websites allow more than 10,000 login attempts on single account within 24 hours; 6 websites even permit more than 86,000 attempts on one account within a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701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3294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type of low-risk websites lock out the user account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presenting a CAPTCHA. If so happens, subsequent logins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correct passwords will also be blocked. The legitimate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account has to go through a series of efforts to recover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account, such as resetting the password or calling a customer representative.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8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unsuccessful login attempts against an account have been detected within a short period,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 to throttle high-rate login attempts by using CAPTCHA [41] or temporary (e.g., 5 minutes) account lockouts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7992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722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4352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574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unsuccessful login attempts against an account have been detected within a short period,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 to throttle high-rate login attempts by using CAPTCHA [41] or temporary (e.g., 5 minutes) account lockouts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131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182</a:t>
            </a:r>
            <a:r>
              <a:rPr lang="zh-CN" altLang="en-US" dirty="0" smtClean="0"/>
              <a:t> </a:t>
            </a:r>
            <a:r>
              <a:rPr lang="en-US" altLang="zh-CN" dirty="0" smtClean="0"/>
              <a:t>websites</a:t>
            </a:r>
            <a:r>
              <a:rPr lang="zh-CN" altLang="en-US" dirty="0" smtClean="0"/>
              <a:t> </a:t>
            </a:r>
            <a:r>
              <a:rPr lang="en-US" dirty="0" smtClean="0"/>
              <a:t>allow frequent, unsuccessful login attempts</a:t>
            </a:r>
            <a:r>
              <a:rPr lang="zh-CN" altLang="en-US" dirty="0" smtClean="0"/>
              <a:t> </a:t>
            </a:r>
            <a:r>
              <a:rPr lang="en-US" dirty="0" smtClean="0"/>
              <a:t>without account lockout or login throttling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5815" lvl="1" indent="-428615">
              <a:buFont typeface="Arial" charset="0"/>
              <a:buChar char="•"/>
            </a:pPr>
            <a:r>
              <a:rPr lang="en-US" altLang="zh-CN" dirty="0" smtClean="0"/>
              <a:t>H</a:t>
            </a:r>
            <a:r>
              <a:rPr lang="en-US" dirty="0" smtClean="0"/>
              <a:t>ow</a:t>
            </a:r>
            <a:r>
              <a:rPr lang="zh-CN" altLang="en-US" dirty="0" smtClean="0"/>
              <a:t> </a:t>
            </a:r>
            <a:r>
              <a:rPr lang="en-US" dirty="0" smtClean="0"/>
              <a:t>websites treat multiple login attempts as authentication requests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 </a:t>
            </a:r>
            <a:r>
              <a:rPr lang="en-US" altLang="zh-CN" dirty="0" smtClean="0">
                <a:solidFill>
                  <a:srgbClr val="FF0000"/>
                </a:solidFill>
              </a:rPr>
              <a:t>the same user</a:t>
            </a:r>
            <a:r>
              <a:rPr lang="en-US" altLang="zh-CN" dirty="0" smtClean="0"/>
              <a:t>?</a:t>
            </a:r>
            <a:endParaRPr lang="zh-CN" altLang="en-US" sz="28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8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dirty="0" smtClean="0"/>
              <a:t>How </a:t>
            </a:r>
            <a:r>
              <a:rPr lang="en-US" altLang="zh-CN" dirty="0" smtClean="0">
                <a:solidFill>
                  <a:srgbClr val="FF0000"/>
                </a:solidFill>
              </a:rPr>
              <a:t>many times </a:t>
            </a:r>
            <a:r>
              <a:rPr lang="en-US" altLang="zh-CN" dirty="0" smtClean="0"/>
              <a:t>the websites allow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 user to send frequent login attempts without account lockout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or login throttling?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dirty="0" smtClean="0"/>
              <a:t>black box model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context of this paper, we do not distinguish lockout and throttling as they both thwart continuous login attempts from an automated online password cracker.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03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charset="0"/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In this paper, we define:</a:t>
            </a:r>
          </a:p>
          <a:p>
            <a:pPr marL="457200" lvl="1" indent="0">
              <a:buFont typeface="Arial" charset="0"/>
              <a:buNone/>
            </a:pPr>
            <a:endParaRPr lang="en-US" altLang="zh-CN" dirty="0" smtClean="0">
              <a:solidFill>
                <a:srgbClr val="FF0000"/>
              </a:solidFill>
            </a:endParaRPr>
          </a:p>
          <a:p>
            <a:pPr marL="885815" lvl="1" indent="-428615">
              <a:buFont typeface="Arial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Lockout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Threshold: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The </a:t>
            </a:r>
            <a:r>
              <a:rPr lang="en-US" altLang="zh-CN" dirty="0" smtClean="0">
                <a:solidFill>
                  <a:srgbClr val="FF0000"/>
                </a:solidFill>
              </a:rPr>
              <a:t>maximum number of invalid login attempts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from the same user that can occur before the account is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locked out or throttled</a:t>
            </a:r>
            <a:endParaRPr lang="zh-CN" altLang="en-US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Counting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Mechanism: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The mechanism with which a website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identifies multiple continuous login attempts from </a:t>
            </a:r>
            <a:r>
              <a:rPr lang="en-US" altLang="zh-CN" dirty="0" smtClean="0">
                <a:solidFill>
                  <a:srgbClr val="FF0000"/>
                </a:solidFill>
              </a:rPr>
              <a:t>the same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user</a:t>
            </a:r>
            <a:endParaRPr lang="zh-CN" alt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1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07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the Counting Mechanism has recognized the user as one that has previously attempted to log in but failed</a:t>
            </a:r>
            <a:endParaRPr lang="zh-CN" altLang="en-US" sz="3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84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973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D311-73F7-5D42-B843-E8305C73070F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1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6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3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44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9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6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33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9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7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372791"/>
            <a:ext cx="8229600" cy="339447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90" y="789714"/>
            <a:ext cx="4642821" cy="4770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300891"/>
            <a:ext cx="7194020" cy="331301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2626"/>
            <a:ext cx="9144000" cy="4460875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81604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300891"/>
            <a:ext cx="7194020" cy="3313013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81010" y="4029499"/>
            <a:ext cx="3392206" cy="8205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35495" y="1208647"/>
            <a:ext cx="7200384" cy="2842484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2952"/>
            <a:ext cx="9144000" cy="445054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868541" y="1077078"/>
            <a:ext cx="3998889" cy="1380206"/>
          </a:xfrm>
          <a:prstGeom prst="rect">
            <a:avLst/>
          </a:prstGeom>
          <a:ln w="28575" cmpd="sng">
            <a:solidFill>
              <a:srgbClr val="636D6E"/>
            </a:solidFill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636D6E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rgbClr val="636D6E"/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rgbClr val="636D6E"/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2952"/>
            <a:ext cx="3883850" cy="445054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137593" y="1372791"/>
            <a:ext cx="4701503" cy="339447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90" y="789714"/>
            <a:ext cx="4642821" cy="4770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172358"/>
            <a:ext cx="3392206" cy="501609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90" y="789714"/>
            <a:ext cx="4642821" cy="4770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1400403" y="1372791"/>
            <a:ext cx="6527582" cy="339447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chart/graph/table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9374" y="4767263"/>
            <a:ext cx="2133600" cy="2738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8E7B-AF3B-B444-8E74-E549FC814F53}" type="datetimeFigureOut">
              <a:rPr lang="en-US" smtClean="0"/>
              <a:pPr/>
              <a:t>12/3/18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230833"/>
            <a:ext cx="9144000" cy="2222105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84" y="1200151"/>
            <a:ext cx="4800600" cy="6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9144000" cy="682625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3"/>
              <a:ext cx="2438400" cy="47142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8518368" y="476342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>
                <a:solidFill>
                  <a:srgbClr val="636D6E"/>
                </a:solidFill>
              </a:rPr>
              <a:pPr/>
              <a:t>‹#›</a:t>
            </a:fld>
            <a:endParaRPr lang="en-US" sz="1600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69" r:id="rId3"/>
    <p:sldLayoutId id="2147483767" r:id="rId4"/>
    <p:sldLayoutId id="2147483758" r:id="rId5"/>
    <p:sldLayoutId id="2147483768" r:id="rId6"/>
    <p:sldLayoutId id="214748376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893D-9CB3-1B43-85EC-BE827DAB7236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66440-EC59-C54E-B982-91FC87D1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34.tiff"/><Relationship Id="rId5" Type="http://schemas.openxmlformats.org/officeDocument/2006/relationships/image" Target="../media/image20.tiff"/><Relationship Id="rId6" Type="http://schemas.openxmlformats.org/officeDocument/2006/relationships/image" Target="../media/image35.png"/><Relationship Id="rId7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389425"/>
            <a:ext cx="9362498" cy="74799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70C0"/>
                </a:solidFill>
              </a:rPr>
              <a:t>A </a:t>
            </a:r>
            <a:r>
              <a:rPr lang="en-US" sz="2800" b="1" dirty="0">
                <a:solidFill>
                  <a:srgbClr val="0070C0"/>
                </a:solidFill>
              </a:rPr>
              <a:t>Measurement Study of Authentication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Rate-Limiting Mechanisms </a:t>
            </a:r>
            <a:r>
              <a:rPr lang="en-US" sz="2800" b="1" dirty="0">
                <a:solidFill>
                  <a:srgbClr val="0070C0"/>
                </a:solidFill>
              </a:rPr>
              <a:t>of </a:t>
            </a:r>
            <a:r>
              <a:rPr lang="en-US" sz="2800" b="1" dirty="0" smtClean="0">
                <a:solidFill>
                  <a:srgbClr val="0070C0"/>
                </a:solidFill>
              </a:rPr>
              <a:t>Modern Websites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455" y="2852882"/>
            <a:ext cx="49439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Bo Lu, </a:t>
            </a:r>
            <a:r>
              <a:rPr lang="en-US" sz="2000" b="1" dirty="0" smtClean="0"/>
              <a:t>Xiaokuan Zhang</a:t>
            </a:r>
            <a:r>
              <a:rPr lang="en-US" sz="2000" dirty="0" smtClean="0"/>
              <a:t>, </a:t>
            </a:r>
            <a:r>
              <a:rPr lang="en-US" sz="2000" dirty="0" err="1" smtClean="0"/>
              <a:t>Ziman</a:t>
            </a:r>
            <a:r>
              <a:rPr lang="en-US" sz="2000" dirty="0" smtClean="0"/>
              <a:t> Ling, </a:t>
            </a:r>
          </a:p>
          <a:p>
            <a:pPr algn="ctr"/>
            <a:r>
              <a:rPr lang="en-US" sz="2000" dirty="0" err="1" smtClean="0"/>
              <a:t>Yinqian</a:t>
            </a:r>
            <a:r>
              <a:rPr lang="en-US" sz="2000" dirty="0" smtClean="0"/>
              <a:t> Zhang, </a:t>
            </a:r>
            <a:r>
              <a:rPr lang="en-US" sz="2000" dirty="0" err="1" smtClean="0"/>
              <a:t>Zhiqiang</a:t>
            </a:r>
            <a:r>
              <a:rPr lang="en-US" sz="2000" dirty="0" smtClean="0"/>
              <a:t> Lin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altLang="zh-CN" sz="2000" i="1" dirty="0"/>
              <a:t>Dept.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of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Computer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Science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&amp;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Engineering</a:t>
            </a:r>
            <a:endParaRPr lang="zh-CN" altLang="en-US" sz="2000" i="1" dirty="0"/>
          </a:p>
          <a:p>
            <a:pPr algn="ctr"/>
            <a:r>
              <a:rPr lang="en-US" sz="2000" i="1" dirty="0"/>
              <a:t>The Ohio State University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31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227" y="2047459"/>
            <a:ext cx="1233876" cy="12338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15" y="2174541"/>
            <a:ext cx="975545" cy="975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103" y="2178709"/>
            <a:ext cx="1428186" cy="971377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17126" y="1241619"/>
            <a:ext cx="78880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/>
              <a:t>Modeling </a:t>
            </a:r>
            <a:r>
              <a:rPr lang="en-US" altLang="zh-CN" sz="2100" dirty="0">
                <a:solidFill>
                  <a:srgbClr val="FF0000"/>
                </a:solidFill>
              </a:rPr>
              <a:t>Counting Mechanism</a:t>
            </a:r>
            <a:r>
              <a:rPr lang="en-US" altLang="zh-CN" sz="2100" dirty="0"/>
              <a:t>: F (acct, </a:t>
            </a:r>
            <a:r>
              <a:rPr lang="en-US" altLang="zh-CN" sz="2100" dirty="0" err="1"/>
              <a:t>cip</a:t>
            </a:r>
            <a:r>
              <a:rPr lang="en-US" altLang="zh-CN" sz="2100" dirty="0"/>
              <a:t>, cookie) →{0, 1</a:t>
            </a:r>
            <a:r>
              <a:rPr lang="en-US" altLang="zh-CN" sz="2100" dirty="0" smtClean="0"/>
              <a:t>}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acct</a:t>
            </a:r>
            <a:r>
              <a:rPr lang="en-US" altLang="zh-CN" sz="2100" dirty="0" smtClean="0"/>
              <a:t>: 	account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err="1" smtClean="0">
                <a:solidFill>
                  <a:srgbClr val="FF0000"/>
                </a:solidFill>
              </a:rPr>
              <a:t>cip</a:t>
            </a:r>
            <a:r>
              <a:rPr lang="en-US" altLang="zh-CN" sz="2100" dirty="0" smtClean="0"/>
              <a:t>:	  	client IP address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cookie</a:t>
            </a:r>
            <a:r>
              <a:rPr lang="en-US" altLang="zh-CN" sz="2100" dirty="0" smtClean="0"/>
              <a:t>:	cookie in the browser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acct = 0: using the same account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F </a:t>
            </a:r>
            <a:r>
              <a:rPr lang="en-US" altLang="zh-CN" sz="2100" dirty="0"/>
              <a:t>= </a:t>
            </a:r>
            <a:r>
              <a:rPr lang="en-US" altLang="zh-CN" sz="2100" dirty="0" smtClean="0"/>
              <a:t>1: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	  recognized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by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website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F(1,1,1) = 0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969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16" y="1474355"/>
            <a:ext cx="1607702" cy="160770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676312" y="2196987"/>
            <a:ext cx="478468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17448" y="1954651"/>
            <a:ext cx="142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Interval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3610" y="1719933"/>
            <a:ext cx="1806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Lockout </a:t>
            </a: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Threshold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863418" y="2196987"/>
            <a:ext cx="478468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220" y="1031248"/>
            <a:ext cx="8265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Lockout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Threshold (LT) Test: G(</a:t>
            </a:r>
            <a:r>
              <a:rPr lang="en-US" altLang="zh-CN" sz="2100" dirty="0" err="1" smtClean="0"/>
              <a:t>itvl</a:t>
            </a:r>
            <a:r>
              <a:rPr lang="en-US" altLang="zh-CN" sz="2100" dirty="0"/>
              <a:t>) </a:t>
            </a:r>
            <a:r>
              <a:rPr lang="en-US" altLang="zh-CN" sz="2100" dirty="0" smtClean="0"/>
              <a:t>→ N</a:t>
            </a:r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496" y="3510345"/>
            <a:ext cx="1581088" cy="1581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6578" y="3997656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(acct, </a:t>
            </a:r>
            <a:r>
              <a:rPr lang="en-US" sz="2800" dirty="0" err="1">
                <a:solidFill>
                  <a:srgbClr val="0070C0"/>
                </a:solidFill>
              </a:rPr>
              <a:t>cip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smtClean="0">
                <a:solidFill>
                  <a:srgbClr val="0070C0"/>
                </a:solidFill>
              </a:rPr>
              <a:t>cookie)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9742" y="3997656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0 or 1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98478" y="4267087"/>
            <a:ext cx="478468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85584" y="4267087"/>
            <a:ext cx="478468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220" y="3010140"/>
            <a:ext cx="94369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Counting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Mechanism (CM) Test: F </a:t>
            </a:r>
            <a:r>
              <a:rPr lang="en-US" altLang="zh-CN" sz="2100" dirty="0"/>
              <a:t>(acct, </a:t>
            </a:r>
            <a:r>
              <a:rPr lang="en-US" altLang="zh-CN" sz="2100" dirty="0" err="1"/>
              <a:t>cip</a:t>
            </a:r>
            <a:r>
              <a:rPr lang="en-US" altLang="zh-CN" sz="2100" dirty="0"/>
              <a:t>, cookie) →{0, 1</a:t>
            </a:r>
            <a:r>
              <a:rPr lang="en-US" altLang="zh-CN" sz="21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6" grpId="0"/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940848" y="1661276"/>
            <a:ext cx="7886700" cy="1956197"/>
          </a:xfrm>
          <a:prstGeom prst="rect">
            <a:avLst/>
          </a:prstGeom>
        </p:spPr>
        <p:txBody>
          <a:bodyPr/>
          <a:lstStyle/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Methodology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>
                <a:solidFill>
                  <a:srgbClr val="FF0000"/>
                </a:solidFill>
              </a:rPr>
              <a:t>Experiment</a:t>
            </a:r>
            <a:endParaRPr lang="en-US" sz="2800" dirty="0">
              <a:solidFill>
                <a:srgbClr val="FF0000"/>
              </a:solidFill>
            </a:endParaRPr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Evaluation</a:t>
            </a:r>
            <a:endParaRPr lang="zh-CN" altLang="en-US" sz="2800" dirty="0" smtClean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Limitation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Discussion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/>
              <a:t>Conclusion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/>
              <a:t>Outline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6051927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Experiment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Setup</a:t>
            </a: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Python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+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Selenium</a:t>
            </a:r>
            <a:r>
              <a:rPr lang="zh-CN" altLang="en-US" sz="2100" dirty="0" smtClean="0"/>
              <a:t> </a:t>
            </a:r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Azure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+</a:t>
            </a:r>
            <a:r>
              <a:rPr lang="zh-CN" altLang="en-US" sz="2100" dirty="0" smtClean="0"/>
              <a:t> </a:t>
            </a:r>
            <a:r>
              <a:rPr lang="en-US" altLang="zh-CN" sz="2100" dirty="0" err="1" smtClean="0"/>
              <a:t>Shadowsocks</a:t>
            </a:r>
            <a:endParaRPr lang="zh-CN" alt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32" y="1178427"/>
            <a:ext cx="1583459" cy="1583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679" y="1329645"/>
            <a:ext cx="1346375" cy="124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386" y="2913104"/>
            <a:ext cx="2004290" cy="1034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813" y="2765940"/>
            <a:ext cx="1344241" cy="134424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605192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Data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Collection</a:t>
            </a: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Alexa Top 500 Websites</a:t>
            </a:r>
            <a:endParaRPr lang="zh-CN" alt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54" y="1523609"/>
            <a:ext cx="2752436" cy="10596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686" y="2837956"/>
            <a:ext cx="1147342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Website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59525" y="4133027"/>
            <a:ext cx="1393990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LT tests with larger </a:t>
            </a:r>
            <a:r>
              <a:rPr lang="en-US" dirty="0" err="1" smtClean="0">
                <a:solidFill>
                  <a:schemeClr val="tx1"/>
                </a:solidFill>
              </a:rPr>
              <a:t>itvls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59525" y="2864068"/>
            <a:ext cx="1393990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LT test with </a:t>
            </a:r>
            <a:r>
              <a:rPr lang="en-US" dirty="0" err="1" smtClean="0">
                <a:solidFill>
                  <a:schemeClr val="tx1"/>
                </a:solidFill>
              </a:rPr>
              <a:t>itvl</a:t>
            </a:r>
            <a:r>
              <a:rPr lang="en-US" dirty="0" smtClean="0">
                <a:solidFill>
                  <a:schemeClr val="tx1"/>
                </a:solidFill>
              </a:rPr>
              <a:t>=8s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58833" y="3245682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2" idx="3"/>
          </p:cNvCxnSpPr>
          <p:nvPr/>
        </p:nvCxnSpPr>
        <p:spPr>
          <a:xfrm flipV="1">
            <a:off x="5965848" y="3246720"/>
            <a:ext cx="33160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7738" y="305936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Thrsh</a:t>
            </a:r>
            <a:r>
              <a:rPr lang="en-US" dirty="0" smtClean="0"/>
              <a:t>&gt;100?</a:t>
            </a:r>
            <a:endParaRPr lang="en-US" dirty="0"/>
          </a:p>
        </p:txBody>
      </p:sp>
      <p:sp>
        <p:nvSpPr>
          <p:cNvPr id="17" name="Diamond 16"/>
          <p:cNvSpPr/>
          <p:nvPr/>
        </p:nvSpPr>
        <p:spPr>
          <a:xfrm>
            <a:off x="6279497" y="2785985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108561" y="2869385"/>
            <a:ext cx="1195118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Register one account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20295" y="3245682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256298" y="4091087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Register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7 more accounts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09650" y="3661473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953515" y="4492015"/>
            <a:ext cx="288495" cy="213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9664" y="2885512"/>
            <a:ext cx="36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81257" y="2850969"/>
            <a:ext cx="236246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108561" y="4150954"/>
            <a:ext cx="1178808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CM tests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00005" y="3733845"/>
            <a:ext cx="0" cy="32560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15951" y="30155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Feasible?</a:t>
            </a:r>
            <a:endParaRPr lang="en-US" dirty="0"/>
          </a:p>
        </p:txBody>
      </p:sp>
      <p:sp>
        <p:nvSpPr>
          <p:cNvPr id="36" name="Diamond 35"/>
          <p:cNvSpPr/>
          <p:nvPr/>
        </p:nvSpPr>
        <p:spPr>
          <a:xfrm>
            <a:off x="1468688" y="2785985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694213" y="3241728"/>
            <a:ext cx="33160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8044867" y="2797533"/>
            <a:ext cx="1073545" cy="80540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238999" y="3241014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276546" y="4492015"/>
            <a:ext cx="288495" cy="213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62043" y="3670184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152398" y="3742556"/>
            <a:ext cx="0" cy="32560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539139" y="4150954"/>
            <a:ext cx="1178808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ABORT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4038" y="1916460"/>
            <a:ext cx="180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NIST Guideline;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CCS’16 paper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350011" y="1852618"/>
            <a:ext cx="1768401" cy="737258"/>
          </a:xfrm>
          <a:prstGeom prst="wedgeRoundRectCallout">
            <a:avLst>
              <a:gd name="adj1" fmla="val -45263"/>
              <a:gd name="adj2" fmla="val 10711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7" grpId="0" animBg="1"/>
      <p:bldP spid="18" grpId="0" animBg="1"/>
      <p:bldP spid="20" grpId="0" animBg="1"/>
      <p:bldP spid="21" grpId="0"/>
      <p:bldP spid="25" grpId="0"/>
      <p:bldP spid="28" grpId="0"/>
      <p:bldP spid="29" grpId="0" animBg="1"/>
      <p:bldP spid="34" grpId="0"/>
      <p:bldP spid="36" grpId="0" animBg="1"/>
      <p:bldP spid="38" grpId="0" animBg="1"/>
      <p:bldP spid="42" grpId="0"/>
      <p:bldP spid="4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593209441"/>
              </p:ext>
            </p:extLst>
          </p:nvPr>
        </p:nvGraphicFramePr>
        <p:xfrm>
          <a:off x="434109" y="2339138"/>
          <a:ext cx="7850908" cy="2436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25454"/>
                <a:gridCol w="3925454"/>
              </a:tblGrid>
              <a:tr h="406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Reason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Websites</a:t>
                      </a:r>
                      <a:endParaRPr lang="en-US" dirty="0"/>
                    </a:p>
                  </a:txBody>
                  <a:tcPr/>
                </a:tc>
              </a:tr>
              <a:tr h="4060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Have </a:t>
                      </a:r>
                      <a:r>
                        <a:rPr lang="en-US" baseline="0" dirty="0" smtClean="0"/>
                        <a:t>inappropriate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baseline="0" dirty="0" smtClean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406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Use other single sign-on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406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</a:t>
                      </a:r>
                      <a:r>
                        <a:rPr lang="en-US" baseline="0" dirty="0" smtClean="0"/>
                        <a:t> not have account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</a:tr>
              <a:tr h="406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Require sensitive 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US" dirty="0"/>
                    </a:p>
                  </a:txBody>
                  <a:tcPr/>
                </a:tc>
              </a:tr>
              <a:tr h="406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Encounter</a:t>
                      </a:r>
                      <a:r>
                        <a:rPr lang="en-US" baseline="0" dirty="0" smtClean="0"/>
                        <a:t> t</a:t>
                      </a:r>
                      <a:r>
                        <a:rPr lang="en-US" dirty="0" smtClean="0"/>
                        <a:t>echnical</a:t>
                      </a:r>
                      <a:r>
                        <a:rPr lang="en-US" baseline="0" dirty="0" smtClean="0"/>
                        <a:t> issues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5672" y="1329645"/>
            <a:ext cx="605192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Data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Collection: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Excluding 318 websites (</a:t>
            </a:r>
            <a:r>
              <a:rPr lang="en-US" altLang="zh-CN" sz="2100" dirty="0" smtClean="0">
                <a:solidFill>
                  <a:srgbClr val="FF0000"/>
                </a:solidFill>
              </a:rPr>
              <a:t>182</a:t>
            </a:r>
            <a:r>
              <a:rPr lang="en-US" altLang="zh-CN" sz="2100" dirty="0" smtClean="0"/>
              <a:t> websites left)</a:t>
            </a: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079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940848" y="1661276"/>
            <a:ext cx="7886700" cy="1956197"/>
          </a:xfrm>
          <a:prstGeom prst="rect">
            <a:avLst/>
          </a:prstGeom>
        </p:spPr>
        <p:txBody>
          <a:bodyPr/>
          <a:lstStyle/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Methodology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Experiment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>
                <a:solidFill>
                  <a:srgbClr val="FF0000"/>
                </a:solidFill>
              </a:rPr>
              <a:t>Evaluation</a:t>
            </a:r>
            <a:endParaRPr lang="zh-CN" altLang="en-US" sz="2800" dirty="0" smtClean="0">
              <a:solidFill>
                <a:srgbClr val="FF0000"/>
              </a:solidFill>
            </a:endParaRPr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Limitation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Discussion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/>
              <a:t>Conclusion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/>
              <a:t>Outline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3393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1" y="1602212"/>
            <a:ext cx="4292327" cy="3219249"/>
          </a:xfr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6" y="1511998"/>
            <a:ext cx="4412617" cy="3309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693" y="1186714"/>
            <a:ext cx="60519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Lockout Threshold</a:t>
            </a:r>
            <a:endParaRPr lang="zh-CN" alt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2073920" y="472624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itvl</a:t>
            </a:r>
            <a:r>
              <a:rPr lang="en-US" dirty="0" smtClean="0"/>
              <a:t> = 8s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3074" y="469619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itvl</a:t>
            </a:r>
            <a:r>
              <a:rPr lang="en-US" dirty="0" smtClean="0"/>
              <a:t> = 1024s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3186114" y="300631"/>
            <a:ext cx="5543550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Evaluation: Data Analysis</a:t>
            </a:r>
            <a:endParaRPr lang="en-US" altLang="zh-CN" sz="3600"/>
          </a:p>
        </p:txBody>
      </p:sp>
      <p:sp>
        <p:nvSpPr>
          <p:cNvPr id="2" name="TextBox 1"/>
          <p:cNvSpPr txBox="1"/>
          <p:nvPr/>
        </p:nvSpPr>
        <p:spPr>
          <a:xfrm>
            <a:off x="8266233" y="1602212"/>
            <a:ext cx="55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189" y="23234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8264" y="26609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4586" y="297956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73" y="1861960"/>
            <a:ext cx="4297496" cy="3223122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3" y="1861960"/>
            <a:ext cx="4365886" cy="3274418"/>
          </a:xfr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5315" y="974291"/>
            <a:ext cx="8661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5815" lvl="1" indent="-428615">
              <a:buFont typeface="Arial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Transition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Interval: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minimum interval</a:t>
            </a:r>
            <a:r>
              <a:rPr lang="en-US" altLang="zh-CN" dirty="0"/>
              <a:t> between consecutive</a:t>
            </a:r>
            <a:r>
              <a:rPr lang="zh-CN" altLang="en-US" dirty="0"/>
              <a:t> </a:t>
            </a:r>
            <a:r>
              <a:rPr lang="en-US" altLang="zh-CN" dirty="0"/>
              <a:t>password guesses that allows the adversary to continuously</a:t>
            </a:r>
            <a:r>
              <a:rPr lang="zh-CN" altLang="en-US" dirty="0"/>
              <a:t> </a:t>
            </a:r>
            <a:r>
              <a:rPr lang="en-US" altLang="zh-CN" dirty="0"/>
              <a:t>login without blocking</a:t>
            </a:r>
            <a:endParaRPr lang="zh-CN" alt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3186114" y="300631"/>
            <a:ext cx="5543550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Evaluation: Data Analysis</a:t>
            </a:r>
            <a:endParaRPr lang="en-US" altLang="zh-CN" sz="3600"/>
          </a:p>
        </p:txBody>
      </p:sp>
      <p:sp>
        <p:nvSpPr>
          <p:cNvPr id="3" name="TextBox 2"/>
          <p:cNvSpPr txBox="1"/>
          <p:nvPr/>
        </p:nvSpPr>
        <p:spPr>
          <a:xfrm>
            <a:off x="885825" y="34235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7307" y="181094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5258" y="3792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9062" y="30970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530" y="1329645"/>
            <a:ext cx="3320645" cy="29392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673" y="1834105"/>
            <a:ext cx="847540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Lockout Threshold (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) when </a:t>
            </a:r>
            <a:r>
              <a:rPr lang="en-US" altLang="zh-CN" sz="2100" dirty="0" err="1" smtClean="0"/>
              <a:t>itvl</a:t>
            </a:r>
            <a:r>
              <a:rPr lang="en-US" altLang="zh-CN" sz="2100" dirty="0" smtClean="0"/>
              <a:t>=8s</a:t>
            </a: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D</a:t>
            </a:r>
            <a:r>
              <a:rPr lang="en-US" altLang="zh-CN" sz="2100" dirty="0" smtClean="0"/>
              <a:t>ataset A (63):   35%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D</a:t>
            </a:r>
            <a:r>
              <a:rPr lang="en-US" altLang="zh-CN" sz="2100" dirty="0" smtClean="0"/>
              <a:t>ataset B (119): 65%</a:t>
            </a:r>
            <a:endParaRPr lang="zh-CN" altLang="en-US" sz="21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3186114" y="300631"/>
            <a:ext cx="5543550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Evaluation: Data Analysis</a:t>
            </a:r>
            <a:endParaRPr lang="en-US" altLang="zh-CN" sz="3600"/>
          </a:p>
        </p:txBody>
      </p:sp>
    </p:spTree>
    <p:extLst>
      <p:ext uri="{BB962C8B-B14F-4D97-AF65-F5344CB8AC3E}">
        <p14:creationId xmlns:p14="http://schemas.microsoft.com/office/powerpoint/2010/main" val="14443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/>
              <a:t>Introduction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98247" y="1406220"/>
            <a:ext cx="6051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Text-based Passwords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Exist for decades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Used in desktops, phones, websites, </a:t>
            </a:r>
            <a:r>
              <a:rPr lang="is-IS" altLang="zh-CN" sz="2100" dirty="0" smtClean="0"/>
              <a:t>…</a:t>
            </a: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47" y="2592798"/>
            <a:ext cx="3183687" cy="1903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77" y="2518580"/>
            <a:ext cx="1458295" cy="2595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42" y="1009380"/>
            <a:ext cx="1298980" cy="1298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0047" y="1367149"/>
            <a:ext cx="3629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Vulnerable to attacks!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092" y="2470154"/>
            <a:ext cx="2335743" cy="26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1658339"/>
            <a:ext cx="4646877" cy="3485161"/>
          </a:xfr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5672" y="1329645"/>
            <a:ext cx="60519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Dataset B (119): Counting Mechanism Test</a:t>
            </a:r>
            <a:endParaRPr lang="zh-CN" altLang="en-US" sz="210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3186114" y="300631"/>
            <a:ext cx="5543550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Evaluation: Data Analysis</a:t>
            </a:r>
            <a:endParaRPr lang="en-US" altLang="zh-CN" sz="3600"/>
          </a:p>
        </p:txBody>
      </p:sp>
      <p:sp>
        <p:nvSpPr>
          <p:cNvPr id="2" name="TextBox 1"/>
          <p:cNvSpPr txBox="1"/>
          <p:nvPr/>
        </p:nvSpPr>
        <p:spPr>
          <a:xfrm>
            <a:off x="3380714" y="229618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301" y="3132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7389" y="38004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56" y="3540219"/>
            <a:ext cx="5325382" cy="16032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853255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Takeaways</a:t>
            </a: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112(62%) </a:t>
            </a:r>
            <a:r>
              <a:rPr lang="en-US" altLang="zh-CN" sz="2100" dirty="0" smtClean="0"/>
              <a:t>websites have 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 &gt; 100 when </a:t>
            </a:r>
            <a:r>
              <a:rPr lang="en-US" altLang="zh-CN" sz="2100" dirty="0" err="1" smtClean="0"/>
              <a:t>itvl</a:t>
            </a:r>
            <a:r>
              <a:rPr lang="en-US" altLang="zh-CN" sz="2100" dirty="0" smtClean="0"/>
              <a:t>=1024s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63(35%) </a:t>
            </a:r>
            <a:r>
              <a:rPr lang="en-US" altLang="zh-CN" sz="2100" dirty="0" smtClean="0"/>
              <a:t>websites have a transition interval &lt;= 8s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Changing IP can bypass the mechanism of </a:t>
            </a:r>
            <a:r>
              <a:rPr lang="en-US" altLang="zh-CN" sz="2100" dirty="0" smtClean="0">
                <a:solidFill>
                  <a:srgbClr val="FF0000"/>
                </a:solidFill>
              </a:rPr>
              <a:t>39(21%) </a:t>
            </a:r>
            <a:r>
              <a:rPr lang="en-US" altLang="zh-CN" sz="2100" dirty="0" smtClean="0"/>
              <a:t>websites</a:t>
            </a:r>
            <a:endParaRPr lang="zh-CN" altLang="en-US" sz="210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3186114" y="300631"/>
            <a:ext cx="5543550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Evaluation: Data Analysis</a:t>
            </a:r>
            <a:endParaRPr lang="en-US" altLang="zh-CN" sz="3600"/>
          </a:p>
        </p:txBody>
      </p:sp>
    </p:spTree>
    <p:extLst>
      <p:ext uri="{BB962C8B-B14F-4D97-AF65-F5344CB8AC3E}">
        <p14:creationId xmlns:p14="http://schemas.microsoft.com/office/powerpoint/2010/main" val="2098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842" y="1178427"/>
            <a:ext cx="3480252" cy="33217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6051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/>
              <a:t>Lockout Threshold (</a:t>
            </a:r>
            <a:r>
              <a:rPr lang="en-US" altLang="zh-CN" sz="2100" dirty="0" err="1"/>
              <a:t>thrsh</a:t>
            </a:r>
            <a:r>
              <a:rPr lang="en-US" altLang="zh-CN" sz="2100" dirty="0"/>
              <a:t>) when </a:t>
            </a:r>
            <a:r>
              <a:rPr lang="en-US" altLang="zh-CN" sz="2100" dirty="0" err="1" smtClean="0"/>
              <a:t>itvl</a:t>
            </a:r>
            <a:r>
              <a:rPr lang="en-US" altLang="zh-CN" sz="2100" dirty="0" smtClean="0"/>
              <a:t>=1024s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Susceptible (131): 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 &gt; 100</a:t>
            </a:r>
          </a:p>
          <a:p>
            <a:pPr marL="1343015" lvl="2" indent="-428615">
              <a:buFont typeface="Arial" charset="0"/>
              <a:buChar char="•"/>
            </a:pPr>
            <a:r>
              <a:rPr lang="en-US" altLang="zh-CN" sz="2100" dirty="0" smtClean="0"/>
              <a:t>19: need to change IP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Low-risk 	  (51): 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 &lt;= 100</a:t>
            </a:r>
            <a:endParaRPr lang="zh-CN" altLang="en-US" sz="210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2716567" y="264365"/>
            <a:ext cx="6329364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Evaluation</a:t>
            </a:r>
            <a:r>
              <a:rPr lang="en-US" altLang="zh-CN" sz="3600" smtClean="0"/>
              <a:t>: Security Analysis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59804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9" y="1994605"/>
            <a:ext cx="8217034" cy="3081389"/>
          </a:xfr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5672" y="1329645"/>
            <a:ext cx="90183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Susceptible websites: Failed </a:t>
            </a:r>
            <a:r>
              <a:rPr lang="en-US" altLang="zh-CN" sz="2100" dirty="0"/>
              <a:t>login attempts </a:t>
            </a:r>
            <a:r>
              <a:rPr lang="en-US" altLang="zh-CN" sz="2100" dirty="0" smtClean="0"/>
              <a:t>allowed per </a:t>
            </a:r>
            <a:r>
              <a:rPr lang="en-US" altLang="zh-CN" sz="2100" dirty="0"/>
              <a:t>day</a:t>
            </a:r>
            <a:endParaRPr lang="zh-CN" altLang="en-US" sz="210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2716567" y="264365"/>
            <a:ext cx="6329364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Evaluation</a:t>
            </a:r>
            <a:r>
              <a:rPr lang="en-US" altLang="zh-CN" sz="3600" smtClean="0"/>
              <a:t>: Security Analysis</a:t>
            </a:r>
            <a:endParaRPr lang="en-US" altLang="zh-CN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985838" y="31659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6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 rot="5400000">
            <a:off x="2537190" y="1031145"/>
            <a:ext cx="583469" cy="3686175"/>
          </a:xfrm>
          <a:prstGeom prst="leftBrac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08351" y="21895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4" y="2187575"/>
            <a:ext cx="5911850" cy="2955925"/>
          </a:xfr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5672" y="1329645"/>
            <a:ext cx="74895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Online </a:t>
            </a:r>
            <a:r>
              <a:rPr lang="en-US" altLang="zh-CN" sz="2100" dirty="0"/>
              <a:t>password </a:t>
            </a:r>
            <a:r>
              <a:rPr lang="en-US" altLang="zh-CN" sz="2100" dirty="0" smtClean="0"/>
              <a:t>guessing in parallel </a:t>
            </a: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err="1" smtClean="0"/>
              <a:t>Archive.org</a:t>
            </a:r>
            <a:r>
              <a:rPr lang="en-US" altLang="zh-CN" sz="2100" dirty="0" smtClean="0"/>
              <a:t> (Transition Interval &lt; 1s)</a:t>
            </a:r>
            <a:endParaRPr lang="zh-CN" altLang="en-US" sz="210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2716567" y="264365"/>
            <a:ext cx="6329364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Evaluation</a:t>
            </a:r>
            <a:r>
              <a:rPr lang="en-US" altLang="zh-CN" sz="3600" smtClean="0"/>
              <a:t>: Security Analysis</a:t>
            </a:r>
            <a:endParaRPr lang="en-US" altLang="zh-CN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90028" y="221615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3659" y="3722688"/>
            <a:ext cx="55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110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167" y="34808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807443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Low-risk websites (51)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23 present CAPTCHA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28 </a:t>
            </a:r>
            <a:r>
              <a:rPr lang="en-US" altLang="zh-CN" sz="2100" dirty="0" smtClean="0">
                <a:solidFill>
                  <a:srgbClr val="FF0000"/>
                </a:solidFill>
              </a:rPr>
              <a:t>lock out </a:t>
            </a:r>
            <a:r>
              <a:rPr lang="en-US" altLang="zh-CN" sz="2100" dirty="0" smtClean="0"/>
              <a:t>the user </a:t>
            </a:r>
            <a:endParaRPr lang="zh-CN" altLang="en-US" sz="2100" dirty="0" smtClean="0"/>
          </a:p>
          <a:p>
            <a:pPr marL="1343015" lvl="2" indent="-428615">
              <a:buFont typeface="Arial" charset="0"/>
              <a:buChar char="•"/>
            </a:pPr>
            <a:r>
              <a:rPr lang="en-US" altLang="zh-CN" sz="2100" dirty="0"/>
              <a:t>L</a:t>
            </a:r>
            <a:r>
              <a:rPr lang="en-US" altLang="zh-CN" sz="2100" dirty="0" smtClean="0"/>
              <a:t>egitimate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user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attempts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will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be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blocked</a:t>
            </a:r>
            <a:endParaRPr lang="zh-CN" altLang="en-US" sz="2100" dirty="0" smtClean="0"/>
          </a:p>
          <a:p>
            <a:pPr marL="1343015" lvl="2" indent="-428615">
              <a:buFont typeface="Arial" charset="0"/>
              <a:buChar char="•"/>
            </a:pPr>
            <a:r>
              <a:rPr lang="en-US" altLang="zh-CN" sz="2100" dirty="0" err="1" smtClean="0"/>
              <a:t>Auth-DoS</a:t>
            </a:r>
            <a:r>
              <a:rPr lang="en-US" altLang="zh-CN" sz="2100" dirty="0" smtClean="0"/>
              <a:t> Attack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against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arbitrary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user</a:t>
            </a:r>
            <a:endParaRPr lang="zh-CN" altLang="en-US" sz="210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716567" y="264365"/>
            <a:ext cx="6329364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Evaluation</a:t>
            </a:r>
            <a:r>
              <a:rPr lang="en-US" altLang="zh-CN" sz="3600" smtClean="0"/>
              <a:t>: Security Analysis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7278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18" y="2995511"/>
            <a:ext cx="5932228" cy="1785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8246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Takeaways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131 (72%) </a:t>
            </a:r>
            <a:r>
              <a:rPr lang="en-US" altLang="zh-CN" sz="2100" dirty="0" smtClean="0"/>
              <a:t>susceptible websites (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&gt;100 when </a:t>
            </a:r>
            <a:r>
              <a:rPr lang="en-US" altLang="zh-CN" sz="2100" dirty="0" err="1" smtClean="0"/>
              <a:t>itvl</a:t>
            </a:r>
            <a:r>
              <a:rPr lang="en-US" altLang="zh-CN" sz="2100" dirty="0" smtClean="0"/>
              <a:t>=1024s)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28</a:t>
            </a:r>
            <a:r>
              <a:rPr lang="en-US" altLang="zh-CN" sz="2100" dirty="0" smtClean="0"/>
              <a:t> websites may be vulnerable to </a:t>
            </a:r>
            <a:r>
              <a:rPr lang="en-US" altLang="zh-CN" sz="2100" dirty="0" err="1" smtClean="0"/>
              <a:t>Auth-DoS</a:t>
            </a:r>
            <a:r>
              <a:rPr lang="en-US" altLang="zh-CN" sz="2100" dirty="0" smtClean="0"/>
              <a:t> attacks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716567" y="264365"/>
            <a:ext cx="6329364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Evaluation</a:t>
            </a:r>
            <a:r>
              <a:rPr lang="en-US" altLang="zh-CN" sz="3600" smtClean="0"/>
              <a:t>: Security Analysis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7300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940848" y="1661276"/>
            <a:ext cx="7886700" cy="1956197"/>
          </a:xfrm>
          <a:prstGeom prst="rect">
            <a:avLst/>
          </a:prstGeom>
        </p:spPr>
        <p:txBody>
          <a:bodyPr/>
          <a:lstStyle/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Methodology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Experiment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Evaluation</a:t>
            </a:r>
            <a:endParaRPr lang="zh-CN" altLang="en-US" sz="2800" dirty="0" smtClean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>
                <a:solidFill>
                  <a:srgbClr val="FF0000"/>
                </a:solidFill>
              </a:rPr>
              <a:t>Limitation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&amp;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Discussion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/>
              <a:t>Conclusion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/>
              <a:t>Outline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5903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448" y="1126838"/>
            <a:ext cx="1361345" cy="7026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5297919" y="172358"/>
            <a:ext cx="3392206" cy="5016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6264" y="1309835"/>
            <a:ext cx="712487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/>
              <a:t>Technical issues in data </a:t>
            </a:r>
            <a:r>
              <a:rPr lang="en-US" altLang="zh-CN" sz="2100" dirty="0" smtClean="0"/>
              <a:t>collection (71 websites)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C</a:t>
            </a:r>
            <a:r>
              <a:rPr lang="en-US" altLang="zh-CN" sz="2100" dirty="0" smtClean="0"/>
              <a:t>loud IP range blacklisted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Automated login attempts (Selenium) detected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HTTP response slowed down after a few attempts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205" y="1020959"/>
            <a:ext cx="1985829" cy="1117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99" y="2246276"/>
            <a:ext cx="1110631" cy="1028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32" y="2377684"/>
            <a:ext cx="804067" cy="804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619" y="3458014"/>
            <a:ext cx="1137411" cy="1311561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Limitation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71448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6834" y="1430151"/>
            <a:ext cx="79170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sz="2100" dirty="0" smtClean="0"/>
              <a:t>Did </a:t>
            </a:r>
            <a:r>
              <a:rPr lang="en-US" sz="2100" dirty="0"/>
              <a:t>not </a:t>
            </a:r>
            <a:r>
              <a:rPr lang="en-US" sz="2100" dirty="0">
                <a:solidFill>
                  <a:srgbClr val="FF0000"/>
                </a:solidFill>
              </a:rPr>
              <a:t>differentiate</a:t>
            </a:r>
            <a:r>
              <a:rPr lang="en-US" sz="2100" dirty="0"/>
              <a:t> a</a:t>
            </a:r>
            <a:r>
              <a:rPr lang="en-US" altLang="zh-CN" sz="2100" dirty="0" smtClean="0"/>
              <a:t>ccount </a:t>
            </a:r>
            <a:r>
              <a:rPr lang="en-US" altLang="zh-CN" sz="2100" dirty="0"/>
              <a:t>lockout and login throttling</a:t>
            </a:r>
          </a:p>
          <a:p>
            <a:endParaRPr lang="en-US" altLang="zh-CN" sz="2100" dirty="0" smtClean="0"/>
          </a:p>
          <a:p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>
                <a:solidFill>
                  <a:srgbClr val="FF0000"/>
                </a:solidFill>
              </a:rPr>
              <a:t>Imperfect</a:t>
            </a:r>
            <a:r>
              <a:rPr lang="en-US" altLang="zh-CN" sz="2100" dirty="0"/>
              <a:t> models for real-world </a:t>
            </a:r>
            <a:r>
              <a:rPr lang="en-US" altLang="zh-CN" sz="2100" dirty="0" smtClean="0"/>
              <a:t>implementations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T</a:t>
            </a:r>
            <a:r>
              <a:rPr lang="en-US" altLang="zh-CN" sz="2100" dirty="0" smtClean="0"/>
              <a:t>hreshold may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be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&gt; 100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T</a:t>
            </a:r>
            <a:r>
              <a:rPr lang="en-US" altLang="zh-CN" sz="2100" dirty="0" smtClean="0"/>
              <a:t>hreshold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may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change dynamically for the same interval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smtClean="0"/>
              <a:t>Limitation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0683" y="1245778"/>
            <a:ext cx="84554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Password Attacks</a:t>
            </a:r>
            <a:endParaRPr lang="en-US" altLang="zh-CN" sz="1500" dirty="0"/>
          </a:p>
        </p:txBody>
      </p:sp>
      <p:sp>
        <p:nvSpPr>
          <p:cNvPr id="12" name="Rounded Rectangle 11"/>
          <p:cNvSpPr/>
          <p:nvPr/>
        </p:nvSpPr>
        <p:spPr>
          <a:xfrm>
            <a:off x="735962" y="1745732"/>
            <a:ext cx="5079051" cy="3297751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23933" y="3964028"/>
            <a:ext cx="4303108" cy="654633"/>
          </a:xfrm>
          <a:prstGeom prst="roundRect">
            <a:avLst/>
          </a:prstGeom>
          <a:gradFill flip="none" rotWithShape="1">
            <a:gsLst>
              <a:gs pos="0">
                <a:srgbClr val="1F497D">
                  <a:lumMod val="75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Online</a:t>
            </a:r>
            <a:r>
              <a:rPr lang="zh-CN" altLang="en-US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altLang="zh-CN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Attacks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1385" y="1960126"/>
            <a:ext cx="1143198" cy="1143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1385" y="3719745"/>
            <a:ext cx="1143198" cy="114319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123933" y="2204409"/>
            <a:ext cx="4303108" cy="654633"/>
          </a:xfrm>
          <a:prstGeom prst="roundRect">
            <a:avLst/>
          </a:prstGeom>
          <a:gradFill flip="none" rotWithShape="1">
            <a:gsLst>
              <a:gs pos="0">
                <a:srgbClr val="1F497D">
                  <a:lumMod val="75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Offline</a:t>
            </a:r>
            <a:r>
              <a:rPr lang="zh-CN" altLang="en-US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altLang="zh-CN" sz="2800" kern="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Attacks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374" y="3711418"/>
            <a:ext cx="5336226" cy="1093517"/>
          </a:xfrm>
          <a:prstGeom prst="rect">
            <a:avLst/>
          </a:prstGeom>
          <a:noFill/>
          <a:ln w="63500" cap="flat" cmpd="sng" algn="ctr">
            <a:solidFill>
              <a:srgbClr val="C0504D"/>
            </a:solidFill>
            <a:prstDash val="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596" y="1672394"/>
            <a:ext cx="1528964" cy="1528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460" y="3226507"/>
            <a:ext cx="1605235" cy="1816977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/>
              <a:t>Introduction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819" y="1411618"/>
            <a:ext cx="921282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Implement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counting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mechanisms that do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not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rely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on info from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the client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Implement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rate-limiting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mechanism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when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reach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Lockout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Threshold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   </a:t>
            </a:r>
            <a:r>
              <a:rPr lang="zh-CN" altLang="en-US" sz="2100" dirty="0" smtClean="0"/>
              <a:t>  </a:t>
            </a:r>
            <a:r>
              <a:rPr lang="en-US" altLang="zh-CN" sz="2100" dirty="0" smtClean="0"/>
              <a:t>(e.g.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2-factor</a:t>
            </a:r>
            <a:r>
              <a:rPr lang="zh-CN" altLang="en-US" sz="2100" dirty="0" smtClean="0"/>
              <a:t> </a:t>
            </a:r>
            <a:r>
              <a:rPr lang="en-US" altLang="zh-CN" sz="2100" dirty="0" err="1" smtClean="0"/>
              <a:t>auth</a:t>
            </a:r>
            <a:r>
              <a:rPr lang="en-US" altLang="zh-CN" sz="2100" dirty="0" smtClean="0"/>
              <a:t>)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Enforce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smtClean="0">
                <a:solidFill>
                  <a:srgbClr val="FF0000"/>
                </a:solidFill>
              </a:rPr>
              <a:t>strong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smtClean="0">
                <a:solidFill>
                  <a:srgbClr val="FF0000"/>
                </a:solidFill>
              </a:rPr>
              <a:t>password</a:t>
            </a:r>
            <a:endParaRPr lang="zh-CN" altLang="en-US" sz="2100" dirty="0">
              <a:solidFill>
                <a:srgbClr val="FF0000"/>
              </a:solidFill>
            </a:endParaRP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>
                <a:solidFill>
                  <a:srgbClr val="0070C0"/>
                </a:solidFill>
              </a:rPr>
              <a:t>Recommendations</a:t>
            </a:r>
            <a:endParaRPr lang="en-US" altLang="zh-CN" sz="28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25" y="2591111"/>
            <a:ext cx="3492500" cy="23241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Discussion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679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940848" y="1661276"/>
            <a:ext cx="7886700" cy="1956197"/>
          </a:xfrm>
          <a:prstGeom prst="rect">
            <a:avLst/>
          </a:prstGeom>
        </p:spPr>
        <p:txBody>
          <a:bodyPr/>
          <a:lstStyle/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Methodology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Experiment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Evaluation</a:t>
            </a:r>
            <a:endParaRPr lang="zh-CN" altLang="en-US" sz="2800" dirty="0" smtClean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Limitation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Discussion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</a:rPr>
              <a:t>Conclusion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 marL="557199" indent="-557199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/>
              <a:t>Outline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7389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3" y="1329645"/>
            <a:ext cx="80577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Proposed </a:t>
            </a:r>
            <a:r>
              <a:rPr lang="en-US" altLang="zh-CN" sz="2100" dirty="0"/>
              <a:t>a </a:t>
            </a:r>
            <a:r>
              <a:rPr lang="en-US" altLang="zh-CN" sz="2100" dirty="0" smtClean="0"/>
              <a:t>black-box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approach </a:t>
            </a:r>
            <a:r>
              <a:rPr lang="en-US" altLang="zh-CN" sz="2100" dirty="0"/>
              <a:t>to modeling the </a:t>
            </a:r>
            <a:r>
              <a:rPr lang="en-US" altLang="zh-CN" sz="2100" dirty="0" smtClean="0"/>
              <a:t>rate-limiting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implementations of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websites</a:t>
            </a:r>
            <a:endParaRPr lang="zh-CN" altLang="en-US" sz="2100" dirty="0" smtClean="0"/>
          </a:p>
          <a:p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/>
              <a:t>P</a:t>
            </a:r>
            <a:r>
              <a:rPr lang="en-US" altLang="zh-CN" sz="2100" dirty="0" smtClean="0"/>
              <a:t>resented </a:t>
            </a:r>
            <a:r>
              <a:rPr lang="en-US" altLang="zh-CN" sz="2100" dirty="0"/>
              <a:t>a systematic measurement study on a </a:t>
            </a:r>
            <a:r>
              <a:rPr lang="en-US" altLang="zh-CN" sz="2100" dirty="0" smtClean="0"/>
              <a:t>subset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of </a:t>
            </a:r>
            <a:r>
              <a:rPr lang="en-US" altLang="zh-CN" sz="2100" dirty="0"/>
              <a:t>Alexa Top 500 </a:t>
            </a:r>
            <a:r>
              <a:rPr lang="en-US" altLang="zh-CN" sz="2100" dirty="0" smtClean="0"/>
              <a:t>websites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/>
              <a:t>R</a:t>
            </a:r>
            <a:r>
              <a:rPr lang="en-US" altLang="zh-CN" sz="2100" dirty="0" smtClean="0"/>
              <a:t>evealed </a:t>
            </a:r>
            <a:r>
              <a:rPr lang="en-US" altLang="zh-CN" sz="2100" dirty="0"/>
              <a:t>susceptibility of these websites to </a:t>
            </a:r>
            <a:r>
              <a:rPr lang="en-US" altLang="zh-CN" sz="2100" dirty="0" smtClean="0"/>
              <a:t>online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password </a:t>
            </a:r>
            <a:r>
              <a:rPr lang="en-US" altLang="zh-CN" sz="2100" dirty="0"/>
              <a:t>guessing </a:t>
            </a:r>
            <a:r>
              <a:rPr lang="en-US" altLang="zh-CN" sz="2100" dirty="0" smtClean="0"/>
              <a:t>attacks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Conclusion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6"/>
          </p:nvPr>
        </p:nvSpPr>
        <p:spPr>
          <a:xfrm>
            <a:off x="651756" y="1371156"/>
            <a:ext cx="7194020" cy="3313013"/>
          </a:xfrm>
        </p:spPr>
        <p:txBody>
          <a:bodyPr/>
          <a:lstStyle/>
          <a:p>
            <a:pPr algn="ctr"/>
            <a:r>
              <a:rPr lang="en-US" sz="5400" dirty="0" smtClean="0"/>
              <a:t>Thanks for listening!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00481" y="3027663"/>
            <a:ext cx="2696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Xiaokuan Zhang</a:t>
            </a:r>
          </a:p>
          <a:p>
            <a:pPr algn="ctr"/>
            <a:r>
              <a:rPr lang="en-US" altLang="zh-CN" sz="2000" dirty="0" smtClean="0">
                <a:solidFill>
                  <a:srgbClr val="0070C0"/>
                </a:solidFill>
              </a:rPr>
              <a:t>z</a:t>
            </a:r>
            <a:r>
              <a:rPr lang="en-US" sz="2000" dirty="0" smtClean="0">
                <a:solidFill>
                  <a:srgbClr val="0070C0"/>
                </a:solidFill>
              </a:rPr>
              <a:t>hang.5840@osu.edu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3" y="1329645"/>
            <a:ext cx="80577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131 susceptible websites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15 provide email for reporting security issues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51 require filling out an online form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65</a:t>
            </a:r>
            <a:r>
              <a:rPr lang="en-US" altLang="zh-CN" sz="2100" dirty="0" smtClean="0"/>
              <a:t> list customer support contacts </a:t>
            </a:r>
            <a:r>
              <a:rPr lang="en-US" altLang="zh-CN" sz="2100" dirty="0">
                <a:solidFill>
                  <a:srgbClr val="FF0000"/>
                </a:solidFill>
              </a:rPr>
              <a:t>ONLY</a:t>
            </a:r>
            <a:r>
              <a:rPr lang="en-US" altLang="zh-CN" sz="2100" dirty="0"/>
              <a:t> </a:t>
            </a: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Contacted 15+51 websites, only </a:t>
            </a:r>
            <a:r>
              <a:rPr lang="en-US" altLang="zh-CN" sz="2100" dirty="0" smtClean="0">
                <a:solidFill>
                  <a:srgbClr val="FF0000"/>
                </a:solidFill>
              </a:rPr>
              <a:t>3</a:t>
            </a:r>
            <a:r>
              <a:rPr lang="en-US" altLang="zh-CN" sz="2100" dirty="0" smtClean="0"/>
              <a:t> responded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1218233" y="655207"/>
            <a:ext cx="646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>
                <a:solidFill>
                  <a:srgbClr val="0070C0"/>
                </a:solidFill>
              </a:rPr>
              <a:t>Responsible </a:t>
            </a:r>
            <a:r>
              <a:rPr lang="en-US" altLang="zh-CN" sz="2800" dirty="0">
                <a:solidFill>
                  <a:srgbClr val="0070C0"/>
                </a:solidFill>
              </a:rPr>
              <a:t>Disclosure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39" y="3422902"/>
            <a:ext cx="1503385" cy="1154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47" y="1550792"/>
            <a:ext cx="1464767" cy="146476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Discussion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034" y="1479427"/>
            <a:ext cx="75128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Investigate lockout mechanisms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Method to </a:t>
            </a:r>
            <a:r>
              <a:rPr lang="en-US" altLang="zh-CN" sz="2100" dirty="0" smtClean="0">
                <a:solidFill>
                  <a:srgbClr val="FF0000"/>
                </a:solidFill>
              </a:rPr>
              <a:t>unlock</a:t>
            </a:r>
            <a:r>
              <a:rPr lang="en-US" altLang="zh-CN" sz="2100" dirty="0" smtClean="0"/>
              <a:t> an account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Whether </a:t>
            </a:r>
            <a:r>
              <a:rPr lang="en-US" altLang="zh-CN" sz="2100" dirty="0">
                <a:solidFill>
                  <a:srgbClr val="FF0000"/>
                </a:solidFill>
              </a:rPr>
              <a:t>repeated </a:t>
            </a:r>
            <a:r>
              <a:rPr lang="en-US" altLang="zh-CN" sz="2100" dirty="0" smtClean="0">
                <a:solidFill>
                  <a:srgbClr val="FF0000"/>
                </a:solidFill>
              </a:rPr>
              <a:t>lockout</a:t>
            </a:r>
            <a:r>
              <a:rPr lang="en-US" altLang="zh-CN" sz="2100" dirty="0" smtClean="0"/>
              <a:t> </a:t>
            </a:r>
            <a:r>
              <a:rPr lang="en-US" altLang="zh-CN" sz="2100" dirty="0"/>
              <a:t>will </a:t>
            </a:r>
            <a:r>
              <a:rPr lang="en-US" altLang="zh-CN" sz="2100" dirty="0" smtClean="0"/>
              <a:t>trigger alarms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Integrate with CAPTCHA cracking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T</a:t>
            </a:r>
            <a:r>
              <a:rPr lang="en-US" altLang="zh-CN" sz="2100" dirty="0" smtClean="0"/>
              <a:t>he </a:t>
            </a:r>
            <a:r>
              <a:rPr lang="en-US" altLang="zh-CN" sz="2100" dirty="0">
                <a:solidFill>
                  <a:srgbClr val="FF0000"/>
                </a:solidFill>
              </a:rPr>
              <a:t>difficulty</a:t>
            </a:r>
            <a:r>
              <a:rPr lang="en-US" altLang="zh-CN" sz="2100" dirty="0"/>
              <a:t> of breaking the </a:t>
            </a:r>
            <a:r>
              <a:rPr lang="en-US" altLang="zh-CN" sz="2100" dirty="0" smtClean="0"/>
              <a:t>CAPTCHAs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How CAPTCHAs affect </a:t>
            </a:r>
            <a:r>
              <a:rPr lang="en-US" altLang="zh-CN" sz="2100" dirty="0" smtClean="0">
                <a:solidFill>
                  <a:srgbClr val="FF0000"/>
                </a:solidFill>
              </a:rPr>
              <a:t>later logins</a:t>
            </a:r>
            <a:endParaRPr lang="en-US" altLang="zh-CN" sz="9600" dirty="0" smtClean="0">
              <a:solidFill>
                <a:srgbClr val="FF0000"/>
              </a:solidFill>
            </a:endParaRPr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>
                <a:solidFill>
                  <a:srgbClr val="0070C0"/>
                </a:solidFill>
              </a:rPr>
              <a:t>Future Directions</a:t>
            </a:r>
            <a:endParaRPr lang="en-US" altLang="zh-CN" sz="28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378" y="1258703"/>
            <a:ext cx="1643063" cy="1643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05" y="3189986"/>
            <a:ext cx="2702611" cy="115775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5075782" y="262118"/>
            <a:ext cx="3773843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 smtClean="0"/>
              <a:t>Discussion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82001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err="1" smtClean="0"/>
              <a:t>Blackbox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Tests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---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Unit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Test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sz="2100" dirty="0" err="1"/>
              <a:t>UnitTest</a:t>
            </a:r>
            <a:r>
              <a:rPr lang="en-US" sz="2100" dirty="0"/>
              <a:t> (</a:t>
            </a:r>
            <a:r>
              <a:rPr lang="en-US" sz="2100" dirty="0" smtClean="0"/>
              <a:t>Account, </a:t>
            </a:r>
            <a:r>
              <a:rPr lang="en-US" sz="2100" dirty="0"/>
              <a:t>IP</a:t>
            </a:r>
            <a:r>
              <a:rPr lang="en-US" sz="2100" dirty="0" smtClean="0"/>
              <a:t>, Cookie</a:t>
            </a:r>
            <a:r>
              <a:rPr lang="en-US" sz="2100" dirty="0"/>
              <a:t>) → {</a:t>
            </a:r>
            <a:r>
              <a:rPr lang="en-US" sz="2100" dirty="0" smtClean="0"/>
              <a:t>S,W,L}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Success (S), Wrong Password (W) </a:t>
            </a:r>
            <a:r>
              <a:rPr lang="en-US" altLang="zh-CN" sz="2100" dirty="0" smtClean="0"/>
              <a:t>and Locked </a:t>
            </a:r>
            <a:r>
              <a:rPr lang="en-US" altLang="zh-CN" sz="2100" dirty="0"/>
              <a:t>(L</a:t>
            </a:r>
            <a:r>
              <a:rPr lang="en-US" altLang="zh-CN" sz="2100" dirty="0" smtClean="0"/>
              <a:t>)</a:t>
            </a: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2" name="Rounded Rectangle 1"/>
          <p:cNvSpPr/>
          <p:nvPr/>
        </p:nvSpPr>
        <p:spPr>
          <a:xfrm>
            <a:off x="4498732" y="3110251"/>
            <a:ext cx="2009273" cy="145582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UnitTest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86141" y="3838161"/>
            <a:ext cx="63956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288" y="3576551"/>
            <a:ext cx="3533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(Account, IP, Cookie)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3981" y="3576552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S/W/L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646104" y="3843689"/>
            <a:ext cx="63956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779" y="1178427"/>
            <a:ext cx="82650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Lockout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Threshold (LT): G(</a:t>
            </a:r>
            <a:r>
              <a:rPr lang="en-US" altLang="zh-CN" sz="2100" dirty="0" err="1" smtClean="0"/>
              <a:t>itvl</a:t>
            </a:r>
            <a:r>
              <a:rPr lang="en-US" altLang="zh-CN" sz="2100" dirty="0" smtClean="0"/>
              <a:t>)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Input: a list of intervals; Output: a list of Lockout Thresholds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Clean State: new </a:t>
            </a:r>
            <a:r>
              <a:rPr lang="en-US" altLang="zh-CN" sz="2100" dirty="0" err="1" smtClean="0"/>
              <a:t>account&amp;IP</a:t>
            </a:r>
            <a:r>
              <a:rPr lang="en-US" altLang="zh-CN" sz="2100" dirty="0" smtClean="0"/>
              <a:t>, no cookie, count=0</a:t>
            </a: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</p:txBody>
      </p:sp>
      <p:sp>
        <p:nvSpPr>
          <p:cNvPr id="8" name="Rounded Rectangle 7"/>
          <p:cNvSpPr/>
          <p:nvPr/>
        </p:nvSpPr>
        <p:spPr>
          <a:xfrm>
            <a:off x="48778" y="2649608"/>
            <a:ext cx="1200761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Clean State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30841" y="2649608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ret = </a:t>
            </a:r>
            <a:r>
              <a:rPr lang="en-US" dirty="0" err="1" smtClean="0">
                <a:solidFill>
                  <a:schemeClr val="tx1"/>
                </a:solidFill>
              </a:rPr>
              <a:t>UnitTest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3910" y="2650322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Get New </a:t>
            </a:r>
            <a:r>
              <a:rPr lang="en-US" dirty="0" err="1" smtClean="0">
                <a:solidFill>
                  <a:srgbClr val="FF0000"/>
                </a:solidFill>
              </a:rPr>
              <a:t>itvl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9990" y="3831744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wait(</a:t>
            </a:r>
            <a:r>
              <a:rPr lang="en-US" dirty="0" err="1" smtClean="0">
                <a:solidFill>
                  <a:schemeClr val="tx1"/>
                </a:solidFill>
              </a:rPr>
              <a:t>itvl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count+=1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3634" y="2615168"/>
            <a:ext cx="1413387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Record (</a:t>
            </a:r>
            <a:r>
              <a:rPr lang="en-US" dirty="0" err="1" smtClean="0">
                <a:solidFill>
                  <a:schemeClr val="tx1"/>
                </a:solidFill>
              </a:rPr>
              <a:t>itvl</a:t>
            </a:r>
            <a:r>
              <a:rPr lang="en-US" dirty="0" smtClean="0">
                <a:solidFill>
                  <a:schemeClr val="tx1"/>
                </a:solidFill>
              </a:rPr>
              <a:t>, count)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8" idx="3"/>
            <a:endCxn id="10" idx="1"/>
          </p:cNvCxnSpPr>
          <p:nvPr/>
        </p:nvCxnSpPr>
        <p:spPr>
          <a:xfrm>
            <a:off x="1249539" y="3052666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95930" y="3051952"/>
            <a:ext cx="254370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48428" y="3042942"/>
            <a:ext cx="315826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47607" y="3051952"/>
            <a:ext cx="30224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07743" y="28208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 =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48428" y="2669300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>
            <a:stCxn id="62" idx="2"/>
            <a:endCxn id="12" idx="0"/>
          </p:cNvCxnSpPr>
          <p:nvPr/>
        </p:nvCxnSpPr>
        <p:spPr>
          <a:xfrm>
            <a:off x="5303259" y="3518002"/>
            <a:ext cx="10438" cy="313742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23342" y="3402130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86720" y="3886762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</a:t>
            </a:r>
          </a:p>
          <a:p>
            <a:r>
              <a:rPr lang="en-US" dirty="0" smtClean="0"/>
              <a:t>&gt;100?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1515001" y="3837338"/>
            <a:ext cx="1031959" cy="7894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Stop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endCxn id="64" idx="3"/>
          </p:cNvCxnSpPr>
          <p:nvPr/>
        </p:nvCxnSpPr>
        <p:spPr>
          <a:xfrm flipH="1" flipV="1">
            <a:off x="4367207" y="4232672"/>
            <a:ext cx="288495" cy="213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600325" y="4232671"/>
            <a:ext cx="371220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657192" y="3828899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09026" y="3455724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47" name="Straight Arrow Connector 46"/>
          <p:cNvCxnSpPr>
            <a:stCxn id="64" idx="0"/>
            <a:endCxn id="9" idx="2"/>
          </p:cNvCxnSpPr>
          <p:nvPr/>
        </p:nvCxnSpPr>
        <p:spPr>
          <a:xfrm flipV="1">
            <a:off x="3669376" y="3455724"/>
            <a:ext cx="5172" cy="313732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328094" y="2319634"/>
            <a:ext cx="0" cy="32560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328095" y="2319634"/>
            <a:ext cx="4862232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7202358" y="2319776"/>
            <a:ext cx="0" cy="28298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Diamond 61"/>
          <p:cNvSpPr/>
          <p:nvPr/>
        </p:nvSpPr>
        <p:spPr>
          <a:xfrm>
            <a:off x="4605427" y="2591571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Diamond 63"/>
          <p:cNvSpPr/>
          <p:nvPr/>
        </p:nvSpPr>
        <p:spPr>
          <a:xfrm>
            <a:off x="2971544" y="3769456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  <p:bldP spid="26" grpId="0"/>
      <p:bldP spid="30" grpId="0"/>
      <p:bldP spid="35" grpId="0"/>
      <p:bldP spid="36" grpId="0"/>
      <p:bldP spid="38" grpId="0" animBg="1"/>
      <p:bldP spid="42" grpId="0"/>
      <p:bldP spid="62" grpId="0" animBg="1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2662" y="1153455"/>
            <a:ext cx="9436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Counting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Mechanism (CM): F </a:t>
            </a:r>
            <a:r>
              <a:rPr lang="en-US" altLang="zh-CN" sz="2100" dirty="0"/>
              <a:t>(acct, </a:t>
            </a:r>
            <a:r>
              <a:rPr lang="en-US" altLang="zh-CN" sz="2100" dirty="0" err="1"/>
              <a:t>cip</a:t>
            </a:r>
            <a:r>
              <a:rPr lang="en-US" altLang="zh-CN" sz="2100" dirty="0"/>
              <a:t>, cookie) →{0, 1}</a:t>
            </a: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Input: </a:t>
            </a:r>
            <a:r>
              <a:rPr lang="en-US" altLang="zh-CN" sz="2100" dirty="0" err="1" smtClean="0"/>
              <a:t>Thrsh</a:t>
            </a:r>
            <a:r>
              <a:rPr lang="en-US" altLang="zh-CN" sz="2100" dirty="0" smtClean="0"/>
              <a:t>=G(8s</a:t>
            </a:r>
            <a:r>
              <a:rPr lang="en-US" altLang="zh-CN" sz="2100" dirty="0"/>
              <a:t>), </a:t>
            </a:r>
            <a:r>
              <a:rPr lang="en-US" altLang="zh-CN" sz="2100" dirty="0" smtClean="0"/>
              <a:t>a list of (acct, </a:t>
            </a:r>
            <a:r>
              <a:rPr lang="en-US" altLang="zh-CN" sz="2100" dirty="0" err="1" smtClean="0"/>
              <a:t>cip</a:t>
            </a:r>
            <a:r>
              <a:rPr lang="en-US" altLang="zh-CN" sz="2100" dirty="0" smtClean="0"/>
              <a:t>, cookie)</a:t>
            </a: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Output: </a:t>
            </a:r>
            <a:r>
              <a:rPr lang="en-US" sz="2100" dirty="0"/>
              <a:t>A list of (acct, </a:t>
            </a:r>
            <a:r>
              <a:rPr lang="en-US" sz="2100" dirty="0" err="1"/>
              <a:t>cip</a:t>
            </a:r>
            <a:r>
              <a:rPr lang="en-US" sz="2100" dirty="0"/>
              <a:t>, cookie) that create clean </a:t>
            </a:r>
            <a:r>
              <a:rPr lang="en-US" sz="2100" dirty="0" smtClean="0"/>
              <a:t>states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/>
              <a:t>Clean State: new </a:t>
            </a:r>
            <a:r>
              <a:rPr lang="en-US" altLang="zh-CN" sz="2100" dirty="0" err="1"/>
              <a:t>account&amp;IP</a:t>
            </a:r>
            <a:r>
              <a:rPr lang="en-US" altLang="zh-CN" sz="2100" dirty="0"/>
              <a:t>, no cookie, </a:t>
            </a:r>
            <a:r>
              <a:rPr lang="en-US" altLang="zh-CN" sz="2100" dirty="0" smtClean="0"/>
              <a:t>count=0</a:t>
            </a:r>
            <a:endParaRPr lang="zh-CN" altLang="en-US" sz="2100" dirty="0"/>
          </a:p>
        </p:txBody>
      </p:sp>
      <p:sp>
        <p:nvSpPr>
          <p:cNvPr id="6" name="Rounded Rectangle 5"/>
          <p:cNvSpPr/>
          <p:nvPr/>
        </p:nvSpPr>
        <p:spPr>
          <a:xfrm>
            <a:off x="405780" y="2935508"/>
            <a:ext cx="1055887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Clean State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49874" y="2915816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ret = </a:t>
            </a:r>
            <a:r>
              <a:rPr lang="en-US" dirty="0" err="1" smtClean="0">
                <a:solidFill>
                  <a:schemeClr val="tx1"/>
                </a:solidFill>
              </a:rPr>
              <a:t>UnitTest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47008" y="2935508"/>
            <a:ext cx="1195118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Modify State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01529" y="3317122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90899" y="3318160"/>
            <a:ext cx="254370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6037288" y="3318160"/>
            <a:ext cx="33160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26776" y="308700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 = L?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371095" y="2608926"/>
            <a:ext cx="0" cy="32560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371095" y="2587449"/>
            <a:ext cx="4714654" cy="194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085749" y="2573458"/>
            <a:ext cx="0" cy="28298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Diamond 30"/>
          <p:cNvSpPr/>
          <p:nvPr/>
        </p:nvSpPr>
        <p:spPr>
          <a:xfrm>
            <a:off x="6379513" y="2857425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1765545" y="2940825"/>
            <a:ext cx="1195118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Get </a:t>
            </a:r>
            <a:r>
              <a:rPr lang="en-US" dirty="0" smtClean="0">
                <a:solidFill>
                  <a:schemeClr val="tx1"/>
                </a:solidFill>
              </a:rPr>
              <a:t>new (</a:t>
            </a:r>
            <a:r>
              <a:rPr lang="en-US" dirty="0" err="1" smtClean="0">
                <a:solidFill>
                  <a:schemeClr val="tx1"/>
                </a:solidFill>
              </a:rPr>
              <a:t>acct,cip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cookie)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977279" y="3317122"/>
            <a:ext cx="254371" cy="71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6442042" y="4162527"/>
            <a:ext cx="1287414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wait(</a:t>
            </a:r>
            <a:r>
              <a:rPr lang="en-US" dirty="0" err="1" smtClean="0">
                <a:solidFill>
                  <a:schemeClr val="tx1"/>
                </a:solidFill>
              </a:rPr>
              <a:t>itvl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count+=1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5394" y="3732913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20806" y="424264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count</a:t>
            </a:r>
            <a:r>
              <a:rPr lang="en-US" altLang="zh-CN" dirty="0" smtClean="0"/>
              <a:t>==</a:t>
            </a:r>
            <a:endParaRPr lang="zh-CN" altLang="en-US" dirty="0" smtClean="0"/>
          </a:p>
          <a:p>
            <a:pPr algn="ctr"/>
            <a:r>
              <a:rPr lang="en-US" altLang="zh-CN" dirty="0" err="1" smtClean="0"/>
              <a:t>Thrsh</a:t>
            </a:r>
            <a:r>
              <a:rPr lang="en-US" altLang="zh-CN" dirty="0" smtClean="0"/>
              <a:t>?</a:t>
            </a:r>
            <a:endParaRPr lang="en-US" dirty="0" smtClean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6139259" y="4563455"/>
            <a:ext cx="288495" cy="213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462323" y="4563454"/>
            <a:ext cx="25269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429914" y="4212507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81078" y="3786507"/>
            <a:ext cx="561225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75" name="Diamond 74"/>
          <p:cNvSpPr/>
          <p:nvPr/>
        </p:nvSpPr>
        <p:spPr>
          <a:xfrm>
            <a:off x="4715020" y="4100239"/>
            <a:ext cx="1395663" cy="926431"/>
          </a:xfrm>
          <a:prstGeom prst="diamond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732835" y="2552918"/>
            <a:ext cx="236246" cy="38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231650" y="4162527"/>
            <a:ext cx="1241347" cy="80611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Record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acct,cip</a:t>
            </a:r>
            <a:r>
              <a:rPr lang="en-US" dirty="0">
                <a:solidFill>
                  <a:schemeClr val="tx1"/>
                </a:solidFill>
              </a:rPr>
              <a:t>, cookie)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5409349" y="3783856"/>
            <a:ext cx="0" cy="28298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085749" y="3805285"/>
            <a:ext cx="0" cy="32560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2363104" y="3783857"/>
            <a:ext cx="473" cy="779597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82" idx="1"/>
          </p:cNvCxnSpPr>
          <p:nvPr/>
        </p:nvCxnSpPr>
        <p:spPr>
          <a:xfrm flipH="1" flipV="1">
            <a:off x="2363104" y="4563454"/>
            <a:ext cx="868546" cy="213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/>
      <p:bldP spid="31" grpId="0" animBg="1"/>
      <p:bldP spid="47" grpId="0" animBg="1"/>
      <p:bldP spid="65" grpId="0" animBg="1"/>
      <p:bldP spid="67" grpId="0"/>
      <p:bldP spid="68" grpId="0"/>
      <p:bldP spid="72" grpId="0"/>
      <p:bldP spid="73" grpId="0"/>
      <p:bldP spid="75" grpId="0" animBg="1"/>
      <p:bldP spid="77" grpId="0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60519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Solutions to online password attacks:</a:t>
            </a:r>
          </a:p>
          <a:p>
            <a:pPr marL="428615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771515" lvl="1" indent="-428615">
              <a:buFont typeface="Arial" charset="0"/>
              <a:buChar char="•"/>
            </a:pPr>
            <a:endParaRPr lang="zh-CN" altLang="en-US" sz="1500" dirty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9" y="2934895"/>
            <a:ext cx="4584306" cy="1710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763" y="2934895"/>
            <a:ext cx="3578900" cy="18312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/>
              <a:t>Introduction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206" y="2066439"/>
            <a:ext cx="3214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Account Lockout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5708" y="2057732"/>
            <a:ext cx="3000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Login Throttling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13" y="2272146"/>
            <a:ext cx="2141681" cy="21416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7004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Measurement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study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Highlights of our result:</a:t>
            </a:r>
            <a:endParaRPr lang="zh-CN" altLang="en-US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131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/>
              <a:t>(72</a:t>
            </a:r>
            <a:r>
              <a:rPr lang="en-US" altLang="zh-CN" sz="2100" dirty="0" smtClean="0"/>
              <a:t>%)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susceptible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/>
              <a:t>websites</a:t>
            </a:r>
            <a:r>
              <a:rPr lang="zh-CN" altLang="en-US" sz="2100" dirty="0" smtClean="0"/>
              <a:t> </a:t>
            </a:r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63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websites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allow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&gt;10K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failed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login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per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day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19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websites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allow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unlimited </a:t>
            </a:r>
            <a:r>
              <a:rPr lang="en-US" altLang="zh-CN" sz="2100" dirty="0"/>
              <a:t>login </a:t>
            </a:r>
            <a:r>
              <a:rPr lang="en-US" altLang="zh-CN" sz="2100" dirty="0" smtClean="0"/>
              <a:t>w.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different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IP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732" y="1155157"/>
            <a:ext cx="4135438" cy="114288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/>
              <a:t>Introduction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90183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Online password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attacks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are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still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possible!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>
                <a:solidFill>
                  <a:srgbClr val="FF0000"/>
                </a:solidFill>
              </a:rPr>
              <a:t>73%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smtClean="0"/>
              <a:t>passwords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cracked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within</a:t>
            </a:r>
            <a:r>
              <a:rPr lang="zh-CN" altLang="en-US" sz="2100" dirty="0" smtClean="0"/>
              <a:t> </a:t>
            </a:r>
            <a:r>
              <a:rPr lang="en-US" altLang="zh-CN" sz="2100" dirty="0"/>
              <a:t>100</a:t>
            </a:r>
            <a:r>
              <a:rPr lang="zh-CN" altLang="en-US" sz="2100" dirty="0"/>
              <a:t> </a:t>
            </a:r>
            <a:r>
              <a:rPr lang="en-US" altLang="zh-CN" sz="2100" dirty="0" smtClean="0"/>
              <a:t>attempts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with auxiliary info</a:t>
            </a:r>
          </a:p>
          <a:p>
            <a:pPr lvl="1"/>
            <a:r>
              <a:rPr lang="en-US" altLang="zh-CN" sz="2100" dirty="0"/>
              <a:t>	</a:t>
            </a:r>
            <a:r>
              <a:rPr lang="en-US" altLang="zh-CN" sz="2100" dirty="0" smtClean="0"/>
              <a:t>										    [Wang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et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al.,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CCS16]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3881414" y="2345307"/>
            <a:ext cx="51735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</a:t>
            </a:r>
            <a:r>
              <a:rPr lang="en-US" altLang="zh-CN" sz="2800" dirty="0" smtClean="0">
                <a:solidFill>
                  <a:srgbClr val="FF0000"/>
                </a:solidFill>
              </a:rPr>
              <a:t>do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websites implement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the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rate-limiting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mechanisms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zh-CN" alt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Are they secure enough?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15" y="2317778"/>
            <a:ext cx="2105079" cy="210507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 dirty="0"/>
              <a:t>Introduction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928" y="3851414"/>
            <a:ext cx="4135438" cy="1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940848" y="1661276"/>
            <a:ext cx="7886700" cy="1956197"/>
          </a:xfrm>
          <a:prstGeom prst="rect">
            <a:avLst/>
          </a:prstGeom>
        </p:spPr>
        <p:txBody>
          <a:bodyPr/>
          <a:lstStyle/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>
                <a:solidFill>
                  <a:srgbClr val="FF0000"/>
                </a:solidFill>
              </a:rPr>
              <a:t>Methodology</a:t>
            </a:r>
            <a:endParaRPr lang="en-US" sz="2800" dirty="0">
              <a:solidFill>
                <a:srgbClr val="FF0000"/>
              </a:solidFill>
            </a:endParaRPr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Experiment</a:t>
            </a:r>
            <a:endParaRPr 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Evaluation</a:t>
            </a:r>
            <a:endParaRPr lang="zh-CN" altLang="en-US" sz="2800" dirty="0" smtClean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 smtClean="0"/>
              <a:t>Limitation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Discussion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r>
              <a:rPr lang="en-US" altLang="zh-CN" sz="2800" dirty="0"/>
              <a:t>Conclusion</a:t>
            </a:r>
            <a:endParaRPr lang="zh-CN" altLang="en-US" sz="2800" dirty="0"/>
          </a:p>
          <a:p>
            <a:pPr marL="557199" indent="-557199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45328" y="655207"/>
            <a:ext cx="510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800" dirty="0" smtClean="0"/>
              <a:t>Outline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1436" y="1329645"/>
            <a:ext cx="835331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Two </a:t>
            </a:r>
            <a:r>
              <a:rPr lang="en-US" altLang="zh-CN" sz="2100" dirty="0" smtClean="0">
                <a:solidFill>
                  <a:srgbClr val="FF0000"/>
                </a:solidFill>
              </a:rPr>
              <a:t>key</a:t>
            </a:r>
            <a:r>
              <a:rPr lang="en-US" altLang="zh-CN" sz="2100" dirty="0" smtClean="0"/>
              <a:t> questions: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How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websites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identify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logins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from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the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same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user?</a:t>
            </a: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endParaRPr lang="zh-CN" altLang="en-US" sz="2100" dirty="0" smtClean="0"/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How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many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failed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login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are</a:t>
            </a:r>
            <a:r>
              <a:rPr lang="zh-CN" altLang="en-US" sz="2100" dirty="0" smtClean="0"/>
              <a:t> </a:t>
            </a:r>
            <a:r>
              <a:rPr lang="en-US" altLang="zh-CN" sz="2100" dirty="0" smtClean="0"/>
              <a:t>allowed?</a:t>
            </a:r>
            <a:endParaRPr lang="zh-CN" altLang="en-US" sz="2100" dirty="0"/>
          </a:p>
          <a:p>
            <a:pPr marL="428615" indent="-428615">
              <a:buFont typeface="Arial" charset="0"/>
              <a:buChar char="•"/>
            </a:pPr>
            <a:endParaRPr lang="en-US" altLang="zh-CN" dirty="0" smtClean="0"/>
          </a:p>
          <a:p>
            <a:pPr marL="428615" indent="-428615">
              <a:buFont typeface="Arial" charset="0"/>
              <a:buChar char="•"/>
            </a:pPr>
            <a:endParaRPr lang="en-US" altLang="zh-CN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Black-box Model</a:t>
            </a:r>
            <a:endParaRPr lang="zh-CN" altLang="en-US" sz="2100" dirty="0" smtClean="0"/>
          </a:p>
          <a:p>
            <a:pPr marL="428615" indent="-428615">
              <a:buFont typeface="Arial" charset="0"/>
              <a:buChar char="•"/>
            </a:pPr>
            <a:endParaRPr lang="zh-CN" altLang="en-US" dirty="0" smtClean="0"/>
          </a:p>
          <a:p>
            <a:pPr marL="428615" indent="-428615">
              <a:buFont typeface="Arial" charset="0"/>
              <a:buChar char="•"/>
            </a:pPr>
            <a:endParaRPr lang="zh-CN" altLang="en-US" dirty="0"/>
          </a:p>
          <a:p>
            <a:pPr marL="885815" lvl="1" indent="-428615">
              <a:buFont typeface="Arial" charset="0"/>
              <a:buChar char="•"/>
            </a:pPr>
            <a:endParaRPr lang="zh-CN" alt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32" y="2876222"/>
            <a:ext cx="1898072" cy="189807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1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75" y="2766038"/>
            <a:ext cx="1816492" cy="1816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31" y="1461137"/>
            <a:ext cx="4557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3200" dirty="0">
                <a:solidFill>
                  <a:srgbClr val="FF0000"/>
                </a:solidFill>
              </a:rPr>
              <a:t>Lockout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Threshold</a:t>
            </a:r>
            <a:endParaRPr lang="zh-CN" altLang="en-US" sz="3200" dirty="0" smtClean="0">
              <a:solidFill>
                <a:srgbClr val="FF0000"/>
              </a:solidFill>
            </a:endParaRPr>
          </a:p>
          <a:p>
            <a:pPr marL="0" lvl="1" algn="ctr"/>
            <a:r>
              <a:rPr lang="en-US" altLang="zh-CN" dirty="0" smtClean="0"/>
              <a:t>The </a:t>
            </a:r>
            <a:r>
              <a:rPr lang="en-US" altLang="zh-CN" dirty="0">
                <a:solidFill>
                  <a:srgbClr val="0070C0"/>
                </a:solidFill>
              </a:rPr>
              <a:t>maximum number of </a:t>
            </a:r>
            <a:r>
              <a:rPr lang="en-US" altLang="zh-CN" dirty="0" smtClean="0">
                <a:solidFill>
                  <a:srgbClr val="0070C0"/>
                </a:solidFill>
              </a:rPr>
              <a:t>invalid logins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/>
              <a:t>from </a:t>
            </a:r>
            <a:r>
              <a:rPr lang="en-US" altLang="zh-CN" dirty="0"/>
              <a:t>the same </a:t>
            </a:r>
            <a:r>
              <a:rPr lang="en-US" altLang="zh-CN" dirty="0" smtClean="0"/>
              <a:t>user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9489" y="1461137"/>
            <a:ext cx="42216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3200" dirty="0">
                <a:solidFill>
                  <a:srgbClr val="FF0000"/>
                </a:solidFill>
              </a:rPr>
              <a:t>Counting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Mechanism</a:t>
            </a:r>
            <a:endParaRPr lang="zh-CN" altLang="en-US" sz="3200" dirty="0" smtClean="0">
              <a:solidFill>
                <a:srgbClr val="FF0000"/>
              </a:solidFill>
            </a:endParaRPr>
          </a:p>
          <a:p>
            <a:pPr marL="0" lvl="1" algn="ctr"/>
            <a:r>
              <a:rPr lang="en-US" altLang="zh-CN" dirty="0"/>
              <a:t>M</a:t>
            </a:r>
            <a:r>
              <a:rPr lang="en-US" altLang="zh-CN" dirty="0" smtClean="0"/>
              <a:t>ethods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multiple logins</a:t>
            </a:r>
            <a:r>
              <a:rPr lang="zh-CN" altLang="en-US" dirty="0" smtClean="0"/>
              <a:t> </a:t>
            </a:r>
          </a:p>
          <a:p>
            <a:pPr marL="0" lvl="1" algn="ctr"/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the </a:t>
            </a:r>
            <a:r>
              <a:rPr lang="en-US" altLang="zh-CN" dirty="0">
                <a:solidFill>
                  <a:srgbClr val="0070C0"/>
                </a:solidFill>
              </a:rPr>
              <a:t>same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user</a:t>
            </a:r>
            <a:endParaRPr lang="zh-CN" altLang="en-US" dirty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663" y="2766038"/>
            <a:ext cx="2086129" cy="208612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949267" y="2812205"/>
            <a:ext cx="33265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Login Interval</a:t>
            </a:r>
          </a:p>
          <a:p>
            <a:pPr marL="0" lvl="1" algn="ctr"/>
            <a:r>
              <a:rPr lang="en-US" altLang="zh-CN" dirty="0" smtClean="0">
                <a:solidFill>
                  <a:srgbClr val="0070C0"/>
                </a:solidFill>
              </a:rPr>
              <a:t>Interval </a:t>
            </a:r>
            <a:r>
              <a:rPr lang="en-US" altLang="zh-CN" dirty="0" smtClean="0"/>
              <a:t>between consecutive logins from</a:t>
            </a:r>
            <a:r>
              <a:rPr lang="zh-CN" altLang="en-US" dirty="0" smtClean="0"/>
              <a:t> </a:t>
            </a:r>
            <a:r>
              <a:rPr lang="en-US" altLang="zh-CN" dirty="0"/>
              <a:t>the same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endParaRPr lang="zh-CN" altLang="en-US" dirty="0"/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686175" y="2471738"/>
            <a:ext cx="528638" cy="29430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86508" y="2452761"/>
            <a:ext cx="521733" cy="313277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672" y="1329645"/>
            <a:ext cx="75143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Modeling</a:t>
            </a:r>
            <a:r>
              <a:rPr lang="zh-CN" altLang="en-US" sz="2100" dirty="0" smtClean="0"/>
              <a:t> </a:t>
            </a:r>
            <a:r>
              <a:rPr lang="en-US" altLang="zh-CN" sz="2100" dirty="0" smtClean="0">
                <a:solidFill>
                  <a:srgbClr val="FF0000"/>
                </a:solidFill>
              </a:rPr>
              <a:t>Lockout</a:t>
            </a:r>
            <a:r>
              <a:rPr lang="zh-CN" altLang="en-US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smtClean="0">
                <a:solidFill>
                  <a:srgbClr val="FF0000"/>
                </a:solidFill>
              </a:rPr>
              <a:t>Threshold</a:t>
            </a:r>
            <a:r>
              <a:rPr lang="en-US" altLang="zh-CN" sz="2100" dirty="0" smtClean="0"/>
              <a:t>: </a:t>
            </a:r>
            <a:r>
              <a:rPr lang="is-IS" sz="2100" dirty="0" smtClean="0"/>
              <a:t>G(itvl</a:t>
            </a:r>
            <a:r>
              <a:rPr lang="is-IS" sz="2100" dirty="0"/>
              <a:t>) → </a:t>
            </a:r>
            <a:r>
              <a:rPr lang="is-IS" sz="2100" dirty="0" smtClean="0"/>
              <a:t>N</a:t>
            </a:r>
          </a:p>
          <a:p>
            <a:pPr marL="885815" lvl="1" indent="-428615">
              <a:buFont typeface="Arial" charset="0"/>
              <a:buChar char="•"/>
            </a:pPr>
            <a:r>
              <a:rPr lang="is-IS" altLang="zh-CN" sz="2100" dirty="0" smtClean="0"/>
              <a:t>itvl: </a:t>
            </a:r>
            <a:r>
              <a:rPr lang="en-US" altLang="zh-CN" sz="2100" dirty="0"/>
              <a:t>the time interval </a:t>
            </a:r>
            <a:r>
              <a:rPr lang="en-US" altLang="zh-CN" sz="2100" dirty="0" smtClean="0"/>
              <a:t>between two </a:t>
            </a:r>
            <a:r>
              <a:rPr lang="en-US" altLang="zh-CN" sz="2100" dirty="0"/>
              <a:t>consecutive </a:t>
            </a:r>
            <a:r>
              <a:rPr lang="en-US" altLang="zh-CN" sz="2100" dirty="0" smtClean="0"/>
              <a:t>logins</a:t>
            </a:r>
          </a:p>
          <a:p>
            <a:pPr marL="885815" lvl="1" indent="-428615">
              <a:buFont typeface="Arial" charset="0"/>
              <a:buChar char="•"/>
            </a:pPr>
            <a:r>
              <a:rPr lang="en-US" altLang="zh-CN" sz="2100" dirty="0" smtClean="0"/>
              <a:t>N:	set of all natural numbers</a:t>
            </a:r>
          </a:p>
          <a:p>
            <a:pPr marL="428615" indent="-428615">
              <a:buFont typeface="Arial" charset="0"/>
              <a:buChar char="•"/>
            </a:pPr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Only use </a:t>
            </a:r>
            <a:r>
              <a:rPr lang="en-US" altLang="zh-CN" sz="2100" dirty="0" err="1" smtClean="0">
                <a:solidFill>
                  <a:srgbClr val="FF0000"/>
                </a:solidFill>
              </a:rPr>
              <a:t>itvl</a:t>
            </a:r>
            <a:r>
              <a:rPr lang="en-US" altLang="zh-CN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smtClean="0"/>
              <a:t>to represent the rate-limiting implementation</a:t>
            </a:r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  <a:p>
            <a:pPr marL="428615" indent="-428615">
              <a:buFont typeface="Arial" charset="0"/>
              <a:buChar char="•"/>
            </a:pPr>
            <a:endParaRPr lang="en-US" altLang="zh-CN" sz="2100" dirty="0"/>
          </a:p>
          <a:p>
            <a:pPr marL="428615" indent="-428615">
              <a:buFont typeface="Arial" charset="0"/>
              <a:buChar char="•"/>
            </a:pPr>
            <a:r>
              <a:rPr lang="en-US" altLang="zh-CN" sz="2100" dirty="0" smtClean="0"/>
              <a:t>It might oversimplify the real-world design </a:t>
            </a:r>
            <a:endParaRPr lang="en-US" altLang="zh-CN" sz="2100" dirty="0"/>
          </a:p>
          <a:p>
            <a:pPr marL="885815" lvl="1" indent="-428615">
              <a:buFont typeface="Arial" charset="0"/>
              <a:buChar char="•"/>
            </a:pPr>
            <a:endParaRPr lang="en-US" altLang="zh-CN" sz="2100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359576" y="300631"/>
            <a:ext cx="3370087" cy="409602"/>
          </a:xfrm>
          <a:ln>
            <a:noFill/>
          </a:ln>
        </p:spPr>
        <p:txBody>
          <a:bodyPr/>
          <a:lstStyle/>
          <a:p>
            <a:r>
              <a:rPr lang="en-US" altLang="zh-CN" sz="3600"/>
              <a:t>Methodology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1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7335</TotalTime>
  <Words>1464</Words>
  <Application>Microsoft Macintosh PowerPoint</Application>
  <PresentationFormat>On-screen Show (16:9)</PresentationFormat>
  <Paragraphs>383</Paragraphs>
  <Slides>40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宋体</vt:lpstr>
      <vt:lpstr>黑体</vt:lpstr>
      <vt:lpstr>2_Title Slide</vt:lpstr>
      <vt:lpstr>Content Slide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Jacquie Aberegg</dc:creator>
  <cp:lastModifiedBy>Microsoft Office User</cp:lastModifiedBy>
  <cp:revision>168</cp:revision>
  <cp:lastPrinted>2013-08-13T14:25:08Z</cp:lastPrinted>
  <dcterms:created xsi:type="dcterms:W3CDTF">2013-05-24T18:55:25Z</dcterms:created>
  <dcterms:modified xsi:type="dcterms:W3CDTF">2018-12-03T20:48:22Z</dcterms:modified>
</cp:coreProperties>
</file>