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344" r:id="rId3"/>
    <p:sldId id="257" r:id="rId4"/>
    <p:sldId id="260" r:id="rId5"/>
    <p:sldId id="258" r:id="rId6"/>
    <p:sldId id="271" r:id="rId7"/>
    <p:sldId id="280" r:id="rId8"/>
    <p:sldId id="267" r:id="rId9"/>
    <p:sldId id="321" r:id="rId10"/>
    <p:sldId id="322" r:id="rId11"/>
    <p:sldId id="351" r:id="rId12"/>
    <p:sldId id="334" r:id="rId13"/>
    <p:sldId id="293" r:id="rId14"/>
    <p:sldId id="323" r:id="rId15"/>
    <p:sldId id="268" r:id="rId16"/>
    <p:sldId id="363" r:id="rId17"/>
    <p:sldId id="365" r:id="rId18"/>
    <p:sldId id="370" r:id="rId19"/>
    <p:sldId id="301" r:id="rId20"/>
    <p:sldId id="341" r:id="rId21"/>
    <p:sldId id="332" r:id="rId22"/>
    <p:sldId id="314" r:id="rId23"/>
    <p:sldId id="269" r:id="rId24"/>
    <p:sldId id="305" r:id="rId25"/>
    <p:sldId id="349" r:id="rId26"/>
    <p:sldId id="306" r:id="rId27"/>
    <p:sldId id="350" r:id="rId28"/>
    <p:sldId id="270" r:id="rId29"/>
    <p:sldId id="275" r:id="rId30"/>
    <p:sldId id="308" r:id="rId31"/>
    <p:sldId id="309" r:id="rId32"/>
    <p:sldId id="310" r:id="rId33"/>
    <p:sldId id="273" r:id="rId34"/>
    <p:sldId id="278" r:id="rId35"/>
    <p:sldId id="343" r:id="rId36"/>
    <p:sldId id="327" r:id="rId37"/>
    <p:sldId id="312" r:id="rId38"/>
    <p:sldId id="274" r:id="rId39"/>
    <p:sldId id="279" r:id="rId40"/>
    <p:sldId id="259" r:id="rId41"/>
  </p:sldIdLst>
  <p:sldSz cx="12192000"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83"/>
    <p:restoredTop sz="50000"/>
  </p:normalViewPr>
  <p:slideViewPr>
    <p:cSldViewPr snapToGrid="0" snapToObjects="1">
      <p:cViewPr>
        <p:scale>
          <a:sx n="90" d="100"/>
          <a:sy n="90" d="100"/>
        </p:scale>
        <p:origin x="400"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A0CFB-C7B2-D548-8DE0-2821D59A56B8}" type="datetimeFigureOut">
              <a:rPr lang="en-US" smtClean="0"/>
              <a:t>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B3B9F-D923-B54C-8C9B-A31FAA5C1539}" type="slidenum">
              <a:rPr lang="en-US" smtClean="0"/>
              <a:t>‹#›</a:t>
            </a:fld>
            <a:endParaRPr lang="en-US"/>
          </a:p>
        </p:txBody>
      </p:sp>
    </p:spTree>
    <p:extLst>
      <p:ext uri="{BB962C8B-B14F-4D97-AF65-F5344CB8AC3E}">
        <p14:creationId xmlns:p14="http://schemas.microsoft.com/office/powerpoint/2010/main" val="133535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everyone. My name is Xiaokuan Zhang. I am from the Ohio State University. Today, I am going to present my paper, “OS-level Side Channels without </a:t>
            </a:r>
            <a:r>
              <a:rPr lang="en-US" sz="1200" kern="1200" dirty="0" err="1" smtClean="0">
                <a:solidFill>
                  <a:schemeClr val="tx1"/>
                </a:solidFill>
                <a:effectLst/>
                <a:latin typeface="+mn-lt"/>
                <a:ea typeface="+mn-ea"/>
                <a:cs typeface="+mn-cs"/>
              </a:rPr>
              <a:t>Procfs:Exploring</a:t>
            </a:r>
            <a:r>
              <a:rPr lang="en-US" sz="1200" kern="1200" dirty="0" smtClean="0">
                <a:solidFill>
                  <a:schemeClr val="tx1"/>
                </a:solidFill>
                <a:effectLst/>
                <a:latin typeface="+mn-lt"/>
                <a:ea typeface="+mn-ea"/>
                <a:cs typeface="+mn-cs"/>
              </a:rPr>
              <a:t> Cross-App Information Leakage on iOS”. This is a joint work with </a:t>
            </a:r>
            <a:r>
              <a:rPr lang="en-US" sz="1200" kern="1200" dirty="0" err="1" smtClean="0">
                <a:solidFill>
                  <a:schemeClr val="tx1"/>
                </a:solidFill>
                <a:effectLst/>
                <a:latin typeface="+mn-lt"/>
                <a:ea typeface="+mn-ea"/>
                <a:cs typeface="+mn-cs"/>
              </a:rPr>
              <a:t>Xueqiang</a:t>
            </a:r>
            <a:r>
              <a:rPr lang="en-US" sz="1200" kern="1200" dirty="0" smtClean="0">
                <a:solidFill>
                  <a:schemeClr val="tx1"/>
                </a:solidFill>
                <a:effectLst/>
                <a:latin typeface="+mn-lt"/>
                <a:ea typeface="+mn-ea"/>
                <a:cs typeface="+mn-cs"/>
              </a:rPr>
              <a:t> Wang and Prof. </a:t>
            </a:r>
            <a:r>
              <a:rPr lang="en-US" sz="1200" kern="1200" dirty="0" err="1" smtClean="0">
                <a:solidFill>
                  <a:schemeClr val="tx1"/>
                </a:solidFill>
                <a:effectLst/>
                <a:latin typeface="+mn-lt"/>
                <a:ea typeface="+mn-ea"/>
                <a:cs typeface="+mn-cs"/>
              </a:rPr>
              <a:t>XiaoFeng</a:t>
            </a:r>
            <a:r>
              <a:rPr lang="en-US" sz="1200" kern="1200" dirty="0" smtClean="0">
                <a:solidFill>
                  <a:schemeClr val="tx1"/>
                </a:solidFill>
                <a:effectLst/>
                <a:latin typeface="+mn-lt"/>
                <a:ea typeface="+mn-ea"/>
                <a:cs typeface="+mn-cs"/>
              </a:rPr>
              <a:t> Wang from Indiana University, </a:t>
            </a:r>
            <a:r>
              <a:rPr lang="en-US" sz="1200" kern="1200" dirty="0" err="1" smtClean="0">
                <a:solidFill>
                  <a:schemeClr val="tx1"/>
                </a:solidFill>
                <a:effectLst/>
                <a:latin typeface="+mn-lt"/>
                <a:ea typeface="+mn-ea"/>
                <a:cs typeface="+mn-cs"/>
              </a:rPr>
              <a:t>Xiaolong</a:t>
            </a:r>
            <a:r>
              <a:rPr lang="en-US" sz="1200" kern="1200" dirty="0" smtClean="0">
                <a:solidFill>
                  <a:schemeClr val="tx1"/>
                </a:solidFill>
                <a:effectLst/>
                <a:latin typeface="+mn-lt"/>
                <a:ea typeface="+mn-ea"/>
                <a:cs typeface="+mn-cs"/>
              </a:rPr>
              <a:t> Bai from Tsinghua University, and my advisor, Prof. </a:t>
            </a:r>
            <a:r>
              <a:rPr lang="en-US" sz="1200" kern="1200" dirty="0" err="1" smtClean="0">
                <a:solidFill>
                  <a:schemeClr val="tx1"/>
                </a:solidFill>
                <a:effectLst/>
                <a:latin typeface="+mn-lt"/>
                <a:ea typeface="+mn-ea"/>
                <a:cs typeface="+mn-cs"/>
              </a:rPr>
              <a:t>Yinqian</a:t>
            </a:r>
            <a:r>
              <a:rPr lang="en-US" sz="1200" kern="1200" dirty="0" smtClean="0">
                <a:solidFill>
                  <a:schemeClr val="tx1"/>
                </a:solidFill>
                <a:effectLst/>
                <a:latin typeface="+mn-lt"/>
                <a:ea typeface="+mn-ea"/>
                <a:cs typeface="+mn-cs"/>
              </a:rPr>
              <a:t> Zhang from the Ohio State University.</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1</a:t>
            </a:fld>
            <a:endParaRPr lang="en-US"/>
          </a:p>
        </p:txBody>
      </p:sp>
    </p:spTree>
    <p:extLst>
      <p:ext uri="{BB962C8B-B14F-4D97-AF65-F5344CB8AC3E}">
        <p14:creationId xmlns:p14="http://schemas.microsoft.com/office/powerpoint/2010/main" val="8775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to combine multiple time series to perform inference attacks?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10</a:t>
            </a:fld>
            <a:endParaRPr lang="en-US"/>
          </a:p>
        </p:txBody>
      </p:sp>
    </p:spTree>
    <p:extLst>
      <p:ext uri="{BB962C8B-B14F-4D97-AF65-F5344CB8AC3E}">
        <p14:creationId xmlns:p14="http://schemas.microsoft.com/office/powerpoint/2010/main" val="23896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method should be able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combine multiple time series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reduce the dimension of the data. Previous work mainly deals with 1-dimensional time series. Our method has three major components, SAX, BOP, and </a:t>
            </a:r>
            <a:r>
              <a:rPr lang="en-US" sz="1200" kern="1200" dirty="0" err="1" smtClean="0">
                <a:solidFill>
                  <a:schemeClr val="tx1"/>
                </a:solidFill>
                <a:effectLst/>
                <a:latin typeface="+mn-lt"/>
                <a:ea typeface="+mn-ea"/>
                <a:cs typeface="+mn-cs"/>
              </a:rPr>
              <a:t>libSVM</a:t>
            </a:r>
            <a:r>
              <a:rPr lang="en-US" sz="1200" kern="1200" dirty="0" smtClean="0">
                <a:solidFill>
                  <a:schemeClr val="tx1"/>
                </a:solidFill>
                <a:effectLst/>
                <a:latin typeface="+mn-lt"/>
                <a:ea typeface="+mn-ea"/>
                <a:cs typeface="+mn-cs"/>
              </a:rPr>
              <a:t>. For the sake of time, please refer to our paper for the technical details. Let’s look at the case studies now.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11</a:t>
            </a:fld>
            <a:endParaRPr lang="en-US"/>
          </a:p>
        </p:txBody>
      </p:sp>
    </p:spTree>
    <p:extLst>
      <p:ext uri="{BB962C8B-B14F-4D97-AF65-F5344CB8AC3E}">
        <p14:creationId xmlns:p14="http://schemas.microsoft.com/office/powerpoint/2010/main" val="114340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 </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iphone</a:t>
            </a:r>
            <a:r>
              <a:rPr lang="en-US" sz="1200" kern="1200" dirty="0" smtClean="0">
                <a:solidFill>
                  <a:schemeClr val="tx1"/>
                </a:solidFill>
                <a:effectLst/>
                <a:latin typeface="+mn-lt"/>
                <a:ea typeface="+mn-ea"/>
                <a:cs typeface="+mn-cs"/>
              </a:rPr>
              <a:t> 7 with IOS 10.1.1 for the experiments. </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phone is used only because we want to automate the process. It is not a requirement for our attack. Later in the practical issues, I will talk about experiments on non-</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phones.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monitoring app is running in the background, and it collects the first 5 second data points after app launching by calling the APIs at a rate of 1000 times per second. The target app was terminated after each round. </a:t>
            </a:r>
          </a:p>
          <a:p>
            <a:r>
              <a:rPr lang="en-US" sz="1200" kern="1200" dirty="0" smtClean="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12</a:t>
            </a:fld>
            <a:endParaRPr lang="en-US"/>
          </a:p>
        </p:txBody>
      </p:sp>
    </p:spTree>
    <p:extLst>
      <p:ext uri="{BB962C8B-B14F-4D97-AF65-F5344CB8AC3E}">
        <p14:creationId xmlns:p14="http://schemas.microsoft.com/office/powerpoint/2010/main" val="204582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first case study is identifying the foreground applications. We downloaded 100 apps from the Top charts in App Store, and selected another 20 pre-installed iOS apps. We used “Top N accuracy” to evaluate our result.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see that for 5 seconds data, the Top 1 accuracy is about 90%. the Top 3 accuracy is 97.5%.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13</a:t>
            </a:fld>
            <a:endParaRPr lang="en-US"/>
          </a:p>
        </p:txBody>
      </p:sp>
    </p:spTree>
    <p:extLst>
      <p:ext uri="{BB962C8B-B14F-4D97-AF65-F5344CB8AC3E}">
        <p14:creationId xmlns:p14="http://schemas.microsoft.com/office/powerpoint/2010/main" val="2977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same method can also be applied to inferring the website that the user is visiting via Safari. </a:t>
            </a:r>
            <a:r>
              <a:rPr lang="en-US" sz="1200" strike="noStrike" kern="1200" dirty="0" smtClean="0">
                <a:solidFill>
                  <a:schemeClr val="tx1"/>
                </a:solidFill>
                <a:effectLst/>
                <a:latin typeface="+mn-lt"/>
                <a:ea typeface="+mn-ea"/>
                <a:cs typeface="+mn-cs"/>
              </a:rPr>
              <a:t>We can achieve about 85% Top 3 accuracy for 5 seconds data.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Besides these two cases, we also have another example about the Apple Maps in our paper. If you are interested, please refer to our paper.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14</a:t>
            </a:fld>
            <a:endParaRPr lang="en-US"/>
          </a:p>
        </p:txBody>
      </p:sp>
    </p:spTree>
    <p:extLst>
      <p:ext uri="{BB962C8B-B14F-4D97-AF65-F5344CB8AC3E}">
        <p14:creationId xmlns:p14="http://schemas.microsoft.com/office/powerpoint/2010/main" val="150847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go to the second attack, detecting sensitive in app activities.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15</a:t>
            </a:fld>
            <a:endParaRPr lang="en-US"/>
          </a:p>
        </p:txBody>
      </p:sp>
    </p:spTree>
    <p:extLst>
      <p:ext uri="{BB962C8B-B14F-4D97-AF65-F5344CB8AC3E}">
        <p14:creationId xmlns:p14="http://schemas.microsoft.com/office/powerpoint/2010/main" val="174969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in app activities may leak user’s information. First, let’s look at an example of in-app activities. This is the </a:t>
            </a:r>
            <a:r>
              <a:rPr lang="en-US" sz="1200" kern="1200" dirty="0" err="1" smtClean="0">
                <a:solidFill>
                  <a:schemeClr val="tx1"/>
                </a:solidFill>
                <a:effectLst/>
                <a:latin typeface="+mn-lt"/>
                <a:ea typeface="+mn-ea"/>
                <a:cs typeface="+mn-cs"/>
              </a:rPr>
              <a:t>Blockchain</a:t>
            </a:r>
            <a:r>
              <a:rPr lang="en-US" sz="1200" kern="1200" dirty="0" smtClean="0">
                <a:solidFill>
                  <a:schemeClr val="tx1"/>
                </a:solidFill>
                <a:effectLst/>
                <a:latin typeface="+mn-lt"/>
                <a:ea typeface="+mn-ea"/>
                <a:cs typeface="+mn-cs"/>
              </a:rPr>
              <a:t> Wallet app after logging in. It is a finance app that performs transactions on Bitcoin instead of real money. </a:t>
            </a:r>
          </a:p>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we click the send button, it </a:t>
            </a:r>
            <a:r>
              <a:rPr lang="en-US" sz="1200" kern="1200" dirty="0" smtClean="0">
                <a:solidFill>
                  <a:schemeClr val="tx1"/>
                </a:solidFill>
                <a:effectLst/>
                <a:latin typeface="+mn-lt"/>
                <a:ea typeface="+mn-ea"/>
                <a:cs typeface="+mn-cs"/>
              </a:rPr>
              <a:t>will jump to the send page, asking the user to enter the receiver’s address and the amount of bitcoin to send. After that, by pressing continue, we go to the confirmation page. Once we click send, the bitcoin will be sent to the receiver, and the transaction will be recorded, and is publicly available. Note that the bitcoin address is anonymized, and it changes each time a user makes a payment.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16</a:t>
            </a:fld>
            <a:endParaRPr lang="en-US"/>
          </a:p>
        </p:txBody>
      </p:sp>
    </p:spTree>
    <p:extLst>
      <p:ext uri="{BB962C8B-B14F-4D97-AF65-F5344CB8AC3E}">
        <p14:creationId xmlns:p14="http://schemas.microsoft.com/office/powerpoint/2010/main" val="39949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there is a record for each transaction. if we can identify the payment events, and record the timestamps, we can search the public records for correlation, and further bind bitcoin addresses to the user. The key here is to identify the payment event.</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17</a:t>
            </a:fld>
            <a:endParaRPr lang="en-US"/>
          </a:p>
        </p:txBody>
      </p:sp>
    </p:spTree>
    <p:extLst>
      <p:ext uri="{BB962C8B-B14F-4D97-AF65-F5344CB8AC3E}">
        <p14:creationId xmlns:p14="http://schemas.microsoft.com/office/powerpoint/2010/main" val="146934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different UI, there will be a different virtual memory pattern. So, to identify</a:t>
            </a:r>
            <a:r>
              <a:rPr lang="en-US" sz="1200" kern="1200" baseline="0" dirty="0" smtClean="0">
                <a:solidFill>
                  <a:schemeClr val="tx1"/>
                </a:solidFill>
                <a:effectLst/>
                <a:latin typeface="+mn-lt"/>
                <a:ea typeface="+mn-ea"/>
                <a:cs typeface="+mn-cs"/>
              </a:rPr>
              <a:t> the payment event, </a:t>
            </a:r>
            <a:r>
              <a:rPr lang="en-US" sz="1200" kern="1200" dirty="0" smtClean="0">
                <a:solidFill>
                  <a:schemeClr val="tx1"/>
                </a:solidFill>
                <a:effectLst/>
                <a:latin typeface="+mn-lt"/>
                <a:ea typeface="+mn-ea"/>
                <a:cs typeface="+mn-cs"/>
              </a:rPr>
              <a:t>we used an extended DTW method to do the pattern matching based on VM traces, and the result is shown in the </a:t>
            </a:r>
            <a:r>
              <a:rPr lang="en-US" sz="1200" kern="1200" dirty="0" err="1" smtClean="0">
                <a:solidFill>
                  <a:schemeClr val="tx1"/>
                </a:solidFill>
                <a:effectLst/>
                <a:latin typeface="+mn-lt"/>
                <a:ea typeface="+mn-ea"/>
                <a:cs typeface="+mn-cs"/>
              </a:rPr>
              <a:t>heatmap</a:t>
            </a:r>
            <a:r>
              <a:rPr 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goal is to identify the payment event, which is the index 0 in the </a:t>
            </a:r>
            <a:r>
              <a:rPr lang="en-US" sz="1200" kern="1200" dirty="0" err="1" smtClean="0">
                <a:solidFill>
                  <a:schemeClr val="tx1"/>
                </a:solidFill>
                <a:effectLst/>
                <a:latin typeface="+mn-lt"/>
                <a:ea typeface="+mn-ea"/>
                <a:cs typeface="+mn-cs"/>
              </a:rPr>
              <a:t>heatmap</a:t>
            </a:r>
            <a:r>
              <a:rPr lang="en-US" sz="1200" kern="1200" dirty="0" smtClean="0">
                <a:solidFill>
                  <a:schemeClr val="tx1"/>
                </a:solidFill>
                <a:effectLst/>
                <a:latin typeface="+mn-lt"/>
                <a:ea typeface="+mn-ea"/>
                <a:cs typeface="+mn-cs"/>
              </a:rPr>
              <a:t>. In this </a:t>
            </a:r>
            <a:r>
              <a:rPr lang="en-US" sz="1200" kern="1200" dirty="0" err="1" smtClean="0">
                <a:solidFill>
                  <a:schemeClr val="tx1"/>
                </a:solidFill>
                <a:effectLst/>
                <a:latin typeface="+mn-lt"/>
                <a:ea typeface="+mn-ea"/>
                <a:cs typeface="+mn-cs"/>
              </a:rPr>
              <a:t>heatmap</a:t>
            </a:r>
            <a:r>
              <a:rPr lang="en-US" sz="1200" kern="1200" dirty="0" smtClean="0">
                <a:solidFill>
                  <a:schemeClr val="tx1"/>
                </a:solidFill>
                <a:effectLst/>
                <a:latin typeface="+mn-lt"/>
                <a:ea typeface="+mn-ea"/>
                <a:cs typeface="+mn-cs"/>
              </a:rPr>
              <a:t>, each row and column represents one activity, and cell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j) represents the average distance between activity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and j. </a:t>
            </a:r>
          </a:p>
        </p:txBody>
      </p:sp>
      <p:sp>
        <p:nvSpPr>
          <p:cNvPr id="4" name="Slide Number Placeholder 3"/>
          <p:cNvSpPr>
            <a:spLocks noGrp="1"/>
          </p:cNvSpPr>
          <p:nvPr>
            <p:ph type="sldNum" sz="quarter" idx="10"/>
          </p:nvPr>
        </p:nvSpPr>
        <p:spPr/>
        <p:txBody>
          <a:bodyPr/>
          <a:lstStyle/>
          <a:p>
            <a:fld id="{531B3B9F-D923-B54C-8C9B-A31FAA5C1539}" type="slidenum">
              <a:rPr lang="en-US" smtClean="0"/>
              <a:t>18</a:t>
            </a:fld>
            <a:endParaRPr lang="en-US"/>
          </a:p>
        </p:txBody>
      </p:sp>
    </p:spTree>
    <p:extLst>
      <p:ext uri="{BB962C8B-B14F-4D97-AF65-F5344CB8AC3E}">
        <p14:creationId xmlns:p14="http://schemas.microsoft.com/office/powerpoint/2010/main" val="82226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the distances are normalized in each row, so that the average distance between traces of the same activity is 1 </a:t>
            </a:r>
            <a:r>
              <a:rPr lang="en-US" sz="1200" strike="noStrike" kern="1200" dirty="0" smtClean="0">
                <a:solidFill>
                  <a:schemeClr val="tx1"/>
                </a:solidFill>
                <a:effectLst/>
                <a:latin typeface="+mn-lt"/>
                <a:ea typeface="+mn-ea"/>
                <a:cs typeface="+mn-cs"/>
              </a:rPr>
              <a:t>and the distances from other activities are normalized accordingly. </a:t>
            </a:r>
            <a:r>
              <a:rPr lang="en-US" sz="1200" kern="1200" dirty="0" smtClean="0">
                <a:solidFill>
                  <a:schemeClr val="tx1"/>
                </a:solidFill>
                <a:effectLst/>
                <a:latin typeface="+mn-lt"/>
                <a:ea typeface="+mn-ea"/>
                <a:cs typeface="+mn-cs"/>
              </a:rPr>
              <a:t>After normalization, the diagonal values are 1. Lighter</a:t>
            </a:r>
            <a:r>
              <a:rPr lang="en-US" sz="1200" kern="1200" baseline="0" dirty="0" smtClean="0">
                <a:solidFill>
                  <a:schemeClr val="tx1"/>
                </a:solidFill>
                <a:effectLst/>
                <a:latin typeface="+mn-lt"/>
                <a:ea typeface="+mn-ea"/>
                <a:cs typeface="+mn-cs"/>
              </a:rPr>
              <a:t> color means larger distance</a:t>
            </a:r>
            <a:r>
              <a:rPr lang="en-US" sz="1200" kern="1200" dirty="0" smtClean="0">
                <a:solidFill>
                  <a:schemeClr val="tx1"/>
                </a:solidFill>
                <a:effectLst/>
                <a:latin typeface="+mn-lt"/>
                <a:ea typeface="+mn-ea"/>
                <a:cs typeface="+mn-cs"/>
              </a:rPr>
              <a:t>. We can see that the distance between the payment event and others are quite large, so our method can easily identify the payment event.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a:t>
            </a:r>
          </a:p>
        </p:txBody>
      </p:sp>
      <p:sp>
        <p:nvSpPr>
          <p:cNvPr id="4" name="Slide Number Placeholder 3"/>
          <p:cNvSpPr>
            <a:spLocks noGrp="1"/>
          </p:cNvSpPr>
          <p:nvPr>
            <p:ph type="sldNum" sz="quarter" idx="10"/>
          </p:nvPr>
        </p:nvSpPr>
        <p:spPr/>
        <p:txBody>
          <a:bodyPr/>
          <a:lstStyle/>
          <a:p>
            <a:fld id="{531B3B9F-D923-B54C-8C9B-A31FAA5C1539}" type="slidenum">
              <a:rPr lang="en-US" smtClean="0"/>
              <a:t>19</a:t>
            </a:fld>
            <a:endParaRPr lang="en-US"/>
          </a:p>
        </p:txBody>
      </p:sp>
    </p:spTree>
    <p:extLst>
      <p:ext uri="{BB962C8B-B14F-4D97-AF65-F5344CB8AC3E}">
        <p14:creationId xmlns:p14="http://schemas.microsoft.com/office/powerpoint/2010/main" val="35810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Side-channel attacks are attacks that make use of seemingly harmless information to infer sensitive information. Mobile side-channel attacks are side-channel attacks on smartphones, which mainly have three categories. The first one is Cache Side channels, where the attacker and the victim share CPU caches; The second one is Sensor-based side channels, where the attacker can learn the victim’s information via sensor readings. </a:t>
            </a:r>
            <a:r>
              <a:rPr lang="en-US" sz="1200" strike="noStrike" kern="1200" dirty="0" smtClean="0">
                <a:solidFill>
                  <a:schemeClr val="tx1"/>
                </a:solidFill>
                <a:effectLst/>
                <a:latin typeface="+mn-lt"/>
                <a:ea typeface="+mn-ea"/>
                <a:cs typeface="+mn-cs"/>
              </a:rPr>
              <a:t>Such sensors include GPS, accelerometers, gyroscopes, etc. </a:t>
            </a:r>
            <a:r>
              <a:rPr lang="en-US" sz="1200" kern="1200" dirty="0" smtClean="0">
                <a:solidFill>
                  <a:schemeClr val="tx1"/>
                </a:solidFill>
                <a:effectLst/>
                <a:latin typeface="+mn-lt"/>
                <a:ea typeface="+mn-ea"/>
                <a:cs typeface="+mn-cs"/>
              </a:rPr>
              <a:t>The third one is OS-level side channels, where the attacker can infer sensitive information through publicly accessible interfaces and APIs. In this paper, we focus on OS-level side channels.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2</a:t>
            </a:fld>
            <a:endParaRPr lang="en-US"/>
          </a:p>
        </p:txBody>
      </p:sp>
    </p:spTree>
    <p:extLst>
      <p:ext uri="{BB962C8B-B14F-4D97-AF65-F5344CB8AC3E}">
        <p14:creationId xmlns:p14="http://schemas.microsoft.com/office/powerpoint/2010/main" val="2053999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perform an empirical experiment by doing bitcoin transactions by ourselves. The basic idea is that we collect a list of timestamps of transactions. Then for each timestamp, we query the public bitcoin transactions database to find a transaction set, containing all transactions that happened around that time. After that, we can find the overlap of bitcoin addresses, which are the ones that belong to this user. </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20</a:t>
            </a:fld>
            <a:endParaRPr lang="en-US"/>
          </a:p>
        </p:txBody>
      </p:sp>
    </p:spTree>
    <p:extLst>
      <p:ext uri="{BB962C8B-B14F-4D97-AF65-F5344CB8AC3E}">
        <p14:creationId xmlns:p14="http://schemas.microsoft.com/office/powerpoint/2010/main" val="195629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example transactions of our experiment. We can see that there are connections, or common addresses, between them. Therefore, we are able to link bitcoin addresses to a certain device using this method.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21</a:t>
            </a:fld>
            <a:endParaRPr lang="en-US"/>
          </a:p>
        </p:txBody>
      </p:sp>
    </p:spTree>
    <p:extLst>
      <p:ext uri="{BB962C8B-B14F-4D97-AF65-F5344CB8AC3E}">
        <p14:creationId xmlns:p14="http://schemas.microsoft.com/office/powerpoint/2010/main" val="101748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conducted similar experiment on </a:t>
            </a:r>
            <a:r>
              <a:rPr lang="en-US" sz="1200" kern="1200" dirty="0" err="1" smtClean="0">
                <a:solidFill>
                  <a:schemeClr val="tx1"/>
                </a:solidFill>
                <a:effectLst/>
                <a:latin typeface="+mn-lt"/>
                <a:ea typeface="+mn-ea"/>
                <a:cs typeface="+mn-cs"/>
              </a:rPr>
              <a:t>Venmo</a:t>
            </a:r>
            <a:r>
              <a:rPr lang="en-US" sz="1200" kern="1200" dirty="0" smtClean="0">
                <a:solidFill>
                  <a:schemeClr val="tx1"/>
                </a:solidFill>
                <a:effectLst/>
                <a:latin typeface="+mn-lt"/>
                <a:ea typeface="+mn-ea"/>
                <a:cs typeface="+mn-cs"/>
              </a:rPr>
              <a:t> and Twitter, because they also have public database that we can correlate with. Please refer to our paper for details.</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22</a:t>
            </a:fld>
            <a:endParaRPr lang="en-US"/>
          </a:p>
        </p:txBody>
      </p:sp>
    </p:spTree>
    <p:extLst>
      <p:ext uri="{BB962C8B-B14F-4D97-AF65-F5344CB8AC3E}">
        <p14:creationId xmlns:p14="http://schemas.microsoft.com/office/powerpoint/2010/main" val="1036140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go to the third attack, bypassing sandbox restrictions.</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23</a:t>
            </a:fld>
            <a:endParaRPr lang="en-US"/>
          </a:p>
        </p:txBody>
      </p:sp>
    </p:spTree>
    <p:extLst>
      <p:ext uri="{BB962C8B-B14F-4D97-AF65-F5344CB8AC3E}">
        <p14:creationId xmlns:p14="http://schemas.microsoft.com/office/powerpoint/2010/main" val="4634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measured the execution time of the </a:t>
            </a:r>
            <a:r>
              <a:rPr lang="en-US" sz="1200" kern="1200" dirty="0" err="1" smtClean="0">
                <a:solidFill>
                  <a:schemeClr val="tx1"/>
                </a:solidFill>
                <a:effectLst/>
                <a:latin typeface="+mn-lt"/>
                <a:ea typeface="+mn-ea"/>
                <a:cs typeface="+mn-cs"/>
              </a:rPr>
              <a:t>fileExistsAtPath</a:t>
            </a:r>
            <a:r>
              <a:rPr lang="en-US" sz="1200" kern="1200" dirty="0" smtClean="0">
                <a:solidFill>
                  <a:schemeClr val="tx1"/>
                </a:solidFill>
                <a:effectLst/>
                <a:latin typeface="+mn-lt"/>
                <a:ea typeface="+mn-ea"/>
                <a:cs typeface="+mn-cs"/>
              </a:rPr>
              <a:t> API on a non-</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iphone7 device running iOS 10.2.1. We test using an existent and non-existent file paths, which our app has no permission to access. Even though the API always returns FALSE, we can see that there is a huge timing difference. Therefore, we can use this timing channel to reliably detect whether a file exists or not. Now let’s look at our case studies to see how to utilize such a channel.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24</a:t>
            </a:fld>
            <a:endParaRPr lang="en-US"/>
          </a:p>
        </p:txBody>
      </p:sp>
    </p:spTree>
    <p:extLst>
      <p:ext uri="{BB962C8B-B14F-4D97-AF65-F5344CB8AC3E}">
        <p14:creationId xmlns:p14="http://schemas.microsoft.com/office/powerpoint/2010/main" val="2033505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it can be used to detect whether an app has been installed on the device, which may reveal private information of the user. Here are some examples of sensitive apps. </a:t>
            </a:r>
            <a:r>
              <a:rPr lang="en-US" sz="1200" kern="1200" dirty="0" err="1" smtClean="0">
                <a:solidFill>
                  <a:schemeClr val="tx1"/>
                </a:solidFill>
                <a:effectLst/>
                <a:latin typeface="+mn-lt"/>
                <a:ea typeface="+mn-ea"/>
                <a:cs typeface="+mn-cs"/>
              </a:rPr>
              <a:t>DivorceForce</a:t>
            </a:r>
            <a:r>
              <a:rPr lang="en-US" sz="1200" kern="1200" dirty="0" smtClean="0">
                <a:solidFill>
                  <a:schemeClr val="tx1"/>
                </a:solidFill>
                <a:effectLst/>
                <a:latin typeface="+mn-lt"/>
                <a:ea typeface="+mn-ea"/>
                <a:cs typeface="+mn-cs"/>
              </a:rPr>
              <a:t> can reveal your marital status; </a:t>
            </a:r>
            <a:r>
              <a:rPr lang="en-US" sz="1200" kern="1200" dirty="0" err="1" smtClean="0">
                <a:solidFill>
                  <a:schemeClr val="tx1"/>
                </a:solidFill>
                <a:effectLst/>
                <a:latin typeface="+mn-lt"/>
                <a:ea typeface="+mn-ea"/>
                <a:cs typeface="+mn-cs"/>
              </a:rPr>
              <a:t>AsthmaMD</a:t>
            </a:r>
            <a:r>
              <a:rPr lang="en-US" sz="1200" kern="1200" dirty="0" smtClean="0">
                <a:solidFill>
                  <a:schemeClr val="tx1"/>
                </a:solidFill>
                <a:effectLst/>
                <a:latin typeface="+mn-lt"/>
                <a:ea typeface="+mn-ea"/>
                <a:cs typeface="+mn-cs"/>
              </a:rPr>
              <a:t> can reveal your health information; Pregnancy+ may show that you or your close one is having a baby; Sugar Sense may show that you have diabetes.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why are we able to use the timing channel to detect the apps?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25</a:t>
            </a:fld>
            <a:endParaRPr lang="en-US"/>
          </a:p>
        </p:txBody>
      </p:sp>
    </p:spTree>
    <p:extLst>
      <p:ext uri="{BB962C8B-B14F-4D97-AF65-F5344CB8AC3E}">
        <p14:creationId xmlns:p14="http://schemas.microsoft.com/office/powerpoint/2010/main" val="130804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reason is that, if this app requires permission for sending push notifications, or it dynamically registers home screen quick actions, a file with specific name will be created. As a result, by detecting the existence of such files, we can learn whether such apps are installed.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studied top 150 apps in App Store’s “Top Charts”, push notification was requested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45% of the apps, and 31% have dynamically registered quick actions.</a:t>
            </a:r>
          </a:p>
          <a:p>
            <a:endParaRPr lang="en-US" dirty="0" smtClean="0"/>
          </a:p>
          <a:p>
            <a:r>
              <a:rPr lang="en-US" dirty="0" smtClean="0"/>
              <a:t>12’</a:t>
            </a:r>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26</a:t>
            </a:fld>
            <a:endParaRPr lang="en-US"/>
          </a:p>
        </p:txBody>
      </p:sp>
    </p:spTree>
    <p:extLst>
      <p:ext uri="{BB962C8B-B14F-4D97-AF65-F5344CB8AC3E}">
        <p14:creationId xmlns:p14="http://schemas.microsoft.com/office/powerpoint/2010/main" val="2040651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side channel can also be used to detect the number of photos and memos. There can be other case studies as well, since our method provides a generic way to detect the existence of files.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27</a:t>
            </a:fld>
            <a:endParaRPr lang="en-US"/>
          </a:p>
        </p:txBody>
      </p:sp>
    </p:spTree>
    <p:extLst>
      <p:ext uri="{BB962C8B-B14F-4D97-AF65-F5344CB8AC3E}">
        <p14:creationId xmlns:p14="http://schemas.microsoft.com/office/powerpoint/2010/main" val="1975960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look at some practical issues.</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28</a:t>
            </a:fld>
            <a:endParaRPr lang="en-US"/>
          </a:p>
        </p:txBody>
      </p:sp>
    </p:spTree>
    <p:extLst>
      <p:ext uri="{BB962C8B-B14F-4D97-AF65-F5344CB8AC3E}">
        <p14:creationId xmlns:p14="http://schemas.microsoft.com/office/powerpoint/2010/main" val="317097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 Store Vetting. Our app is disguised as an Audio Player, and successfully passed the vetting. After our app was approved by Apple, we downloaded the app and withdrew it immediately.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Power consumption. We measured the power consumption of our monitoring app on a </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iPhone7 with </a:t>
            </a:r>
            <a:r>
              <a:rPr lang="en-US" sz="1200" kern="1200" dirty="0" err="1" smtClean="0">
                <a:solidFill>
                  <a:schemeClr val="tx1"/>
                </a:solidFill>
                <a:effectLst/>
                <a:latin typeface="+mn-lt"/>
                <a:ea typeface="+mn-ea"/>
                <a:cs typeface="+mn-cs"/>
              </a:rPr>
              <a:t>ios</a:t>
            </a:r>
            <a:r>
              <a:rPr lang="en-US" sz="1200" kern="1200" dirty="0" smtClean="0">
                <a:solidFill>
                  <a:schemeClr val="tx1"/>
                </a:solidFill>
                <a:effectLst/>
                <a:latin typeface="+mn-lt"/>
                <a:ea typeface="+mn-ea"/>
                <a:cs typeface="+mn-cs"/>
              </a:rPr>
              <a:t> 10.1.1. After 60 minutes, only 5% of battery was consumed. </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29</a:t>
            </a:fld>
            <a:endParaRPr lang="en-US"/>
          </a:p>
        </p:txBody>
      </p:sp>
    </p:spTree>
    <p:extLst>
      <p:ext uri="{BB962C8B-B14F-4D97-AF65-F5344CB8AC3E}">
        <p14:creationId xmlns:p14="http://schemas.microsoft.com/office/powerpoint/2010/main" val="189206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first take a look at OS-level side-channel attacks on Android. The typical threat model is that the malicious app controlled by the attacker is running in the background in the victim’s device, calling APIs to learn information about the user’s activity. Android system has a </a:t>
            </a:r>
            <a:r>
              <a:rPr lang="en-US" sz="1200" kern="1200" dirty="0" err="1" smtClean="0">
                <a:solidFill>
                  <a:schemeClr val="tx1"/>
                </a:solidFill>
                <a:effectLst/>
                <a:latin typeface="+mn-lt"/>
                <a:ea typeface="+mn-ea"/>
                <a:cs typeface="+mn-cs"/>
              </a:rPr>
              <a:t>procfs</a:t>
            </a:r>
            <a:r>
              <a:rPr lang="en-US" sz="1200" kern="1200" dirty="0" smtClean="0">
                <a:solidFill>
                  <a:schemeClr val="tx1"/>
                </a:solidFill>
                <a:effectLst/>
                <a:latin typeface="+mn-lt"/>
                <a:ea typeface="+mn-ea"/>
                <a:cs typeface="+mn-cs"/>
              </a:rPr>
              <a:t> pseudo file system that provides system </a:t>
            </a:r>
            <a:r>
              <a:rPr lang="en-US" sz="1200" strike="noStrike" kern="1200" dirty="0" smtClean="0">
                <a:solidFill>
                  <a:schemeClr val="tx1"/>
                </a:solidFill>
                <a:effectLst/>
                <a:latin typeface="+mn-lt"/>
                <a:ea typeface="+mn-ea"/>
                <a:cs typeface="+mn-cs"/>
              </a:rPr>
              <a:t>information such as virtual/physical memory usage, network traffic info, CPU usage, etc</a:t>
            </a:r>
            <a:r>
              <a:rPr lang="en-US" sz="1200" kern="1200" dirty="0" smtClean="0">
                <a:solidFill>
                  <a:schemeClr val="tx1"/>
                </a:solidFill>
                <a:effectLst/>
                <a:latin typeface="+mn-lt"/>
                <a:ea typeface="+mn-ea"/>
                <a:cs typeface="+mn-cs"/>
              </a:rPr>
              <a:t>. Most of Android side-channel attacks utilize the </a:t>
            </a:r>
            <a:r>
              <a:rPr lang="en-US" sz="1200" kern="1200" dirty="0" err="1" smtClean="0">
                <a:solidFill>
                  <a:schemeClr val="tx1"/>
                </a:solidFill>
                <a:effectLst/>
                <a:latin typeface="+mn-lt"/>
                <a:ea typeface="+mn-ea"/>
                <a:cs typeface="+mn-cs"/>
              </a:rPr>
              <a:t>procfs</a:t>
            </a:r>
            <a:r>
              <a:rPr lang="en-US" sz="1200" kern="1200" dirty="0" smtClean="0">
                <a:solidFill>
                  <a:schemeClr val="tx1"/>
                </a:solidFill>
                <a:effectLst/>
                <a:latin typeface="+mn-lt"/>
                <a:ea typeface="+mn-ea"/>
                <a:cs typeface="+mn-cs"/>
              </a:rPr>
              <a:t> by querying some per-app information files frequently to learn the user’s activity. As a result, Android gradually removes information in </a:t>
            </a:r>
            <a:r>
              <a:rPr lang="en-US" sz="1200" kern="1200" dirty="0" err="1" smtClean="0">
                <a:solidFill>
                  <a:schemeClr val="tx1"/>
                </a:solidFill>
                <a:effectLst/>
                <a:latin typeface="+mn-lt"/>
                <a:ea typeface="+mn-ea"/>
                <a:cs typeface="+mn-cs"/>
              </a:rPr>
              <a:t>procfs</a:t>
            </a:r>
            <a:r>
              <a:rPr lang="en-US" sz="1200" kern="1200" dirty="0" smtClean="0">
                <a:solidFill>
                  <a:schemeClr val="tx1"/>
                </a:solidFill>
                <a:effectLst/>
                <a:latin typeface="+mn-lt"/>
                <a:ea typeface="+mn-ea"/>
                <a:cs typeface="+mn-cs"/>
              </a:rPr>
              <a:t> to reduce the attack surfaces.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3</a:t>
            </a:fld>
            <a:endParaRPr lang="en-US"/>
          </a:p>
        </p:txBody>
      </p:sp>
    </p:spTree>
    <p:extLst>
      <p:ext uri="{BB962C8B-B14F-4D97-AF65-F5344CB8AC3E}">
        <p14:creationId xmlns:p14="http://schemas.microsoft.com/office/powerpoint/2010/main" val="1264095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demonstrate the practicality of our attacks, we manually collected traces on another non-</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iPhone 7 running iOS 10.2.1. Then, we use previously collected data as training set or signature to re-evaluate the attacks. </a:t>
            </a:r>
            <a:r>
              <a:rPr lang="en-US" sz="1200" u="sng" kern="1200" dirty="0" smtClean="0">
                <a:solidFill>
                  <a:schemeClr val="tx1"/>
                </a:solidFill>
                <a:effectLst/>
                <a:latin typeface="+mn-lt"/>
                <a:ea typeface="+mn-ea"/>
                <a:cs typeface="+mn-cs"/>
              </a:rPr>
              <a:t>Note that the training traces were collected 20 days before the new test set, on a different device with a different iOS version.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30</a:t>
            </a:fld>
            <a:endParaRPr lang="en-US"/>
          </a:p>
        </p:txBody>
      </p:sp>
    </p:spTree>
    <p:extLst>
      <p:ext uri="{BB962C8B-B14F-4D97-AF65-F5344CB8AC3E}">
        <p14:creationId xmlns:p14="http://schemas.microsoft.com/office/powerpoint/2010/main" val="625843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randomly selected 20 third-party apps. Then we manually collected traces to construct a new test set. This figure shows the accuracy: 80.5% with Top 1 result, 91.5% accuracy for Top 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31</a:t>
            </a:fld>
            <a:endParaRPr lang="en-US"/>
          </a:p>
        </p:txBody>
      </p:sp>
    </p:spTree>
    <p:extLst>
      <p:ext uri="{BB962C8B-B14F-4D97-AF65-F5344CB8AC3E}">
        <p14:creationId xmlns:p14="http://schemas.microsoft.com/office/powerpoint/2010/main" val="1909850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recollected trace of </a:t>
            </a:r>
            <a:r>
              <a:rPr lang="en-US" sz="1200" kern="1200" dirty="0" err="1" smtClean="0">
                <a:solidFill>
                  <a:schemeClr val="tx1"/>
                </a:solidFill>
                <a:effectLst/>
                <a:latin typeface="+mn-lt"/>
                <a:ea typeface="+mn-ea"/>
                <a:cs typeface="+mn-cs"/>
              </a:rPr>
              <a:t>Blockchain</a:t>
            </a:r>
            <a:r>
              <a:rPr lang="en-US" sz="1200" kern="1200" dirty="0" smtClean="0">
                <a:solidFill>
                  <a:schemeClr val="tx1"/>
                </a:solidFill>
                <a:effectLst/>
                <a:latin typeface="+mn-lt"/>
                <a:ea typeface="+mn-ea"/>
                <a:cs typeface="+mn-cs"/>
              </a:rPr>
              <a:t> Wallet and redid the evaluation. This time, x-axis means non-</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(testing) device, and y-axis means </a:t>
            </a:r>
            <a:r>
              <a:rPr lang="en-US" sz="1200" kern="1200" dirty="0" err="1" smtClean="0">
                <a:solidFill>
                  <a:schemeClr val="tx1"/>
                </a:solidFill>
                <a:effectLst/>
                <a:latin typeface="+mn-lt"/>
                <a:ea typeface="+mn-ea"/>
                <a:cs typeface="+mn-cs"/>
              </a:rPr>
              <a:t>jailbroken</a:t>
            </a:r>
            <a:r>
              <a:rPr lang="en-US" sz="1200" kern="1200" dirty="0" smtClean="0">
                <a:solidFill>
                  <a:schemeClr val="tx1"/>
                </a:solidFill>
                <a:effectLst/>
                <a:latin typeface="+mn-lt"/>
                <a:ea typeface="+mn-ea"/>
                <a:cs typeface="+mn-cs"/>
              </a:rPr>
              <a:t> (training) device. We normalized the distance per row as mentioned before. It is </a:t>
            </a:r>
            <a:r>
              <a:rPr lang="en-US" sz="1200" kern="1200" dirty="0" err="1" smtClean="0">
                <a:solidFill>
                  <a:schemeClr val="tx1"/>
                </a:solidFill>
                <a:effectLst/>
                <a:latin typeface="+mn-lt"/>
                <a:ea typeface="+mn-ea"/>
                <a:cs typeface="+mn-cs"/>
              </a:rPr>
              <a:t>noiser</a:t>
            </a:r>
            <a:r>
              <a:rPr lang="en-US" sz="1200" kern="1200" dirty="0" smtClean="0">
                <a:solidFill>
                  <a:schemeClr val="tx1"/>
                </a:solidFill>
                <a:effectLst/>
                <a:latin typeface="+mn-lt"/>
                <a:ea typeface="+mn-ea"/>
                <a:cs typeface="+mn-cs"/>
              </a:rPr>
              <a:t> than the previous result, but the payment activity, index 0, can still be clearly distinguished.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these experiments, we show that our demonstrated attacks are robust enough to be trained on a device owned by the attacker and then tested using the data collected from the victim’s device. Minor differences in the iOS versions and app versions can also be tolerated.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32</a:t>
            </a:fld>
            <a:endParaRPr lang="en-US"/>
          </a:p>
        </p:txBody>
      </p:sp>
    </p:spTree>
    <p:extLst>
      <p:ext uri="{BB962C8B-B14F-4D97-AF65-F5344CB8AC3E}">
        <p14:creationId xmlns:p14="http://schemas.microsoft.com/office/powerpoint/2010/main" val="415675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see the countermeasures we proposed in the paper.</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33</a:t>
            </a:fld>
            <a:endParaRPr lang="en-US"/>
          </a:p>
        </p:txBody>
      </p:sp>
    </p:spTree>
    <p:extLst>
      <p:ext uri="{BB962C8B-B14F-4D97-AF65-F5344CB8AC3E}">
        <p14:creationId xmlns:p14="http://schemas.microsoft.com/office/powerpoint/2010/main" val="1376710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attacks, the monitoring app calls the APIs at a rate of 1000 times per second. It is intuitive that rate limiting may be a good defense. Therefore, we filter the data and only keep the 1000 over N </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data point, and re-evaluate foreground app classification.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the result. We can see that even if the rate is limited to 10 per second, our method can still achieve about 70% top 1 accuracy. </a:t>
            </a:r>
            <a:r>
              <a:rPr lang="en-US" altLang="zh-CN" sz="1200" kern="1200" dirty="0" smtClean="0">
                <a:solidFill>
                  <a:schemeClr val="tx1"/>
                </a:solidFill>
                <a:effectLst/>
                <a:latin typeface="+mn-lt"/>
                <a:ea typeface="+mn-ea"/>
                <a:cs typeface="+mn-cs"/>
              </a:rPr>
              <a:t>When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rate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second,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our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method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longer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works.</a:t>
            </a:r>
            <a:r>
              <a:rPr lang="zh-CN" alt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reported this result to Apple, and rate limiting has been implemented in </a:t>
            </a:r>
            <a:r>
              <a:rPr lang="en-US" sz="1200" kern="1200" dirty="0" err="1" smtClean="0">
                <a:solidFill>
                  <a:schemeClr val="tx1"/>
                </a:solidFill>
                <a:effectLst/>
                <a:latin typeface="+mn-lt"/>
                <a:ea typeface="+mn-ea"/>
                <a:cs typeface="+mn-cs"/>
              </a:rPr>
              <a:t>ios</a:t>
            </a:r>
            <a:r>
              <a:rPr lang="en-US" sz="1200" kern="1200" dirty="0" smtClean="0">
                <a:solidFill>
                  <a:schemeClr val="tx1"/>
                </a:solidFill>
                <a:effectLst/>
                <a:latin typeface="+mn-lt"/>
                <a:ea typeface="+mn-ea"/>
                <a:cs typeface="+mn-cs"/>
              </a:rPr>
              <a:t> 11.1 for host_statistics_64. It is limited to twice per second.</a:t>
            </a:r>
          </a:p>
          <a:p>
            <a:endParaRPr lang="en-US" dirty="0" smtClean="0"/>
          </a:p>
        </p:txBody>
      </p:sp>
      <p:sp>
        <p:nvSpPr>
          <p:cNvPr id="4" name="Slide Number Placeholder 3"/>
          <p:cNvSpPr>
            <a:spLocks noGrp="1"/>
          </p:cNvSpPr>
          <p:nvPr>
            <p:ph type="sldNum" sz="quarter" idx="10"/>
          </p:nvPr>
        </p:nvSpPr>
        <p:spPr/>
        <p:txBody>
          <a:bodyPr/>
          <a:lstStyle/>
          <a:p>
            <a:fld id="{531B3B9F-D923-B54C-8C9B-A31FAA5C1539}" type="slidenum">
              <a:rPr lang="en-US" smtClean="0"/>
              <a:t>34</a:t>
            </a:fld>
            <a:endParaRPr lang="en-US"/>
          </a:p>
        </p:txBody>
      </p:sp>
    </p:spTree>
    <p:extLst>
      <p:ext uri="{BB962C8B-B14F-4D97-AF65-F5344CB8AC3E}">
        <p14:creationId xmlns:p14="http://schemas.microsoft.com/office/powerpoint/2010/main" val="345367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countermeasure is to mask the digits of return values of these APIs. We can see that masking 3 digits can lower the accuracy drastically.</a:t>
            </a:r>
            <a:endParaRPr lang="en-US" dirty="0" smtClean="0"/>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35</a:t>
            </a:fld>
            <a:endParaRPr lang="en-US"/>
          </a:p>
        </p:txBody>
      </p:sp>
    </p:spTree>
    <p:extLst>
      <p:ext uri="{BB962C8B-B14F-4D97-AF65-F5344CB8AC3E}">
        <p14:creationId xmlns:p14="http://schemas.microsoft.com/office/powerpoint/2010/main" val="1330573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Apple has implemented this approach for </a:t>
            </a:r>
            <a:r>
              <a:rPr lang="en-US" sz="1200" kern="1200" dirty="0" err="1" smtClean="0">
                <a:solidFill>
                  <a:schemeClr val="tx1"/>
                </a:solidFill>
                <a:effectLst/>
                <a:latin typeface="+mn-lt"/>
                <a:ea typeface="+mn-ea"/>
                <a:cs typeface="+mn-cs"/>
              </a:rPr>
              <a:t>getifaddrs</a:t>
            </a:r>
            <a:r>
              <a:rPr lang="en-US" sz="1200" kern="1200" dirty="0" smtClean="0">
                <a:solidFill>
                  <a:schemeClr val="tx1"/>
                </a:solidFill>
                <a:effectLst/>
                <a:latin typeface="+mn-lt"/>
                <a:ea typeface="+mn-ea"/>
                <a:cs typeface="+mn-cs"/>
              </a:rPr>
              <a:t>()  in iOS 11 to round the values to 1K Bytes .</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36</a:t>
            </a:fld>
            <a:endParaRPr lang="en-US"/>
          </a:p>
        </p:txBody>
      </p:sp>
    </p:spTree>
    <p:extLst>
      <p:ext uri="{BB962C8B-B14F-4D97-AF65-F5344CB8AC3E}">
        <p14:creationId xmlns:p14="http://schemas.microsoft.com/office/powerpoint/2010/main" val="213153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timing channel of file exist at path has also been eliminated in iOS 11. There are some other possible countermeasures</a:t>
            </a:r>
            <a:r>
              <a:rPr lang="en-US" altLang="zh-CN" sz="1200" kern="1200" dirty="0" smtClean="0">
                <a:solidFill>
                  <a:schemeClr val="tx1"/>
                </a:solidFill>
                <a:effectLst/>
                <a:latin typeface="+mn-lt"/>
                <a:ea typeface="+mn-ea"/>
                <a:cs typeface="+mn-cs"/>
              </a:rPr>
              <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such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removing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APIs,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runtime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detection,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privacy-preserving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stat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reporting.</a:t>
            </a:r>
            <a:endParaRPr lang="en-US" dirty="0" smtClean="0"/>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37</a:t>
            </a:fld>
            <a:endParaRPr lang="en-US"/>
          </a:p>
        </p:txBody>
      </p:sp>
    </p:spTree>
    <p:extLst>
      <p:ext uri="{BB962C8B-B14F-4D97-AF65-F5344CB8AC3E}">
        <p14:creationId xmlns:p14="http://schemas.microsoft.com/office/powerpoint/2010/main" val="603570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comes the Conclusion. </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38</a:t>
            </a:fld>
            <a:endParaRPr lang="en-US"/>
          </a:p>
        </p:txBody>
      </p:sp>
    </p:spTree>
    <p:extLst>
      <p:ext uri="{BB962C8B-B14F-4D97-AF65-F5344CB8AC3E}">
        <p14:creationId xmlns:p14="http://schemas.microsoft.com/office/powerpoint/2010/main" val="1687926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paper, we presented the first exploration of OS-level side channels on iOS. </a:t>
            </a:r>
          </a:p>
          <a:p>
            <a:r>
              <a:rPr lang="en-US" sz="1200" kern="1200" dirty="0" smtClean="0">
                <a:solidFill>
                  <a:schemeClr val="tx1"/>
                </a:solidFill>
                <a:effectLst/>
                <a:latin typeface="+mn-lt"/>
                <a:ea typeface="+mn-ea"/>
                <a:cs typeface="+mn-cs"/>
              </a:rPr>
              <a:t>We show three categories of side-channel attacks. These attacks showed that similar to Android, cross-app side-channel attacks on iOS are also feasible. Our study has helped Apple mitigate these security threats in iOS/</a:t>
            </a:r>
            <a:r>
              <a:rPr lang="en-US" sz="1200" kern="1200" dirty="0" err="1" smtClean="0">
                <a:solidFill>
                  <a:schemeClr val="tx1"/>
                </a:solidFill>
                <a:effectLst/>
                <a:latin typeface="+mn-lt"/>
                <a:ea typeface="+mn-ea"/>
                <a:cs typeface="+mn-cs"/>
              </a:rPr>
              <a:t>MacOS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39</a:t>
            </a:fld>
            <a:endParaRPr lang="en-US"/>
          </a:p>
        </p:txBody>
      </p:sp>
    </p:spTree>
    <p:extLst>
      <p:ext uri="{BB962C8B-B14F-4D97-AF65-F5344CB8AC3E}">
        <p14:creationId xmlns:p14="http://schemas.microsoft.com/office/powerpoint/2010/main" val="66026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switch to IOS. iOS does not have a </a:t>
            </a:r>
            <a:r>
              <a:rPr lang="en-US" sz="1200" kern="1200" dirty="0" err="1" smtClean="0">
                <a:solidFill>
                  <a:schemeClr val="tx1"/>
                </a:solidFill>
                <a:effectLst/>
                <a:latin typeface="+mn-lt"/>
                <a:ea typeface="+mn-ea"/>
                <a:cs typeface="+mn-cs"/>
              </a:rPr>
              <a:t>procfs</a:t>
            </a:r>
            <a:r>
              <a:rPr lang="en-US" sz="1200" kern="1200" dirty="0" smtClean="0">
                <a:solidFill>
                  <a:schemeClr val="tx1"/>
                </a:solidFill>
                <a:effectLst/>
                <a:latin typeface="+mn-lt"/>
                <a:ea typeface="+mn-ea"/>
                <a:cs typeface="+mn-cs"/>
              </a:rPr>
              <a:t>, essentially shutting down the main avenue for the Android-style inference attacks. Since iOS 9, Apple has forbidden a sandboxed app to access information about other running processes. As a result, it is impossible today to conduct a side-channel analysis on iOS by exploiting per-app statistics, which completely defeats most demonstrated attacks on Android. Therefore, to our knowledge, there was no reported OS-level side-channel attack on iOS. So, is it possible to conduct OS-level side-channel attacks on IOS? (Pause) The short answer is YES, and I will show how this can be done in my presentation.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4</a:t>
            </a:fld>
            <a:endParaRPr lang="en-US"/>
          </a:p>
        </p:txBody>
      </p:sp>
    </p:spTree>
    <p:extLst>
      <p:ext uri="{BB962C8B-B14F-4D97-AF65-F5344CB8AC3E}">
        <p14:creationId xmlns:p14="http://schemas.microsoft.com/office/powerpoint/2010/main" val="1411549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Thanks for your attention. I am ready to take questions now.</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40</a:t>
            </a:fld>
            <a:endParaRPr lang="en-US"/>
          </a:p>
        </p:txBody>
      </p:sp>
    </p:spTree>
    <p:extLst>
      <p:ext uri="{BB962C8B-B14F-4D97-AF65-F5344CB8AC3E}">
        <p14:creationId xmlns:p14="http://schemas.microsoft.com/office/powerpoint/2010/main" val="95999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outline of my presentation. I will first introduce the threat model and attack vectors on IOS, then talk about 3 categories of attacks. After that, I will present the practical issues and countermeasures, then the conclusion. Now, let’s look at threat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5</a:t>
            </a:fld>
            <a:endParaRPr lang="en-US"/>
          </a:p>
        </p:txBody>
      </p:sp>
    </p:spTree>
    <p:extLst>
      <p:ext uri="{BB962C8B-B14F-4D97-AF65-F5344CB8AC3E}">
        <p14:creationId xmlns:p14="http://schemas.microsoft.com/office/powerpoint/2010/main" val="184399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threat model is that the attacker publishes a monitoring app in the Apple store, and the user downloads it onto his phone. The app is disguised as an Audio player. In other words, this app is similar to other music-playing apps, such as Spotify, Pandora, and </a:t>
            </a:r>
            <a:r>
              <a:rPr lang="en-US" sz="1200" kern="1200" dirty="0" err="1" smtClean="0">
                <a:solidFill>
                  <a:schemeClr val="tx1"/>
                </a:solidFill>
                <a:effectLst/>
                <a:latin typeface="+mn-lt"/>
                <a:ea typeface="+mn-ea"/>
                <a:cs typeface="+mn-cs"/>
              </a:rPr>
              <a:t>IheartRadio</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6</a:t>
            </a:fld>
            <a:endParaRPr lang="en-US"/>
          </a:p>
        </p:txBody>
      </p:sp>
    </p:spTree>
    <p:extLst>
      <p:ext uri="{BB962C8B-B14F-4D97-AF65-F5344CB8AC3E}">
        <p14:creationId xmlns:p14="http://schemas.microsoft.com/office/powerpoint/2010/main" val="94394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the new attack vectors in IOS we found. First is host_statistics64. It shows the global usage of memory resources. Second one is get if </a:t>
            </a:r>
            <a:r>
              <a:rPr lang="en-US" sz="1200" kern="1200" dirty="0" err="1" smtClean="0">
                <a:solidFill>
                  <a:schemeClr val="tx1"/>
                </a:solidFill>
                <a:effectLst/>
                <a:latin typeface="+mn-lt"/>
                <a:ea typeface="+mn-ea"/>
                <a:cs typeface="+mn-cs"/>
              </a:rPr>
              <a:t>addrs</a:t>
            </a:r>
            <a:r>
              <a:rPr lang="en-US" sz="1200" kern="1200" dirty="0" smtClean="0">
                <a:solidFill>
                  <a:schemeClr val="tx1"/>
                </a:solidFill>
                <a:effectLst/>
                <a:latin typeface="+mn-lt"/>
                <a:ea typeface="+mn-ea"/>
                <a:cs typeface="+mn-cs"/>
              </a:rPr>
              <a:t>. It shows the global network traffic. The third one is the file exist at path method of the </a:t>
            </a:r>
            <a:r>
              <a:rPr lang="en-US" sz="1200" kern="1200" dirty="0" err="1" smtClean="0">
                <a:solidFill>
                  <a:schemeClr val="tx1"/>
                </a:solidFill>
                <a:effectLst/>
                <a:latin typeface="+mn-lt"/>
                <a:ea typeface="+mn-ea"/>
                <a:cs typeface="+mn-cs"/>
              </a:rPr>
              <a:t>NSFileManager</a:t>
            </a:r>
            <a:r>
              <a:rPr lang="en-US" sz="1200" kern="1200" dirty="0" smtClean="0">
                <a:solidFill>
                  <a:schemeClr val="tx1"/>
                </a:solidFill>
                <a:effectLst/>
                <a:latin typeface="+mn-lt"/>
                <a:ea typeface="+mn-ea"/>
                <a:cs typeface="+mn-cs"/>
              </a:rPr>
              <a:t> class. It can be used to test the existence of a file or directory. Later in my presentation, I will show how these APIs can leak side-channel information.</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7</a:t>
            </a:fld>
            <a:endParaRPr lang="en-US"/>
          </a:p>
        </p:txBody>
      </p:sp>
    </p:spTree>
    <p:extLst>
      <p:ext uri="{BB962C8B-B14F-4D97-AF65-F5344CB8AC3E}">
        <p14:creationId xmlns:p14="http://schemas.microsoft.com/office/powerpoint/2010/main" val="198421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go to the first attack, classifying user activities. </a:t>
            </a:r>
          </a:p>
          <a:p>
            <a:endParaRPr lang="en-US" dirty="0"/>
          </a:p>
        </p:txBody>
      </p:sp>
      <p:sp>
        <p:nvSpPr>
          <p:cNvPr id="4" name="Slide Number Placeholder 3"/>
          <p:cNvSpPr>
            <a:spLocks noGrp="1"/>
          </p:cNvSpPr>
          <p:nvPr>
            <p:ph type="sldNum" sz="quarter" idx="10"/>
          </p:nvPr>
        </p:nvSpPr>
        <p:spPr/>
        <p:txBody>
          <a:bodyPr/>
          <a:lstStyle/>
          <a:p>
            <a:fld id="{531B3B9F-D923-B54C-8C9B-A31FAA5C1539}" type="slidenum">
              <a:rPr lang="en-US" smtClean="0"/>
              <a:t>8</a:t>
            </a:fld>
            <a:endParaRPr lang="en-US"/>
          </a:p>
        </p:txBody>
      </p:sp>
    </p:spTree>
    <p:extLst>
      <p:ext uri="{BB962C8B-B14F-4D97-AF65-F5344CB8AC3E}">
        <p14:creationId xmlns:p14="http://schemas.microsoft.com/office/powerpoint/2010/main" val="85563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 shows the process of launching Amazon, Yelp and Spotify consecutively on IOS. We call host_statistic64 and get if </a:t>
            </a:r>
            <a:r>
              <a:rPr lang="en-US" sz="1200" kern="1200" dirty="0" err="1" smtClean="0">
                <a:solidFill>
                  <a:schemeClr val="tx1"/>
                </a:solidFill>
                <a:effectLst/>
                <a:latin typeface="+mn-lt"/>
                <a:ea typeface="+mn-ea"/>
                <a:cs typeface="+mn-cs"/>
              </a:rPr>
              <a:t>addrs</a:t>
            </a:r>
            <a:r>
              <a:rPr lang="en-US" sz="1200" kern="1200" dirty="0" smtClean="0">
                <a:solidFill>
                  <a:schemeClr val="tx1"/>
                </a:solidFill>
                <a:effectLst/>
                <a:latin typeface="+mn-lt"/>
                <a:ea typeface="+mn-ea"/>
                <a:cs typeface="+mn-cs"/>
              </a:rPr>
              <a:t> to get global virtual memory and network traffic time series, and we plot the diff series in this figure. This figure clearly shows that for different Apps, there is a different pattern. Therefore, time series leak information of user activities. </a:t>
            </a:r>
            <a:r>
              <a:rPr lang="en-US" sz="1200" strike="sngStrike" kern="1200" dirty="0" smtClean="0">
                <a:solidFill>
                  <a:schemeClr val="tx1"/>
                </a:solidFill>
                <a:effectLst/>
                <a:latin typeface="+mn-lt"/>
                <a:ea typeface="+mn-ea"/>
                <a:cs typeface="+mn-cs"/>
              </a:rPr>
              <a:t>In this case, the foreground app information is leaked.</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1B3B9F-D923-B54C-8C9B-A31FAA5C1539}" type="slidenum">
              <a:rPr lang="en-US" smtClean="0"/>
              <a:t>9</a:t>
            </a:fld>
            <a:endParaRPr lang="en-US"/>
          </a:p>
        </p:txBody>
      </p:sp>
    </p:spTree>
    <p:extLst>
      <p:ext uri="{BB962C8B-B14F-4D97-AF65-F5344CB8AC3E}">
        <p14:creationId xmlns:p14="http://schemas.microsoft.com/office/powerpoint/2010/main" val="15012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D8FE9-C3BD-0A41-A45A-F59EA2C80445}" type="datetime1">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19270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526ED-C944-B946-884E-C1A124CE3126}" type="datetime1">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38017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802"/>
            <a:ext cx="1971675" cy="4843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04802"/>
            <a:ext cx="5762625" cy="4843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08E9F-1900-E648-8A33-0D555D3760B4}" type="datetime1">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11350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D5252-6732-574C-BC0B-A0BA48DBCA55}" type="datetime1">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39513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1F160-9534-B34E-8495-31C75DFFAC76}" type="datetime1">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49861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520825"/>
            <a:ext cx="3867151" cy="3627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520825"/>
            <a:ext cx="3867151" cy="3627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D33F0-08E4-7C4B-8467-02B86DFAA190}" type="datetime1">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66990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F57F1-F882-1F40-A9C6-68E10555783E}" type="datetime1">
              <a:rPr lang="en-US" smtClean="0"/>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38703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80B65F-B5D4-C74A-84DE-CCE1F792E46B}" type="datetime1">
              <a:rPr lang="en-US" smtClean="0"/>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289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D5B92-5B86-E143-A350-BF61B39271B3}" type="datetime1">
              <a:rPr lang="en-US" smtClean="0"/>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1445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8E670-F933-B443-9554-07BF48B223ED}" type="datetime1">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81228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B89C2-73FF-C74D-8F8E-3E846ED3269D}" type="datetime1">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FD2DF-358A-C44F-951A-059A42114C06}" type="slidenum">
              <a:rPr lang="en-US" smtClean="0"/>
              <a:t>‹#›</a:t>
            </a:fld>
            <a:endParaRPr lang="en-US"/>
          </a:p>
        </p:txBody>
      </p:sp>
    </p:spTree>
    <p:extLst>
      <p:ext uri="{BB962C8B-B14F-4D97-AF65-F5344CB8AC3E}">
        <p14:creationId xmlns:p14="http://schemas.microsoft.com/office/powerpoint/2010/main" val="1328104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05A3B-B6D5-174C-AF34-41CFF2296369}" type="datetime1">
              <a:rPr lang="en-US" smtClean="0"/>
              <a:t>2/20/18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FD2DF-358A-C44F-951A-059A42114C06}" type="slidenum">
              <a:rPr lang="en-US" smtClean="0"/>
              <a:t>‹#›</a:t>
            </a:fld>
            <a:endParaRPr lang="en-US"/>
          </a:p>
        </p:txBody>
      </p:sp>
    </p:spTree>
    <p:extLst>
      <p:ext uri="{BB962C8B-B14F-4D97-AF65-F5344CB8AC3E}">
        <p14:creationId xmlns:p14="http://schemas.microsoft.com/office/powerpoint/2010/main" val="3322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8.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1.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png"/><Relationship Id="rId5" Type="http://schemas.openxmlformats.org/officeDocument/2006/relationships/image" Target="../media/image50.jpg"/><Relationship Id="rId6"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58.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tiff"/><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0961" y="1226795"/>
            <a:ext cx="10132542" cy="2387600"/>
          </a:xfrm>
        </p:spPr>
        <p:txBody>
          <a:bodyPr>
            <a:noAutofit/>
          </a:bodyPr>
          <a:lstStyle/>
          <a:p>
            <a:r>
              <a:rPr lang="en-US" sz="4400" dirty="0" smtClean="0">
                <a:solidFill>
                  <a:schemeClr val="tx1"/>
                </a:solidFill>
                <a:latin typeface="Arial" charset="0"/>
                <a:ea typeface="Arial" charset="0"/>
                <a:cs typeface="Arial" charset="0"/>
              </a:rPr>
              <a:t>OS-level Side Channels without </a:t>
            </a:r>
            <a:r>
              <a:rPr lang="en-US" sz="4400" dirty="0" err="1" smtClean="0">
                <a:solidFill>
                  <a:schemeClr val="tx1"/>
                </a:solidFill>
                <a:latin typeface="Arial" charset="0"/>
                <a:ea typeface="Arial" charset="0"/>
                <a:cs typeface="Arial" charset="0"/>
              </a:rPr>
              <a:t>Procfs</a:t>
            </a:r>
            <a:r>
              <a:rPr lang="en-US" sz="4400" dirty="0" smtClean="0">
                <a:solidFill>
                  <a:schemeClr val="tx1"/>
                </a:solidFill>
                <a:latin typeface="Arial" charset="0"/>
                <a:ea typeface="Arial" charset="0"/>
                <a:cs typeface="Arial" charset="0"/>
              </a:rPr>
              <a:t>:</a:t>
            </a:r>
            <a:br>
              <a:rPr lang="en-US" sz="4400" dirty="0" smtClean="0">
                <a:solidFill>
                  <a:schemeClr val="tx1"/>
                </a:solidFill>
                <a:latin typeface="Arial" charset="0"/>
                <a:ea typeface="Arial" charset="0"/>
                <a:cs typeface="Arial" charset="0"/>
              </a:rPr>
            </a:br>
            <a:r>
              <a:rPr lang="en-US" sz="4400" dirty="0" smtClean="0">
                <a:solidFill>
                  <a:schemeClr val="tx1"/>
                </a:solidFill>
                <a:latin typeface="Arial" charset="0"/>
                <a:ea typeface="Arial" charset="0"/>
                <a:cs typeface="Arial" charset="0"/>
              </a:rPr>
              <a:t>Exploring Cross-App Information Leakage on iOS</a:t>
            </a:r>
            <a:br>
              <a:rPr lang="en-US" sz="4400" dirty="0" smtClean="0">
                <a:solidFill>
                  <a:schemeClr val="tx1"/>
                </a:solidFill>
                <a:latin typeface="Arial" charset="0"/>
                <a:ea typeface="Arial" charset="0"/>
                <a:cs typeface="Arial" charset="0"/>
              </a:rPr>
            </a:br>
            <a:endParaRPr lang="en-US" sz="4400" dirty="0">
              <a:latin typeface="Arial" charset="0"/>
              <a:ea typeface="Arial" charset="0"/>
              <a:cs typeface="Arial" charset="0"/>
            </a:endParaRPr>
          </a:p>
        </p:txBody>
      </p:sp>
      <p:sp>
        <p:nvSpPr>
          <p:cNvPr id="3" name="Subtitle 2"/>
          <p:cNvSpPr>
            <a:spLocks noGrp="1"/>
          </p:cNvSpPr>
          <p:nvPr>
            <p:ph type="subTitle" idx="1"/>
          </p:nvPr>
        </p:nvSpPr>
        <p:spPr>
          <a:xfrm>
            <a:off x="1075037" y="3535276"/>
            <a:ext cx="10041924" cy="1655762"/>
          </a:xfrm>
        </p:spPr>
        <p:txBody>
          <a:bodyPr>
            <a:normAutofit fontScale="85000" lnSpcReduction="10000"/>
          </a:bodyPr>
          <a:lstStyle/>
          <a:p>
            <a:r>
              <a:rPr lang="en-US" sz="2600" b="1" dirty="0" smtClean="0">
                <a:latin typeface="Arial" charset="0"/>
                <a:ea typeface="Arial" charset="0"/>
                <a:cs typeface="Arial" charset="0"/>
              </a:rPr>
              <a:t>Xiaokuan Zhang</a:t>
            </a:r>
            <a:r>
              <a:rPr lang="en-US" altLang="zh-CN" sz="2600" b="1" baseline="30000" dirty="0" smtClean="0">
                <a:latin typeface="Arial" charset="0"/>
                <a:ea typeface="Arial" charset="0"/>
                <a:cs typeface="Arial" charset="0"/>
              </a:rPr>
              <a:t>1</a:t>
            </a:r>
            <a:r>
              <a:rPr lang="en-US" sz="2600" dirty="0" smtClean="0">
                <a:latin typeface="Arial" charset="0"/>
                <a:ea typeface="Arial" charset="0"/>
                <a:cs typeface="Arial" charset="0"/>
              </a:rPr>
              <a:t>, </a:t>
            </a:r>
            <a:r>
              <a:rPr lang="en-US" sz="2600" dirty="0" err="1" smtClean="0">
                <a:latin typeface="Arial" charset="0"/>
                <a:ea typeface="Arial" charset="0"/>
                <a:cs typeface="Arial" charset="0"/>
              </a:rPr>
              <a:t>Xueqiang</a:t>
            </a:r>
            <a:r>
              <a:rPr lang="en-US" sz="2600" dirty="0" smtClean="0">
                <a:latin typeface="Arial" charset="0"/>
                <a:ea typeface="Arial" charset="0"/>
                <a:cs typeface="Arial" charset="0"/>
              </a:rPr>
              <a:t> Wang</a:t>
            </a:r>
            <a:r>
              <a:rPr lang="en-US" altLang="zh-CN" sz="2600" baseline="30000" dirty="0">
                <a:latin typeface="Arial" charset="0"/>
                <a:ea typeface="Arial" charset="0"/>
                <a:cs typeface="Arial" charset="0"/>
              </a:rPr>
              <a:t>2</a:t>
            </a:r>
            <a:r>
              <a:rPr lang="en-US" sz="2600" dirty="0" smtClean="0">
                <a:latin typeface="Arial" charset="0"/>
                <a:ea typeface="Arial" charset="0"/>
                <a:cs typeface="Arial" charset="0"/>
              </a:rPr>
              <a:t>, </a:t>
            </a:r>
            <a:r>
              <a:rPr lang="en-US" sz="2600" dirty="0" err="1" smtClean="0">
                <a:latin typeface="Arial" charset="0"/>
                <a:ea typeface="Arial" charset="0"/>
                <a:cs typeface="Arial" charset="0"/>
              </a:rPr>
              <a:t>Xiaolong</a:t>
            </a:r>
            <a:r>
              <a:rPr lang="en-US" sz="2600" dirty="0" smtClean="0">
                <a:latin typeface="Arial" charset="0"/>
                <a:ea typeface="Arial" charset="0"/>
                <a:cs typeface="Arial" charset="0"/>
              </a:rPr>
              <a:t> Bai</a:t>
            </a:r>
            <a:r>
              <a:rPr lang="en-US" altLang="zh-CN" sz="2600" baseline="30000" dirty="0">
                <a:latin typeface="Arial" charset="0"/>
                <a:ea typeface="Arial" charset="0"/>
                <a:cs typeface="Arial" charset="0"/>
              </a:rPr>
              <a:t>3</a:t>
            </a:r>
            <a:r>
              <a:rPr lang="en-US" sz="2600" dirty="0" smtClean="0">
                <a:latin typeface="Arial" charset="0"/>
                <a:ea typeface="Arial" charset="0"/>
                <a:cs typeface="Arial" charset="0"/>
              </a:rPr>
              <a:t>, </a:t>
            </a:r>
          </a:p>
          <a:p>
            <a:r>
              <a:rPr lang="en-US" sz="2600" dirty="0" err="1" smtClean="0">
                <a:latin typeface="Arial" charset="0"/>
                <a:ea typeface="Arial" charset="0"/>
                <a:cs typeface="Arial" charset="0"/>
              </a:rPr>
              <a:t>Yinqian</a:t>
            </a:r>
            <a:r>
              <a:rPr lang="en-US" sz="2600" dirty="0" smtClean="0">
                <a:latin typeface="Arial" charset="0"/>
                <a:ea typeface="Arial" charset="0"/>
                <a:cs typeface="Arial" charset="0"/>
              </a:rPr>
              <a:t> Zhang</a:t>
            </a:r>
            <a:r>
              <a:rPr lang="en-US" altLang="zh-CN" sz="2600" baseline="30000" dirty="0">
                <a:latin typeface="Arial" charset="0"/>
                <a:ea typeface="Arial" charset="0"/>
                <a:cs typeface="Arial" charset="0"/>
              </a:rPr>
              <a:t>1</a:t>
            </a:r>
            <a:r>
              <a:rPr lang="en-US" sz="2600" dirty="0" smtClean="0">
                <a:latin typeface="Arial" charset="0"/>
                <a:ea typeface="Arial" charset="0"/>
                <a:cs typeface="Arial" charset="0"/>
              </a:rPr>
              <a:t> and </a:t>
            </a:r>
            <a:r>
              <a:rPr lang="en-US" sz="2600" dirty="0" err="1" smtClean="0">
                <a:latin typeface="Arial" charset="0"/>
                <a:ea typeface="Arial" charset="0"/>
                <a:cs typeface="Arial" charset="0"/>
              </a:rPr>
              <a:t>XiaoFeng</a:t>
            </a:r>
            <a:r>
              <a:rPr lang="en-US" sz="2600" dirty="0" smtClean="0">
                <a:latin typeface="Arial" charset="0"/>
                <a:ea typeface="Arial" charset="0"/>
                <a:cs typeface="Arial" charset="0"/>
              </a:rPr>
              <a:t> Wang</a:t>
            </a:r>
            <a:r>
              <a:rPr lang="en-US" altLang="zh-CN" sz="2600" baseline="30000" dirty="0">
                <a:latin typeface="Arial" charset="0"/>
                <a:ea typeface="Arial" charset="0"/>
                <a:cs typeface="Arial" charset="0"/>
              </a:rPr>
              <a:t>2</a:t>
            </a:r>
            <a:endParaRPr lang="en-US" sz="2600" baseline="30000" dirty="0">
              <a:latin typeface="Arial" charset="0"/>
              <a:ea typeface="Arial" charset="0"/>
              <a:cs typeface="Arial" charset="0"/>
            </a:endParaRPr>
          </a:p>
          <a:p>
            <a:endParaRPr lang="zh-CN" altLang="en-US" dirty="0" smtClean="0">
              <a:latin typeface="Arial" charset="0"/>
              <a:ea typeface="Arial" charset="0"/>
              <a:cs typeface="Arial" charset="0"/>
            </a:endParaRPr>
          </a:p>
          <a:p>
            <a:r>
              <a:rPr lang="en-US" altLang="zh-CN" baseline="30000" dirty="0" smtClean="0">
                <a:latin typeface="Arial" charset="0"/>
                <a:ea typeface="Arial" charset="0"/>
                <a:cs typeface="Arial" charset="0"/>
              </a:rPr>
              <a:t>1</a:t>
            </a:r>
            <a:r>
              <a:rPr lang="en-US" dirty="0" smtClean="0">
                <a:latin typeface="Arial" charset="0"/>
                <a:ea typeface="Arial" charset="0"/>
                <a:cs typeface="Arial" charset="0"/>
              </a:rPr>
              <a:t>The Ohio State University, </a:t>
            </a:r>
            <a:r>
              <a:rPr lang="en-US" altLang="zh-CN" baseline="30000" dirty="0" smtClean="0">
                <a:latin typeface="Arial" charset="0"/>
                <a:ea typeface="Arial" charset="0"/>
                <a:cs typeface="Arial" charset="0"/>
              </a:rPr>
              <a:t>2</a:t>
            </a:r>
            <a:r>
              <a:rPr lang="en-US" dirty="0" smtClean="0">
                <a:latin typeface="Arial" charset="0"/>
                <a:ea typeface="Arial" charset="0"/>
                <a:cs typeface="Arial" charset="0"/>
              </a:rPr>
              <a:t>Indiana University Bloomington, </a:t>
            </a:r>
            <a:r>
              <a:rPr lang="en-US" altLang="zh-CN" baseline="30000" dirty="0" smtClean="0">
                <a:latin typeface="Arial" charset="0"/>
                <a:ea typeface="Arial" charset="0"/>
                <a:cs typeface="Arial" charset="0"/>
              </a:rPr>
              <a:t>3</a:t>
            </a:r>
            <a:r>
              <a:rPr lang="en-US" dirty="0" smtClean="0">
                <a:latin typeface="Arial" charset="0"/>
                <a:ea typeface="Arial" charset="0"/>
                <a:cs typeface="Arial" charset="0"/>
              </a:rPr>
              <a:t>Tsinghua University</a:t>
            </a:r>
          </a:p>
          <a:p>
            <a:endParaRPr lang="en-US" dirty="0" smtClean="0">
              <a:latin typeface="Arial" charset="0"/>
              <a:ea typeface="Arial" charset="0"/>
              <a:cs typeface="Arial" charset="0"/>
            </a:endParaRPr>
          </a:p>
          <a:p>
            <a:endParaRPr lang="en-US"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915" y="5416271"/>
            <a:ext cx="2911046" cy="11714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993" y="5264095"/>
            <a:ext cx="3008477" cy="13236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89" y="5222297"/>
            <a:ext cx="4060740" cy="1476633"/>
          </a:xfrm>
          <a:prstGeom prst="rect">
            <a:avLst/>
          </a:prstGeom>
        </p:spPr>
      </p:pic>
    </p:spTree>
    <p:extLst>
      <p:ext uri="{BB962C8B-B14F-4D97-AF65-F5344CB8AC3E}">
        <p14:creationId xmlns:p14="http://schemas.microsoft.com/office/powerpoint/2010/main" val="3130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652436" y="1056119"/>
            <a:ext cx="6539564" cy="5510869"/>
          </a:xfrm>
          <a:prstGeom prst="rect">
            <a:avLst/>
          </a:prstGeom>
        </p:spPr>
      </p:pic>
      <p:sp>
        <p:nvSpPr>
          <p:cNvPr id="2" name="Title 1"/>
          <p:cNvSpPr>
            <a:spLocks noGrp="1"/>
          </p:cNvSpPr>
          <p:nvPr>
            <p:ph type="title"/>
          </p:nvPr>
        </p:nvSpPr>
        <p:spPr/>
        <p:txBody>
          <a:bodyPr/>
          <a:lstStyle/>
          <a:p>
            <a:r>
              <a:rPr lang="en-US" dirty="0"/>
              <a:t>Classifying User </a:t>
            </a:r>
            <a:r>
              <a:rPr lang="en-US" dirty="0" smtClean="0"/>
              <a:t>Activities</a:t>
            </a:r>
            <a:r>
              <a:rPr lang="en-US" dirty="0"/>
              <a:t> --- </a:t>
            </a:r>
            <a:r>
              <a:rPr lang="en-US" altLang="zh-CN" dirty="0"/>
              <a:t>Example</a:t>
            </a:r>
            <a:r>
              <a:rPr lang="zh-CN" altLang="en-US" dirty="0"/>
              <a:t> </a:t>
            </a:r>
            <a:r>
              <a:rPr lang="en-US" altLang="zh-CN" dirty="0"/>
              <a:t>Trace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 name="Picture 5"/>
          <p:cNvPicPr>
            <a:picLocks noChangeAspect="1"/>
          </p:cNvPicPr>
          <p:nvPr/>
        </p:nvPicPr>
        <p:blipFill>
          <a:blip r:embed="rId4"/>
          <a:stretch>
            <a:fillRect/>
          </a:stretch>
        </p:blipFill>
        <p:spPr>
          <a:xfrm>
            <a:off x="1357162" y="3199650"/>
            <a:ext cx="3172326" cy="3172326"/>
          </a:xfrm>
          <a:prstGeom prst="rect">
            <a:avLst/>
          </a:prstGeom>
        </p:spPr>
      </p:pic>
      <p:sp>
        <p:nvSpPr>
          <p:cNvPr id="7" name="Slide Number Placeholder 6"/>
          <p:cNvSpPr>
            <a:spLocks noGrp="1"/>
          </p:cNvSpPr>
          <p:nvPr>
            <p:ph type="sldNum" sz="quarter" idx="12"/>
          </p:nvPr>
        </p:nvSpPr>
        <p:spPr/>
        <p:txBody>
          <a:bodyPr/>
          <a:lstStyle/>
          <a:p>
            <a:fld id="{90BFD2DF-358A-C44F-951A-059A42114C06}" type="slidenum">
              <a:rPr lang="en-US" smtClean="0"/>
              <a:t>10</a:t>
            </a:fld>
            <a:endParaRPr lang="en-US"/>
          </a:p>
        </p:txBody>
      </p:sp>
      <p:sp>
        <p:nvSpPr>
          <p:cNvPr id="8" name="TextBox 7"/>
          <p:cNvSpPr txBox="1"/>
          <p:nvPr/>
        </p:nvSpPr>
        <p:spPr>
          <a:xfrm>
            <a:off x="234215" y="1339194"/>
            <a:ext cx="5418221" cy="1938992"/>
          </a:xfrm>
          <a:prstGeom prst="rect">
            <a:avLst/>
          </a:prstGeom>
          <a:noFill/>
        </p:spPr>
        <p:txBody>
          <a:bodyPr wrap="square" rtlCol="0">
            <a:spAutoFit/>
          </a:bodyPr>
          <a:lstStyle/>
          <a:p>
            <a:r>
              <a:rPr lang="en-US" sz="4000" dirty="0" smtClean="0">
                <a:solidFill>
                  <a:srgbClr val="FF0000"/>
                </a:solidFill>
              </a:rPr>
              <a:t>How to combine multiple time series to perform inference attacks?</a:t>
            </a:r>
            <a:endParaRPr lang="en-US" sz="4000" dirty="0">
              <a:solidFill>
                <a:srgbClr val="FF0000"/>
              </a:solidFill>
            </a:endParaRPr>
          </a:p>
        </p:txBody>
      </p:sp>
      <p:sp>
        <p:nvSpPr>
          <p:cNvPr id="9" name="TextBox 8"/>
          <p:cNvSpPr txBox="1"/>
          <p:nvPr/>
        </p:nvSpPr>
        <p:spPr>
          <a:xfrm>
            <a:off x="8610600" y="1506022"/>
            <a:ext cx="513282" cy="369332"/>
          </a:xfrm>
          <a:prstGeom prst="rect">
            <a:avLst/>
          </a:prstGeom>
          <a:noFill/>
        </p:spPr>
        <p:txBody>
          <a:bodyPr wrap="none" rtlCol="0">
            <a:spAutoFit/>
          </a:bodyPr>
          <a:lstStyle/>
          <a:p>
            <a:r>
              <a:rPr lang="en-US" dirty="0" smtClean="0"/>
              <a:t>VM</a:t>
            </a:r>
            <a:endParaRPr lang="en-US" dirty="0"/>
          </a:p>
        </p:txBody>
      </p:sp>
      <p:sp>
        <p:nvSpPr>
          <p:cNvPr id="10" name="TextBox 9"/>
          <p:cNvSpPr txBox="1"/>
          <p:nvPr/>
        </p:nvSpPr>
        <p:spPr>
          <a:xfrm>
            <a:off x="8401871" y="4246638"/>
            <a:ext cx="994183" cy="369332"/>
          </a:xfrm>
          <a:prstGeom prst="rect">
            <a:avLst/>
          </a:prstGeom>
          <a:noFill/>
        </p:spPr>
        <p:txBody>
          <a:bodyPr wrap="none" rtlCol="0">
            <a:spAutoFit/>
          </a:bodyPr>
          <a:lstStyle/>
          <a:p>
            <a:r>
              <a:rPr lang="en-US" smtClean="0"/>
              <a:t>Network</a:t>
            </a:r>
            <a:endParaRPr lang="en-US" dirty="0"/>
          </a:p>
        </p:txBody>
      </p:sp>
    </p:spTree>
    <p:extLst>
      <p:ext uri="{BB962C8B-B14F-4D97-AF65-F5344CB8AC3E}">
        <p14:creationId xmlns:p14="http://schemas.microsoft.com/office/powerpoint/2010/main" val="128229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652436" y="1056119"/>
            <a:ext cx="6539564" cy="5510869"/>
          </a:xfrm>
          <a:prstGeom prst="rect">
            <a:avLst/>
          </a:prstGeom>
        </p:spPr>
      </p:pic>
      <p:sp>
        <p:nvSpPr>
          <p:cNvPr id="2" name="Title 1"/>
          <p:cNvSpPr>
            <a:spLocks noGrp="1"/>
          </p:cNvSpPr>
          <p:nvPr>
            <p:ph type="title"/>
          </p:nvPr>
        </p:nvSpPr>
        <p:spPr/>
        <p:txBody>
          <a:bodyPr/>
          <a:lstStyle/>
          <a:p>
            <a:r>
              <a:rPr lang="en-US" dirty="0"/>
              <a:t>Classifying User </a:t>
            </a:r>
            <a:r>
              <a:rPr lang="en-US" dirty="0" smtClean="0"/>
              <a:t>Activities</a:t>
            </a:r>
            <a:r>
              <a:rPr lang="en-US" dirty="0"/>
              <a:t> --- </a:t>
            </a:r>
            <a:r>
              <a:rPr lang="en-US" altLang="zh-CN" dirty="0"/>
              <a:t>Example</a:t>
            </a:r>
            <a:r>
              <a:rPr lang="zh-CN" altLang="en-US" dirty="0"/>
              <a:t> </a:t>
            </a:r>
            <a:r>
              <a:rPr lang="en-US" altLang="zh-CN" dirty="0"/>
              <a:t>Trace</a:t>
            </a:r>
            <a:endParaRPr lang="en-US" dirty="0"/>
          </a:p>
        </p:txBody>
      </p:sp>
      <p:sp>
        <p:nvSpPr>
          <p:cNvPr id="3" name="Content Placeholder 2"/>
          <p:cNvSpPr>
            <a:spLocks noGrp="1"/>
          </p:cNvSpPr>
          <p:nvPr>
            <p:ph idx="1"/>
          </p:nvPr>
        </p:nvSpPr>
        <p:spPr/>
        <p:txBody>
          <a:bodyPr/>
          <a:lstStyle/>
          <a:p>
            <a:pPr marL="0" indent="0">
              <a:buNone/>
            </a:pPr>
            <a:endParaRPr lang="zh-CN" altLang="en-US" dirty="0"/>
          </a:p>
          <a:p>
            <a:pPr marL="0" indent="0">
              <a:buNone/>
            </a:pPr>
            <a:endParaRPr lang="en-US" dirty="0"/>
          </a:p>
        </p:txBody>
      </p:sp>
      <p:sp>
        <p:nvSpPr>
          <p:cNvPr id="4" name="TextBox 3"/>
          <p:cNvSpPr txBox="1"/>
          <p:nvPr/>
        </p:nvSpPr>
        <p:spPr>
          <a:xfrm>
            <a:off x="234215" y="1339194"/>
            <a:ext cx="5418221" cy="1938992"/>
          </a:xfrm>
          <a:prstGeom prst="rect">
            <a:avLst/>
          </a:prstGeom>
          <a:noFill/>
        </p:spPr>
        <p:txBody>
          <a:bodyPr wrap="square" rtlCol="0">
            <a:spAutoFit/>
          </a:bodyPr>
          <a:lstStyle/>
          <a:p>
            <a:r>
              <a:rPr lang="en-US" sz="4000" dirty="0" smtClean="0">
                <a:solidFill>
                  <a:srgbClr val="FF0000"/>
                </a:solidFill>
              </a:rPr>
              <a:t>How to combine multiple time series to perform inference attacks?</a:t>
            </a:r>
            <a:endParaRPr lang="en-US" sz="4000" dirty="0">
              <a:solidFill>
                <a:srgbClr val="FF0000"/>
              </a:solidFill>
            </a:endParaRPr>
          </a:p>
        </p:txBody>
      </p:sp>
      <p:sp>
        <p:nvSpPr>
          <p:cNvPr id="7" name="Slide Number Placeholder 6"/>
          <p:cNvSpPr>
            <a:spLocks noGrp="1"/>
          </p:cNvSpPr>
          <p:nvPr>
            <p:ph type="sldNum" sz="quarter" idx="12"/>
          </p:nvPr>
        </p:nvSpPr>
        <p:spPr/>
        <p:txBody>
          <a:bodyPr/>
          <a:lstStyle/>
          <a:p>
            <a:fld id="{90BFD2DF-358A-C44F-951A-059A42114C06}" type="slidenum">
              <a:rPr lang="en-US" smtClean="0"/>
              <a:t>11</a:t>
            </a:fld>
            <a:endParaRPr lang="en-US"/>
          </a:p>
        </p:txBody>
      </p:sp>
      <p:sp>
        <p:nvSpPr>
          <p:cNvPr id="8" name="Content Placeholder 2"/>
          <p:cNvSpPr txBox="1">
            <a:spLocks/>
          </p:cNvSpPr>
          <p:nvPr/>
        </p:nvSpPr>
        <p:spPr>
          <a:xfrm>
            <a:off x="443033" y="3413123"/>
            <a:ext cx="10418805" cy="516731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Requirements:</a:t>
            </a:r>
          </a:p>
          <a:p>
            <a:pPr lvl="1"/>
            <a:r>
              <a:rPr lang="en-US" dirty="0" smtClean="0"/>
              <a:t>Combining multiple time series</a:t>
            </a:r>
          </a:p>
          <a:p>
            <a:pPr lvl="1"/>
            <a:r>
              <a:rPr lang="en-US" dirty="0" smtClean="0"/>
              <a:t>Reducing the dimension</a:t>
            </a:r>
          </a:p>
          <a:p>
            <a:r>
              <a:rPr lang="en-US" dirty="0" smtClean="0"/>
              <a:t>Major components:</a:t>
            </a:r>
          </a:p>
          <a:p>
            <a:pPr lvl="1"/>
            <a:r>
              <a:rPr lang="en-US" dirty="0" smtClean="0"/>
              <a:t> SAX (Keogh et al., 2002)</a:t>
            </a:r>
          </a:p>
          <a:p>
            <a:pPr lvl="1"/>
            <a:r>
              <a:rPr lang="en-US" dirty="0" smtClean="0"/>
              <a:t> BOP (Lin et al., 2009)</a:t>
            </a:r>
            <a:r>
              <a:rPr lang="zh-CN" altLang="en-US" dirty="0" smtClean="0"/>
              <a:t> </a:t>
            </a:r>
            <a:endParaRPr lang="en-US" dirty="0" smtClean="0"/>
          </a:p>
          <a:p>
            <a:pPr lvl="1"/>
            <a:r>
              <a:rPr lang="zh-CN" altLang="en-US" dirty="0" smtClean="0"/>
              <a:t> </a:t>
            </a:r>
            <a:r>
              <a:rPr lang="en-US" dirty="0" err="1" smtClean="0"/>
              <a:t>LibSVM</a:t>
            </a:r>
            <a:r>
              <a:rPr lang="en-US" dirty="0" smtClean="0"/>
              <a:t> (Chang et al., 2011)</a:t>
            </a:r>
            <a:endParaRPr lang="zh-CN" altLang="en-US" dirty="0" smtClean="0"/>
          </a:p>
          <a:p>
            <a:pPr lvl="1"/>
            <a:endParaRPr lang="en-US" dirty="0" smtClean="0"/>
          </a:p>
          <a:p>
            <a:endParaRPr lang="en-US" dirty="0"/>
          </a:p>
        </p:txBody>
      </p:sp>
      <p:sp>
        <p:nvSpPr>
          <p:cNvPr id="9" name="TextBox 8"/>
          <p:cNvSpPr txBox="1"/>
          <p:nvPr/>
        </p:nvSpPr>
        <p:spPr>
          <a:xfrm>
            <a:off x="8610600" y="1506022"/>
            <a:ext cx="513282" cy="369332"/>
          </a:xfrm>
          <a:prstGeom prst="rect">
            <a:avLst/>
          </a:prstGeom>
          <a:noFill/>
        </p:spPr>
        <p:txBody>
          <a:bodyPr wrap="none" rtlCol="0">
            <a:spAutoFit/>
          </a:bodyPr>
          <a:lstStyle/>
          <a:p>
            <a:r>
              <a:rPr lang="en-US" dirty="0" smtClean="0"/>
              <a:t>VM</a:t>
            </a:r>
            <a:endParaRPr lang="en-US" dirty="0"/>
          </a:p>
        </p:txBody>
      </p:sp>
      <p:sp>
        <p:nvSpPr>
          <p:cNvPr id="10" name="TextBox 9"/>
          <p:cNvSpPr txBox="1"/>
          <p:nvPr/>
        </p:nvSpPr>
        <p:spPr>
          <a:xfrm>
            <a:off x="8401871" y="4246638"/>
            <a:ext cx="994183" cy="369332"/>
          </a:xfrm>
          <a:prstGeom prst="rect">
            <a:avLst/>
          </a:prstGeom>
          <a:noFill/>
        </p:spPr>
        <p:txBody>
          <a:bodyPr wrap="none" rtlCol="0">
            <a:spAutoFit/>
          </a:bodyPr>
          <a:lstStyle/>
          <a:p>
            <a:r>
              <a:rPr lang="en-US" smtClean="0"/>
              <a:t>Network</a:t>
            </a:r>
            <a:endParaRPr lang="en-US" dirty="0"/>
          </a:p>
        </p:txBody>
      </p:sp>
    </p:spTree>
    <p:extLst>
      <p:ext uri="{BB962C8B-B14F-4D97-AF65-F5344CB8AC3E}">
        <p14:creationId xmlns:p14="http://schemas.microsoft.com/office/powerpoint/2010/main" val="55247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dissolve">
                                      <p:cBhvr>
                                        <p:cTn id="21" dur="500"/>
                                        <p:tgtEl>
                                          <p:spTgt spid="8">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dissolve">
                                      <p:cBhvr>
                                        <p:cTn id="24" dur="500"/>
                                        <p:tgtEl>
                                          <p:spTgt spid="8">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User Activities --- Case Studies </a:t>
            </a:r>
            <a:endParaRPr lang="en-US" dirty="0"/>
          </a:p>
        </p:txBody>
      </p:sp>
      <p:sp>
        <p:nvSpPr>
          <p:cNvPr id="3" name="Content Placeholder 2"/>
          <p:cNvSpPr>
            <a:spLocks noGrp="1"/>
          </p:cNvSpPr>
          <p:nvPr>
            <p:ph idx="1"/>
          </p:nvPr>
        </p:nvSpPr>
        <p:spPr>
          <a:xfrm>
            <a:off x="838200" y="1516706"/>
            <a:ext cx="10515600" cy="4839646"/>
          </a:xfrm>
        </p:spPr>
        <p:txBody>
          <a:bodyPr>
            <a:normAutofit/>
          </a:bodyPr>
          <a:lstStyle/>
          <a:p>
            <a:r>
              <a:rPr lang="en-US" dirty="0"/>
              <a:t>Device: </a:t>
            </a:r>
            <a:r>
              <a:rPr lang="en-US" dirty="0" err="1"/>
              <a:t>jailbroken</a:t>
            </a:r>
            <a:r>
              <a:rPr lang="en-US" dirty="0"/>
              <a:t> iPhone 7 with iOS 10.1.1</a:t>
            </a:r>
            <a:endParaRPr lang="zh-CN" altLang="en-US" dirty="0"/>
          </a:p>
          <a:p>
            <a:pPr marL="0" indent="0">
              <a:buNone/>
            </a:pPr>
            <a:endParaRPr lang="en-US" altLang="zh-CN" dirty="0" smtClean="0"/>
          </a:p>
          <a:p>
            <a:pPr marL="0" indent="0">
              <a:buNone/>
            </a:pPr>
            <a:endParaRPr lang="zh-CN" altLang="en-US" dirty="0" smtClean="0"/>
          </a:p>
          <a:p>
            <a:r>
              <a:rPr lang="en-US" altLang="zh-CN" dirty="0" smtClean="0"/>
              <a:t>Automated</a:t>
            </a:r>
            <a:r>
              <a:rPr lang="zh-CN" altLang="en-US" dirty="0" smtClean="0"/>
              <a:t> </a:t>
            </a:r>
            <a:r>
              <a:rPr lang="en-US" altLang="zh-CN" dirty="0"/>
              <a:t>using</a:t>
            </a:r>
            <a:r>
              <a:rPr lang="zh-CN" altLang="en-US" dirty="0"/>
              <a:t> </a:t>
            </a:r>
            <a:r>
              <a:rPr lang="en-US" altLang="zh-CN" dirty="0" err="1" smtClean="0"/>
              <a:t>Cycript</a:t>
            </a:r>
            <a:endParaRPr lang="zh-CN" altLang="en-US" dirty="0" smtClean="0"/>
          </a:p>
          <a:p>
            <a:pPr marL="0" indent="0">
              <a:buNone/>
            </a:pPr>
            <a:endParaRPr lang="en-US" dirty="0" smtClean="0"/>
          </a:p>
          <a:p>
            <a:pPr marL="0" indent="0">
              <a:buNone/>
            </a:pPr>
            <a:endParaRPr lang="en-US" dirty="0" smtClean="0"/>
          </a:p>
          <a:p>
            <a:r>
              <a:rPr lang="en-US" dirty="0" smtClean="0"/>
              <a:t>Monitoring app:</a:t>
            </a:r>
          </a:p>
          <a:p>
            <a:pPr lvl="1"/>
            <a:r>
              <a:rPr lang="en-US" dirty="0" smtClean="0"/>
              <a:t>running in the background</a:t>
            </a:r>
          </a:p>
          <a:p>
            <a:pPr lvl="1"/>
            <a:r>
              <a:rPr lang="en-US" dirty="0" smtClean="0"/>
              <a:t>calling APIs at a rate of 1000/s</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0BFD2DF-358A-C44F-951A-059A42114C06}" type="slidenum">
              <a:rPr lang="en-US" smtClean="0"/>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128" y="1300162"/>
            <a:ext cx="2657576" cy="4000501"/>
          </a:xfrm>
          <a:prstGeom prst="rect">
            <a:avLst/>
          </a:prstGeom>
        </p:spPr>
      </p:pic>
      <p:pic>
        <p:nvPicPr>
          <p:cNvPr id="6" name="Picture 5"/>
          <p:cNvPicPr>
            <a:picLocks noChangeAspect="1"/>
          </p:cNvPicPr>
          <p:nvPr/>
        </p:nvPicPr>
        <p:blipFill>
          <a:blip r:embed="rId4"/>
          <a:stretch>
            <a:fillRect/>
          </a:stretch>
        </p:blipFill>
        <p:spPr>
          <a:xfrm>
            <a:off x="5257067" y="2035820"/>
            <a:ext cx="3115144" cy="1993256"/>
          </a:xfrm>
          <a:prstGeom prst="rect">
            <a:avLst/>
          </a:prstGeom>
        </p:spPr>
      </p:pic>
    </p:spTree>
    <p:extLst>
      <p:ext uri="{BB962C8B-B14F-4D97-AF65-F5344CB8AC3E}">
        <p14:creationId xmlns:p14="http://schemas.microsoft.com/office/powerpoint/2010/main" val="182662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User Activities --- Case Studies </a:t>
            </a:r>
            <a:endParaRPr lang="en-US" dirty="0"/>
          </a:p>
        </p:txBody>
      </p:sp>
      <p:sp>
        <p:nvSpPr>
          <p:cNvPr id="3" name="Content Placeholder 2"/>
          <p:cNvSpPr>
            <a:spLocks noGrp="1"/>
          </p:cNvSpPr>
          <p:nvPr>
            <p:ph idx="1"/>
          </p:nvPr>
        </p:nvSpPr>
        <p:spPr>
          <a:xfrm>
            <a:off x="838200" y="1516706"/>
            <a:ext cx="10515600" cy="4351338"/>
          </a:xfrm>
        </p:spPr>
        <p:txBody>
          <a:bodyPr/>
          <a:lstStyle/>
          <a:p>
            <a:r>
              <a:rPr lang="en-US" dirty="0" smtClean="0"/>
              <a:t>Foreground Apps:</a:t>
            </a:r>
          </a:p>
          <a:p>
            <a:pPr lvl="1"/>
            <a:r>
              <a:rPr lang="en-US" dirty="0"/>
              <a:t>100 apps from Top Charts + 20 pre-installed </a:t>
            </a:r>
            <a:r>
              <a:rPr lang="en-US" dirty="0" smtClean="0"/>
              <a:t>apps</a:t>
            </a:r>
          </a:p>
          <a:p>
            <a:pPr lvl="1"/>
            <a:r>
              <a:rPr lang="en-US" dirty="0" smtClean="0"/>
              <a:t>Top N accuracy: the percentage of the test samples being correctly labeled by one of the top N predicted classes by the classifier</a:t>
            </a:r>
          </a:p>
          <a:p>
            <a:pPr lvl="1"/>
            <a:endParaRPr lang="en-US" dirty="0"/>
          </a:p>
        </p:txBody>
      </p:sp>
      <p:pic>
        <p:nvPicPr>
          <p:cNvPr id="5" name="Picture 4"/>
          <p:cNvPicPr>
            <a:picLocks noChangeAspect="1"/>
          </p:cNvPicPr>
          <p:nvPr/>
        </p:nvPicPr>
        <p:blipFill>
          <a:blip r:embed="rId3"/>
          <a:stretch>
            <a:fillRect/>
          </a:stretch>
        </p:blipFill>
        <p:spPr>
          <a:xfrm>
            <a:off x="2249011" y="3190326"/>
            <a:ext cx="5916421" cy="3667674"/>
          </a:xfrm>
          <a:prstGeom prst="rect">
            <a:avLst/>
          </a:prstGeom>
        </p:spPr>
      </p:pic>
      <p:sp>
        <p:nvSpPr>
          <p:cNvPr id="6" name="TextBox 5"/>
          <p:cNvSpPr txBox="1"/>
          <p:nvPr/>
        </p:nvSpPr>
        <p:spPr>
          <a:xfrm>
            <a:off x="8368861" y="2902203"/>
            <a:ext cx="1207382" cy="584775"/>
          </a:xfrm>
          <a:prstGeom prst="rect">
            <a:avLst/>
          </a:prstGeom>
          <a:noFill/>
        </p:spPr>
        <p:txBody>
          <a:bodyPr wrap="none" rtlCol="0">
            <a:spAutoFit/>
          </a:bodyPr>
          <a:lstStyle/>
          <a:p>
            <a:r>
              <a:rPr lang="en-US" sz="3200" dirty="0" smtClean="0">
                <a:solidFill>
                  <a:srgbClr val="FF0000"/>
                </a:solidFill>
              </a:rPr>
              <a:t>97.5%</a:t>
            </a:r>
            <a:endParaRPr lang="en-US" sz="3200" dirty="0">
              <a:solidFill>
                <a:srgbClr val="FF0000"/>
              </a:solidFill>
            </a:endParaRPr>
          </a:p>
        </p:txBody>
      </p:sp>
      <p:cxnSp>
        <p:nvCxnSpPr>
          <p:cNvPr id="7" name="Straight Arrow Connector 6"/>
          <p:cNvCxnSpPr>
            <a:stCxn id="6" idx="1"/>
          </p:cNvCxnSpPr>
          <p:nvPr/>
        </p:nvCxnSpPr>
        <p:spPr>
          <a:xfrm flipH="1">
            <a:off x="7643813" y="3194591"/>
            <a:ext cx="725048" cy="4977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17241" y="3443483"/>
            <a:ext cx="340534" cy="317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03530" y="2902203"/>
            <a:ext cx="1207382" cy="584775"/>
          </a:xfrm>
          <a:prstGeom prst="rect">
            <a:avLst/>
          </a:prstGeom>
          <a:noFill/>
        </p:spPr>
        <p:txBody>
          <a:bodyPr wrap="none" rtlCol="0">
            <a:spAutoFit/>
          </a:bodyPr>
          <a:lstStyle/>
          <a:p>
            <a:r>
              <a:rPr lang="en-US" sz="3200" dirty="0" smtClean="0">
                <a:solidFill>
                  <a:srgbClr val="FF0000"/>
                </a:solidFill>
              </a:rPr>
              <a:t>89.2%</a:t>
            </a: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90BFD2DF-358A-C44F-951A-059A42114C06}" type="slidenum">
              <a:rPr lang="en-US" smtClean="0"/>
              <a:t>13</a:t>
            </a:fld>
            <a:endParaRPr lang="en-US"/>
          </a:p>
        </p:txBody>
      </p:sp>
    </p:spTree>
    <p:extLst>
      <p:ext uri="{BB962C8B-B14F-4D97-AF65-F5344CB8AC3E}">
        <p14:creationId xmlns:p14="http://schemas.microsoft.com/office/powerpoint/2010/main" val="91266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07186" y="1116056"/>
            <a:ext cx="6584814" cy="5445505"/>
          </a:xfrm>
          <a:prstGeom prst="rect">
            <a:avLst/>
          </a:prstGeom>
        </p:spPr>
      </p:pic>
      <p:pic>
        <p:nvPicPr>
          <p:cNvPr id="6" name="Picture 5"/>
          <p:cNvPicPr>
            <a:picLocks noChangeAspect="1"/>
          </p:cNvPicPr>
          <p:nvPr/>
        </p:nvPicPr>
        <p:blipFill>
          <a:blip r:embed="rId4"/>
          <a:stretch>
            <a:fillRect/>
          </a:stretch>
        </p:blipFill>
        <p:spPr>
          <a:xfrm>
            <a:off x="75249" y="2972535"/>
            <a:ext cx="5588783" cy="3476392"/>
          </a:xfrm>
          <a:prstGeom prst="rect">
            <a:avLst/>
          </a:prstGeom>
        </p:spPr>
      </p:pic>
      <p:sp>
        <p:nvSpPr>
          <p:cNvPr id="2" name="Title 1"/>
          <p:cNvSpPr>
            <a:spLocks noGrp="1"/>
          </p:cNvSpPr>
          <p:nvPr>
            <p:ph type="title"/>
          </p:nvPr>
        </p:nvSpPr>
        <p:spPr/>
        <p:txBody>
          <a:bodyPr/>
          <a:lstStyle/>
          <a:p>
            <a:r>
              <a:rPr lang="en-US" dirty="0"/>
              <a:t>Classifying User Activities --- Case Studies </a:t>
            </a:r>
          </a:p>
        </p:txBody>
      </p:sp>
      <p:sp>
        <p:nvSpPr>
          <p:cNvPr id="3" name="Content Placeholder 2"/>
          <p:cNvSpPr>
            <a:spLocks noGrp="1"/>
          </p:cNvSpPr>
          <p:nvPr>
            <p:ph idx="1"/>
          </p:nvPr>
        </p:nvSpPr>
        <p:spPr/>
        <p:txBody>
          <a:bodyPr/>
          <a:lstStyle/>
          <a:p>
            <a:r>
              <a:rPr lang="en-US" altLang="zh-CN" dirty="0" smtClean="0"/>
              <a:t>Safari</a:t>
            </a:r>
            <a:r>
              <a:rPr lang="zh-CN" altLang="en-US" dirty="0" smtClean="0"/>
              <a:t> </a:t>
            </a:r>
            <a:r>
              <a:rPr lang="en-US" altLang="zh-CN" dirty="0" smtClean="0"/>
              <a:t>Websites</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7876" y="1278541"/>
            <a:ext cx="1689766" cy="1689766"/>
          </a:xfrm>
          <a:prstGeom prst="rect">
            <a:avLst/>
          </a:prstGeom>
        </p:spPr>
      </p:pic>
      <p:sp>
        <p:nvSpPr>
          <p:cNvPr id="7" name="TextBox 6"/>
          <p:cNvSpPr txBox="1"/>
          <p:nvPr/>
        </p:nvSpPr>
        <p:spPr>
          <a:xfrm>
            <a:off x="3561604" y="3091551"/>
            <a:ext cx="1207382" cy="584775"/>
          </a:xfrm>
          <a:prstGeom prst="rect">
            <a:avLst/>
          </a:prstGeom>
          <a:noFill/>
        </p:spPr>
        <p:txBody>
          <a:bodyPr wrap="none" rtlCol="0">
            <a:spAutoFit/>
          </a:bodyPr>
          <a:lstStyle/>
          <a:p>
            <a:r>
              <a:rPr lang="en-US" sz="3200" dirty="0" smtClean="0">
                <a:solidFill>
                  <a:srgbClr val="FF0000"/>
                </a:solidFill>
              </a:rPr>
              <a:t>84.5%</a:t>
            </a:r>
            <a:endParaRPr lang="en-US" sz="3200" dirty="0">
              <a:solidFill>
                <a:srgbClr val="FF0000"/>
              </a:solidFill>
            </a:endParaRPr>
          </a:p>
        </p:txBody>
      </p:sp>
      <p:cxnSp>
        <p:nvCxnSpPr>
          <p:cNvPr id="8" name="Straight Arrow Connector 7"/>
          <p:cNvCxnSpPr>
            <a:stCxn id="7" idx="2"/>
          </p:cNvCxnSpPr>
          <p:nvPr/>
        </p:nvCxnSpPr>
        <p:spPr>
          <a:xfrm>
            <a:off x="4165295" y="3676326"/>
            <a:ext cx="1032347" cy="3249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90BFD2DF-358A-C44F-951A-059A42114C06}" type="slidenum">
              <a:rPr lang="en-US" smtClean="0"/>
              <a:t>14</a:t>
            </a:fld>
            <a:endParaRPr lang="en-US"/>
          </a:p>
        </p:txBody>
      </p:sp>
    </p:spTree>
    <p:extLst>
      <p:ext uri="{BB962C8B-B14F-4D97-AF65-F5344CB8AC3E}">
        <p14:creationId xmlns:p14="http://schemas.microsoft.com/office/powerpoint/2010/main" val="1759007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t>Side-channel Attack Vectors on iOS</a:t>
            </a:r>
          </a:p>
          <a:p>
            <a:pPr marL="557199" indent="-557199">
              <a:buFont typeface="+mj-lt"/>
              <a:buAutoNum type="arabicPeriod"/>
            </a:pPr>
            <a:r>
              <a:rPr lang="en-US" dirty="0" smtClean="0"/>
              <a:t>Attack 1: Classifying User Activities</a:t>
            </a:r>
          </a:p>
          <a:p>
            <a:pPr marL="557199" indent="-557199">
              <a:buFont typeface="+mj-lt"/>
              <a:buAutoNum type="arabicPeriod"/>
            </a:pPr>
            <a:r>
              <a:rPr lang="en-US" dirty="0" smtClean="0">
                <a:solidFill>
                  <a:srgbClr val="FF0000"/>
                </a:solidFill>
              </a:rPr>
              <a:t>Attack 2: Detecting Sensitive In-App Activities</a:t>
            </a:r>
          </a:p>
          <a:p>
            <a:pPr marL="557199" indent="-557199">
              <a:buFont typeface="+mj-lt"/>
              <a:buAutoNum type="arabicPeriod"/>
            </a:pPr>
            <a:r>
              <a:rPr lang="en-US" dirty="0" smtClean="0"/>
              <a:t>Attack 3: Bypassing Sandbox Restrictions</a:t>
            </a:r>
          </a:p>
          <a:p>
            <a:pPr marL="557199" indent="-557199">
              <a:buFont typeface="+mj-lt"/>
              <a:buAutoNum type="arabicPeriod"/>
            </a:pPr>
            <a:r>
              <a:rPr lang="en-US" dirty="0" smtClean="0"/>
              <a:t>Practical Issues</a:t>
            </a:r>
          </a:p>
          <a:p>
            <a:pPr marL="557199" indent="-557199">
              <a:buFont typeface="+mj-lt"/>
              <a:buAutoNum type="arabicPeriod"/>
            </a:pPr>
            <a:r>
              <a:rPr lang="en-US" dirty="0" smtClean="0"/>
              <a:t>Countermeasures</a:t>
            </a:r>
          </a:p>
          <a:p>
            <a:pPr marL="557199" indent="-557199">
              <a:buFont typeface="+mj-lt"/>
              <a:buAutoNum type="arabicPeriod"/>
            </a:pPr>
            <a:r>
              <a:rPr lang="en-US" dirty="0" smtClean="0"/>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15</a:t>
            </a:fld>
            <a:endParaRPr lang="en-US"/>
          </a:p>
        </p:txBody>
      </p:sp>
    </p:spTree>
    <p:extLst>
      <p:ext uri="{BB962C8B-B14F-4D97-AF65-F5344CB8AC3E}">
        <p14:creationId xmlns:p14="http://schemas.microsoft.com/office/powerpoint/2010/main" val="26679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Detecting Sensitive In-App Activities</a:t>
            </a: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 y="1856945"/>
            <a:ext cx="1660119" cy="2952799"/>
          </a:xfrm>
          <a:prstGeom prst="rect">
            <a:avLst/>
          </a:prstGeom>
        </p:spPr>
      </p:pic>
      <p:sp>
        <p:nvSpPr>
          <p:cNvPr id="6" name="Oval 5"/>
          <p:cNvSpPr/>
          <p:nvPr/>
        </p:nvSpPr>
        <p:spPr>
          <a:xfrm>
            <a:off x="426919" y="4485538"/>
            <a:ext cx="615497" cy="359141"/>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357647" y="2921992"/>
            <a:ext cx="822703" cy="8227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304667" y="2885860"/>
            <a:ext cx="894965" cy="89496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449" y="1856945"/>
            <a:ext cx="1660119" cy="295279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731" y="1856942"/>
            <a:ext cx="1660121" cy="2952799"/>
          </a:xfrm>
          <a:prstGeom prst="rect">
            <a:avLst/>
          </a:prstGeom>
        </p:spPr>
      </p:pic>
      <p:sp>
        <p:nvSpPr>
          <p:cNvPr id="8" name="Oval 7"/>
          <p:cNvSpPr/>
          <p:nvPr/>
        </p:nvSpPr>
        <p:spPr>
          <a:xfrm>
            <a:off x="3469245" y="4261039"/>
            <a:ext cx="1546526" cy="359141"/>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p:cNvSpPr/>
          <p:nvPr/>
        </p:nvSpPr>
        <p:spPr>
          <a:xfrm>
            <a:off x="6488528" y="4467250"/>
            <a:ext cx="1546526" cy="359141"/>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323951" y="2849730"/>
            <a:ext cx="894965" cy="8949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8917" y="2410246"/>
            <a:ext cx="3179118" cy="1952886"/>
          </a:xfrm>
          <a:prstGeom prst="rect">
            <a:avLst/>
          </a:prstGeom>
        </p:spPr>
      </p:pic>
      <p:sp>
        <p:nvSpPr>
          <p:cNvPr id="9" name="TextBox 8"/>
          <p:cNvSpPr txBox="1"/>
          <p:nvPr/>
        </p:nvSpPr>
        <p:spPr>
          <a:xfrm>
            <a:off x="9321954" y="4372720"/>
            <a:ext cx="2783967" cy="584775"/>
          </a:xfrm>
          <a:prstGeom prst="rect">
            <a:avLst/>
          </a:prstGeom>
          <a:noFill/>
        </p:spPr>
        <p:txBody>
          <a:bodyPr wrap="none" rtlCol="0">
            <a:spAutoFit/>
          </a:bodyPr>
          <a:lstStyle/>
          <a:p>
            <a:r>
              <a:rPr lang="en-US" altLang="zh-CN" sz="3200" b="1" dirty="0" err="1" smtClean="0"/>
              <a:t>Blockchain.info</a:t>
            </a:r>
            <a:endParaRPr lang="en-US" sz="3200" b="1" dirty="0"/>
          </a:p>
        </p:txBody>
      </p:sp>
    </p:spTree>
    <p:extLst>
      <p:ext uri="{BB962C8B-B14F-4D97-AF65-F5344CB8AC3E}">
        <p14:creationId xmlns:p14="http://schemas.microsoft.com/office/powerpoint/2010/main" val="62504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dissolve">
                                      <p:cBhvr>
                                        <p:cTn id="5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9" y="340412"/>
            <a:ext cx="11579311" cy="1325563"/>
          </a:xfrm>
        </p:spPr>
        <p:txBody>
          <a:bodyPr/>
          <a:lstStyle/>
          <a:p>
            <a:r>
              <a:rPr lang="en-US" sz="4000" dirty="0">
                <a:solidFill>
                  <a:prstClr val="black"/>
                </a:solidFill>
              </a:rPr>
              <a:t>Detecting Sensitive In-App Activities --- </a:t>
            </a:r>
            <a:r>
              <a:rPr lang="en-US" sz="4000" dirty="0" smtClean="0">
                <a:solidFill>
                  <a:prstClr val="black"/>
                </a:solidFill>
              </a:rPr>
              <a:t>Attack Methods</a:t>
            </a:r>
            <a:endParaRPr lang="en-US" dirty="0"/>
          </a:p>
        </p:txBody>
      </p:sp>
      <p:sp>
        <p:nvSpPr>
          <p:cNvPr id="3" name="Content Placeholder 2"/>
          <p:cNvSpPr>
            <a:spLocks noGrp="1"/>
          </p:cNvSpPr>
          <p:nvPr>
            <p:ph idx="1"/>
          </p:nvPr>
        </p:nvSpPr>
        <p:spPr/>
        <p:txBody>
          <a:bodyPr/>
          <a:lstStyle/>
          <a:p>
            <a:r>
              <a:rPr lang="en-US" altLang="zh-CN" dirty="0"/>
              <a:t>I</a:t>
            </a:r>
            <a:r>
              <a:rPr lang="en-US" altLang="zh-CN" dirty="0" smtClean="0"/>
              <a:t>dentify</a:t>
            </a:r>
            <a:r>
              <a:rPr lang="zh-CN" altLang="en-US" dirty="0" smtClean="0"/>
              <a:t> </a:t>
            </a:r>
            <a:r>
              <a:rPr lang="en-US" altLang="zh-CN" dirty="0" smtClean="0"/>
              <a:t>critical</a:t>
            </a:r>
            <a:r>
              <a:rPr lang="zh-CN" altLang="en-US" dirty="0" smtClean="0"/>
              <a:t> </a:t>
            </a:r>
            <a:r>
              <a:rPr lang="en-US" altLang="zh-CN" dirty="0" smtClean="0"/>
              <a:t>events</a:t>
            </a:r>
            <a:endParaRPr lang="zh-CN" altLang="en-US" dirty="0"/>
          </a:p>
          <a:p>
            <a:endParaRPr lang="zh-CN" altLang="en-US" dirty="0" smtClean="0"/>
          </a:p>
          <a:p>
            <a:endParaRPr lang="zh-CN" altLang="en-US" dirty="0" smtClean="0"/>
          </a:p>
          <a:p>
            <a:endParaRPr lang="en-US" altLang="zh-CN" dirty="0" smtClean="0"/>
          </a:p>
          <a:p>
            <a:r>
              <a:rPr lang="en-US" altLang="zh-CN" dirty="0" smtClean="0"/>
              <a:t>Correlates</a:t>
            </a:r>
            <a:r>
              <a:rPr lang="zh-CN" altLang="en-US" dirty="0" smtClean="0"/>
              <a:t> </a:t>
            </a:r>
            <a:r>
              <a:rPr lang="en-US" altLang="zh-CN" dirty="0" smtClean="0"/>
              <a:t>with</a:t>
            </a:r>
            <a:r>
              <a:rPr lang="zh-CN" altLang="en-US" dirty="0" smtClean="0"/>
              <a:t> </a:t>
            </a:r>
            <a:r>
              <a:rPr lang="en-US" altLang="zh-CN" dirty="0" smtClean="0"/>
              <a:t>public</a:t>
            </a:r>
            <a:r>
              <a:rPr lang="zh-CN" altLang="en-US" dirty="0" smtClean="0"/>
              <a:t> </a:t>
            </a:r>
            <a:r>
              <a:rPr lang="en-US" altLang="zh-CN" dirty="0" smtClean="0"/>
              <a:t>records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854" y="1665975"/>
            <a:ext cx="1427606" cy="1590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885" y="1665975"/>
            <a:ext cx="1427606" cy="15901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402" y="1655792"/>
            <a:ext cx="1427606" cy="15901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154" y="1665975"/>
            <a:ext cx="1427606" cy="15901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185" y="1655792"/>
            <a:ext cx="1427606" cy="159019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523" y="4272368"/>
            <a:ext cx="3447509" cy="25856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0523" y="3245986"/>
            <a:ext cx="1143198" cy="1143198"/>
          </a:xfrm>
          <a:prstGeom prst="rect">
            <a:avLst/>
          </a:prstGeom>
        </p:spPr>
      </p:pic>
      <p:sp>
        <p:nvSpPr>
          <p:cNvPr id="11" name="Slide Number Placeholder 10"/>
          <p:cNvSpPr>
            <a:spLocks noGrp="1"/>
          </p:cNvSpPr>
          <p:nvPr>
            <p:ph type="sldNum" sz="quarter" idx="12"/>
          </p:nvPr>
        </p:nvSpPr>
        <p:spPr/>
        <p:txBody>
          <a:bodyPr/>
          <a:lstStyle/>
          <a:p>
            <a:fld id="{90BFD2DF-358A-C44F-951A-059A42114C06}" type="slidenum">
              <a:rPr lang="en-US" smtClean="0"/>
              <a:t>17</a:t>
            </a:fld>
            <a:endParaRPr lang="en-US"/>
          </a:p>
        </p:txBody>
      </p:sp>
    </p:spTree>
    <p:extLst>
      <p:ext uri="{BB962C8B-B14F-4D97-AF65-F5344CB8AC3E}">
        <p14:creationId xmlns:p14="http://schemas.microsoft.com/office/powerpoint/2010/main" val="101076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9" y="340412"/>
            <a:ext cx="11579311" cy="1325563"/>
          </a:xfrm>
        </p:spPr>
        <p:txBody>
          <a:bodyPr/>
          <a:lstStyle/>
          <a:p>
            <a:r>
              <a:rPr lang="en-US" sz="4000" dirty="0">
                <a:solidFill>
                  <a:prstClr val="black"/>
                </a:solidFill>
              </a:rPr>
              <a:t>Detecting Sensitive In-App Activities --- </a:t>
            </a:r>
            <a:r>
              <a:rPr lang="en-US" sz="4000" dirty="0" smtClean="0">
                <a:solidFill>
                  <a:prstClr val="black"/>
                </a:solidFill>
              </a:rPr>
              <a:t>Case Studies</a:t>
            </a:r>
            <a:endParaRPr lang="en-US" dirty="0"/>
          </a:p>
        </p:txBody>
      </p:sp>
      <p:sp>
        <p:nvSpPr>
          <p:cNvPr id="3" name="Content Placeholder 2"/>
          <p:cNvSpPr>
            <a:spLocks noGrp="1"/>
          </p:cNvSpPr>
          <p:nvPr>
            <p:ph idx="1"/>
          </p:nvPr>
        </p:nvSpPr>
        <p:spPr/>
        <p:txBody>
          <a:bodyPr/>
          <a:lstStyle/>
          <a:p>
            <a:r>
              <a:rPr lang="en-US" altLang="zh-CN" dirty="0" smtClean="0"/>
              <a:t>Target:</a:t>
            </a:r>
            <a:r>
              <a:rPr lang="zh-CN" altLang="en-US" dirty="0" smtClean="0"/>
              <a:t> </a:t>
            </a:r>
            <a:r>
              <a:rPr lang="en-US" altLang="zh-CN" i="1" dirty="0" err="1" smtClean="0"/>
              <a:t>Blockchain</a:t>
            </a:r>
            <a:r>
              <a:rPr lang="zh-CN" altLang="en-US" i="1" dirty="0" smtClean="0"/>
              <a:t> </a:t>
            </a:r>
            <a:r>
              <a:rPr lang="en-US" altLang="zh-CN" i="1" dirty="0" smtClean="0"/>
              <a:t>Wallet</a:t>
            </a:r>
            <a:r>
              <a:rPr lang="zh-CN" altLang="en-US" i="1" dirty="0" smtClean="0"/>
              <a:t> </a:t>
            </a:r>
            <a:r>
              <a:rPr lang="en-US" altLang="zh-CN" dirty="0" smtClean="0"/>
              <a:t>App</a:t>
            </a:r>
            <a:endParaRPr lang="zh-CN" altLang="en-US" dirty="0" smtClean="0"/>
          </a:p>
          <a:p>
            <a:endParaRPr lang="zh-CN" altLang="en-US" dirty="0"/>
          </a:p>
          <a:p>
            <a:r>
              <a:rPr lang="en-US" altLang="zh-CN" dirty="0" smtClean="0"/>
              <a:t>Goal:</a:t>
            </a:r>
            <a:r>
              <a:rPr lang="zh-CN" altLang="en-US" dirty="0" smtClean="0"/>
              <a:t> </a:t>
            </a:r>
            <a:r>
              <a:rPr lang="en-US" altLang="zh-CN" dirty="0" smtClean="0"/>
              <a:t>identify</a:t>
            </a:r>
            <a:r>
              <a:rPr lang="zh-CN" altLang="en-US" dirty="0" smtClean="0"/>
              <a:t> </a:t>
            </a:r>
            <a:r>
              <a:rPr lang="en-US" altLang="zh-CN" i="1" dirty="0" smtClean="0">
                <a:solidFill>
                  <a:srgbClr val="FF0000"/>
                </a:solidFill>
              </a:rPr>
              <a:t>payment</a:t>
            </a:r>
            <a:r>
              <a:rPr lang="zh-CN" altLang="en-US" dirty="0" smtClean="0">
                <a:solidFill>
                  <a:srgbClr val="FF0000"/>
                </a:solidFill>
              </a:rPr>
              <a:t> </a:t>
            </a:r>
            <a:r>
              <a:rPr lang="en-US" altLang="zh-CN" dirty="0" smtClean="0"/>
              <a:t>event</a:t>
            </a:r>
            <a:r>
              <a:rPr lang="zh-CN" altLang="en-US" dirty="0" smtClean="0"/>
              <a:t> </a:t>
            </a:r>
            <a:r>
              <a:rPr lang="en-US" altLang="zh-CN" dirty="0" smtClean="0"/>
              <a:t>(</a:t>
            </a:r>
            <a:r>
              <a:rPr lang="en-US" altLang="zh-CN" dirty="0" err="1" smtClean="0"/>
              <a:t>idx</a:t>
            </a:r>
            <a:r>
              <a:rPr lang="en-US" altLang="zh-CN" dirty="0" smtClean="0"/>
              <a:t>:</a:t>
            </a:r>
            <a:r>
              <a:rPr lang="zh-CN" altLang="en-US" dirty="0" smtClean="0"/>
              <a:t> </a:t>
            </a:r>
            <a:r>
              <a:rPr lang="en-US" altLang="zh-CN" dirty="0" smtClean="0"/>
              <a:t>0)</a:t>
            </a:r>
            <a:endParaRPr lang="zh-CN" altLang="en-US" dirty="0" smtClean="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477" y="1279178"/>
            <a:ext cx="1373733" cy="1373733"/>
          </a:xfrm>
          <a:prstGeom prst="rect">
            <a:avLst/>
          </a:prstGeom>
        </p:spPr>
      </p:pic>
      <p:pic>
        <p:nvPicPr>
          <p:cNvPr id="6" name="Picture 5"/>
          <p:cNvPicPr>
            <a:picLocks noChangeAspect="1"/>
          </p:cNvPicPr>
          <p:nvPr/>
        </p:nvPicPr>
        <p:blipFill>
          <a:blip r:embed="rId4"/>
          <a:stretch>
            <a:fillRect/>
          </a:stretch>
        </p:blipFill>
        <p:spPr>
          <a:xfrm>
            <a:off x="1122941" y="5071603"/>
            <a:ext cx="5233988" cy="1105360"/>
          </a:xfrm>
          <a:prstGeom prst="rect">
            <a:avLst/>
          </a:prstGeom>
        </p:spPr>
      </p:pic>
      <p:sp>
        <p:nvSpPr>
          <p:cNvPr id="7" name="Slide Number Placeholder 6"/>
          <p:cNvSpPr>
            <a:spLocks noGrp="1"/>
          </p:cNvSpPr>
          <p:nvPr>
            <p:ph type="sldNum" sz="quarter" idx="12"/>
          </p:nvPr>
        </p:nvSpPr>
        <p:spPr/>
        <p:txBody>
          <a:bodyPr/>
          <a:lstStyle/>
          <a:p>
            <a:fld id="{90BFD2DF-358A-C44F-951A-059A42114C06}" type="slidenum">
              <a:rPr lang="en-US" smtClean="0"/>
              <a:t>18</a:t>
            </a:fld>
            <a:endParaRPr lang="en-US"/>
          </a:p>
        </p:txBody>
      </p:sp>
      <p:pic>
        <p:nvPicPr>
          <p:cNvPr id="9" name="Picture 8"/>
          <p:cNvPicPr>
            <a:picLocks noChangeAspect="1"/>
          </p:cNvPicPr>
          <p:nvPr/>
        </p:nvPicPr>
        <p:blipFill>
          <a:blip r:embed="rId5"/>
          <a:stretch>
            <a:fillRect/>
          </a:stretch>
        </p:blipFill>
        <p:spPr>
          <a:xfrm>
            <a:off x="6641670" y="2516388"/>
            <a:ext cx="5159670" cy="4205089"/>
          </a:xfrm>
          <a:prstGeom prst="rect">
            <a:avLst/>
          </a:prstGeom>
        </p:spPr>
      </p:pic>
    </p:spTree>
    <p:extLst>
      <p:ext uri="{BB962C8B-B14F-4D97-AF65-F5344CB8AC3E}">
        <p14:creationId xmlns:p14="http://schemas.microsoft.com/office/powerpoint/2010/main" val="2138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9" y="340412"/>
            <a:ext cx="11579311" cy="1325563"/>
          </a:xfrm>
        </p:spPr>
        <p:txBody>
          <a:bodyPr/>
          <a:lstStyle/>
          <a:p>
            <a:r>
              <a:rPr lang="en-US" sz="4000" dirty="0">
                <a:solidFill>
                  <a:prstClr val="black"/>
                </a:solidFill>
              </a:rPr>
              <a:t>Detecting Sensitive In-App Activities --- </a:t>
            </a:r>
            <a:r>
              <a:rPr lang="en-US" sz="4000" dirty="0" smtClean="0">
                <a:solidFill>
                  <a:prstClr val="black"/>
                </a:solidFill>
              </a:rPr>
              <a:t>Case Studies</a:t>
            </a:r>
            <a:endParaRPr lang="en-US" dirty="0"/>
          </a:p>
        </p:txBody>
      </p:sp>
      <p:sp>
        <p:nvSpPr>
          <p:cNvPr id="3" name="Content Placeholder 2"/>
          <p:cNvSpPr>
            <a:spLocks noGrp="1"/>
          </p:cNvSpPr>
          <p:nvPr>
            <p:ph idx="1"/>
          </p:nvPr>
        </p:nvSpPr>
        <p:spPr/>
        <p:txBody>
          <a:bodyPr/>
          <a:lstStyle/>
          <a:p>
            <a:r>
              <a:rPr lang="en-US" altLang="zh-CN" dirty="0" smtClean="0"/>
              <a:t>Target:</a:t>
            </a:r>
            <a:r>
              <a:rPr lang="zh-CN" altLang="en-US" dirty="0" smtClean="0"/>
              <a:t> </a:t>
            </a:r>
            <a:r>
              <a:rPr lang="en-US" altLang="zh-CN" i="1" dirty="0" err="1" smtClean="0"/>
              <a:t>Blockchain</a:t>
            </a:r>
            <a:r>
              <a:rPr lang="zh-CN" altLang="en-US" i="1" dirty="0" smtClean="0"/>
              <a:t> </a:t>
            </a:r>
            <a:r>
              <a:rPr lang="en-US" altLang="zh-CN" i="1" dirty="0" smtClean="0"/>
              <a:t>Wallet</a:t>
            </a:r>
            <a:r>
              <a:rPr lang="zh-CN" altLang="en-US" i="1" dirty="0" smtClean="0"/>
              <a:t> </a:t>
            </a:r>
            <a:r>
              <a:rPr lang="en-US" altLang="zh-CN" dirty="0" smtClean="0"/>
              <a:t>App</a:t>
            </a:r>
            <a:endParaRPr lang="zh-CN" altLang="en-US" dirty="0" smtClean="0"/>
          </a:p>
          <a:p>
            <a:endParaRPr lang="zh-CN" altLang="en-US" dirty="0"/>
          </a:p>
          <a:p>
            <a:r>
              <a:rPr lang="en-US" altLang="zh-CN" dirty="0" smtClean="0"/>
              <a:t>Goal:</a:t>
            </a:r>
            <a:r>
              <a:rPr lang="zh-CN" altLang="en-US" dirty="0" smtClean="0"/>
              <a:t> </a:t>
            </a:r>
            <a:r>
              <a:rPr lang="en-US" altLang="zh-CN" dirty="0" smtClean="0"/>
              <a:t>identify</a:t>
            </a:r>
            <a:r>
              <a:rPr lang="zh-CN" altLang="en-US" dirty="0" smtClean="0"/>
              <a:t> </a:t>
            </a:r>
            <a:r>
              <a:rPr lang="en-US" altLang="zh-CN" i="1" dirty="0" smtClean="0">
                <a:solidFill>
                  <a:srgbClr val="FF0000"/>
                </a:solidFill>
              </a:rPr>
              <a:t>payment</a:t>
            </a:r>
            <a:r>
              <a:rPr lang="zh-CN" altLang="en-US" dirty="0" smtClean="0">
                <a:solidFill>
                  <a:srgbClr val="FF0000"/>
                </a:solidFill>
              </a:rPr>
              <a:t> </a:t>
            </a:r>
            <a:r>
              <a:rPr lang="en-US" altLang="zh-CN" dirty="0" smtClean="0"/>
              <a:t>event</a:t>
            </a:r>
            <a:r>
              <a:rPr lang="zh-CN" altLang="en-US" dirty="0" smtClean="0"/>
              <a:t> </a:t>
            </a:r>
            <a:r>
              <a:rPr lang="en-US" altLang="zh-CN" dirty="0" smtClean="0"/>
              <a:t>(</a:t>
            </a:r>
            <a:r>
              <a:rPr lang="en-US" altLang="zh-CN" dirty="0" err="1" smtClean="0"/>
              <a:t>idx</a:t>
            </a:r>
            <a:r>
              <a:rPr lang="en-US" altLang="zh-CN" dirty="0" smtClean="0"/>
              <a:t>:</a:t>
            </a:r>
            <a:r>
              <a:rPr lang="zh-CN" altLang="en-US" dirty="0" smtClean="0"/>
              <a:t> </a:t>
            </a:r>
            <a:r>
              <a:rPr lang="en-US" altLang="zh-CN" dirty="0" smtClean="0"/>
              <a:t>0)</a:t>
            </a:r>
            <a:endParaRPr lang="zh-CN" altLang="en-US" dirty="0" smtClean="0"/>
          </a:p>
          <a:p>
            <a:endParaRPr lang="zh-CN" altLang="en-US" dirty="0"/>
          </a:p>
          <a:p>
            <a:r>
              <a:rPr lang="en-US" altLang="zh-CN" dirty="0" smtClean="0"/>
              <a:t>N</a:t>
            </a:r>
            <a:r>
              <a:rPr lang="en-US" dirty="0" smtClean="0"/>
              <a:t>ormalize </a:t>
            </a:r>
            <a:r>
              <a:rPr lang="en-US" dirty="0"/>
              <a:t>the distance per row </a:t>
            </a:r>
            <a:endParaRPr lang="zh-CN" altLang="en-US" dirty="0" smtClean="0"/>
          </a:p>
          <a:p>
            <a:pPr marL="0" indent="0">
              <a:buNone/>
            </a:pPr>
            <a:r>
              <a:rPr lang="zh-CN" altLang="en-US" dirty="0" smtClean="0"/>
              <a:t>   </a:t>
            </a:r>
            <a:r>
              <a:rPr lang="en-US" dirty="0" smtClean="0"/>
              <a:t>using</a:t>
            </a:r>
            <a:r>
              <a:rPr lang="zh-CN" altLang="en-US" dirty="0" smtClean="0"/>
              <a:t> </a:t>
            </a:r>
            <a:r>
              <a:rPr lang="en-US" dirty="0" smtClean="0"/>
              <a:t>cell(</a:t>
            </a:r>
            <a:r>
              <a:rPr lang="en-US" dirty="0" err="1" smtClean="0"/>
              <a:t>i</a:t>
            </a:r>
            <a:r>
              <a:rPr lang="en-US" altLang="zh-CN" dirty="0" err="1" smtClean="0"/>
              <a:t>,i</a:t>
            </a:r>
            <a:r>
              <a:rPr lang="en-US" dirty="0" smtClean="0"/>
              <a:t>) </a:t>
            </a:r>
            <a:r>
              <a:rPr lang="en-US" dirty="0"/>
              <a:t>as the </a:t>
            </a:r>
            <a:r>
              <a:rPr lang="en-US" dirty="0" smtClean="0"/>
              <a:t>base</a:t>
            </a:r>
            <a:r>
              <a:rPr lang="zh-CN" altLang="en-US" dirty="0" smtClean="0"/>
              <a:t> </a:t>
            </a:r>
            <a:r>
              <a:rPr lang="en-US" altLang="zh-CN" dirty="0" smtClean="0"/>
              <a:t>(diagonal)</a:t>
            </a:r>
            <a:endParaRPr lang="zh-CN" altLang="en-US" dirty="0" smtClean="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477" y="1279178"/>
            <a:ext cx="1373733" cy="1373733"/>
          </a:xfrm>
          <a:prstGeom prst="rect">
            <a:avLst/>
          </a:prstGeom>
        </p:spPr>
      </p:pic>
      <p:pic>
        <p:nvPicPr>
          <p:cNvPr id="5" name="Picture 4"/>
          <p:cNvPicPr>
            <a:picLocks noChangeAspect="1"/>
          </p:cNvPicPr>
          <p:nvPr/>
        </p:nvPicPr>
        <p:blipFill>
          <a:blip r:embed="rId4"/>
          <a:stretch>
            <a:fillRect/>
          </a:stretch>
        </p:blipFill>
        <p:spPr>
          <a:xfrm>
            <a:off x="6641670" y="2516388"/>
            <a:ext cx="5159670" cy="4205089"/>
          </a:xfrm>
          <a:prstGeom prst="rect">
            <a:avLst/>
          </a:prstGeom>
        </p:spPr>
      </p:pic>
      <p:pic>
        <p:nvPicPr>
          <p:cNvPr id="6" name="Picture 5"/>
          <p:cNvPicPr>
            <a:picLocks noChangeAspect="1"/>
          </p:cNvPicPr>
          <p:nvPr/>
        </p:nvPicPr>
        <p:blipFill>
          <a:blip r:embed="rId5"/>
          <a:stretch>
            <a:fillRect/>
          </a:stretch>
        </p:blipFill>
        <p:spPr>
          <a:xfrm>
            <a:off x="1122941" y="5071603"/>
            <a:ext cx="5233988" cy="1105360"/>
          </a:xfrm>
          <a:prstGeom prst="rect">
            <a:avLst/>
          </a:prstGeom>
        </p:spPr>
      </p:pic>
      <p:sp>
        <p:nvSpPr>
          <p:cNvPr id="7" name="Slide Number Placeholder 6"/>
          <p:cNvSpPr>
            <a:spLocks noGrp="1"/>
          </p:cNvSpPr>
          <p:nvPr>
            <p:ph type="sldNum" sz="quarter" idx="12"/>
          </p:nvPr>
        </p:nvSpPr>
        <p:spPr/>
        <p:txBody>
          <a:bodyPr/>
          <a:lstStyle/>
          <a:p>
            <a:fld id="{90BFD2DF-358A-C44F-951A-059A42114C06}" type="slidenum">
              <a:rPr lang="en-US" smtClean="0"/>
              <a:t>19</a:t>
            </a:fld>
            <a:endParaRPr lang="en-US"/>
          </a:p>
        </p:txBody>
      </p:sp>
      <p:sp>
        <p:nvSpPr>
          <p:cNvPr id="8" name="Rectangle 7"/>
          <p:cNvSpPr/>
          <p:nvPr/>
        </p:nvSpPr>
        <p:spPr>
          <a:xfrm>
            <a:off x="6408488" y="6048669"/>
            <a:ext cx="4404223" cy="398171"/>
          </a:xfrm>
          <a:prstGeom prst="rect">
            <a:avLst/>
          </a:prstGeom>
          <a:noFill/>
          <a:ln w="63500" cap="flat" cmpd="sng" algn="ctr">
            <a:solidFill>
              <a:srgbClr val="C0504D"/>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
              <a:cs typeface=""/>
            </a:endParaRPr>
          </a:p>
        </p:txBody>
      </p:sp>
    </p:spTree>
    <p:extLst>
      <p:ext uri="{BB962C8B-B14F-4D97-AF65-F5344CB8AC3E}">
        <p14:creationId xmlns:p14="http://schemas.microsoft.com/office/powerpoint/2010/main" val="8780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61" y="23340"/>
            <a:ext cx="10515600" cy="1325563"/>
          </a:xfrm>
        </p:spPr>
        <p:txBody>
          <a:bodyPr/>
          <a:lstStyle/>
          <a:p>
            <a:r>
              <a:rPr lang="en-US" dirty="0" smtClean="0"/>
              <a:t>Mobile Side-Channel Attacks</a:t>
            </a:r>
            <a:endParaRPr lang="en-US" dirty="0"/>
          </a:p>
        </p:txBody>
      </p:sp>
      <p:sp>
        <p:nvSpPr>
          <p:cNvPr id="15" name="Rounded Rectangle 14"/>
          <p:cNvSpPr/>
          <p:nvPr/>
        </p:nvSpPr>
        <p:spPr>
          <a:xfrm>
            <a:off x="735962" y="1845748"/>
            <a:ext cx="6493511" cy="4700469"/>
          </a:xfrm>
          <a:prstGeom prst="roundRect">
            <a:avLst/>
          </a:prstGeom>
          <a:solidFill>
            <a:srgbClr val="1F497D">
              <a:lumMod val="20000"/>
              <a:lumOff val="80000"/>
            </a:srgbClr>
          </a:solidFill>
          <a:ln w="254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
              <a:cs typeface=""/>
            </a:endParaRPr>
          </a:p>
        </p:txBody>
      </p:sp>
      <p:sp>
        <p:nvSpPr>
          <p:cNvPr id="16" name="Rounded Rectangle 15"/>
          <p:cNvSpPr/>
          <p:nvPr/>
        </p:nvSpPr>
        <p:spPr>
          <a:xfrm>
            <a:off x="983267" y="3667847"/>
            <a:ext cx="5616076" cy="1056273"/>
          </a:xfrm>
          <a:prstGeom prst="roundRect">
            <a:avLst/>
          </a:prstGeom>
          <a:gradFill flip="none" rotWithShape="1">
            <a:gsLst>
              <a:gs pos="0">
                <a:srgbClr val="1F497D">
                  <a:lumMod val="75000"/>
                </a:srgbClr>
              </a:gs>
              <a:gs pos="100000">
                <a:srgbClr val="1F497D">
                  <a:lumMod val="60000"/>
                  <a:lumOff val="40000"/>
                </a:srgbClr>
              </a:gs>
            </a:gsLst>
            <a:lin ang="16200000" scaled="0"/>
            <a:tileRect/>
          </a:gra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a:ea typeface=""/>
                <a:cs typeface=""/>
              </a:rPr>
              <a:t>Sensor</a:t>
            </a:r>
            <a:r>
              <a:rPr kumimoji="0" lang="en-US" altLang="zh-CN" sz="2800" b="0" i="0" u="none" strike="noStrike" kern="0" cap="none" spc="0" normalizeH="0" baseline="0" noProof="0" dirty="0" smtClean="0">
                <a:ln>
                  <a:noFill/>
                </a:ln>
                <a:solidFill>
                  <a:prstClr val="white"/>
                </a:solidFill>
                <a:effectLst/>
                <a:uLnTx/>
                <a:uFillTx/>
                <a:latin typeface="Calibri"/>
                <a:ea typeface=""/>
                <a:cs typeface=""/>
              </a:rPr>
              <a:t>-based</a:t>
            </a:r>
            <a:r>
              <a:rPr kumimoji="0" lang="en-US" sz="2800" b="0" i="0" u="none" strike="noStrike" kern="0" cap="none" spc="0" normalizeH="0" baseline="0" noProof="0" dirty="0" smtClean="0">
                <a:ln>
                  <a:noFill/>
                </a:ln>
                <a:solidFill>
                  <a:prstClr val="white"/>
                </a:solidFill>
                <a:effectLst/>
                <a:uLnTx/>
                <a:uFillTx/>
                <a:latin typeface="Calibri"/>
                <a:ea typeface=""/>
                <a:cs typeface=""/>
              </a:rPr>
              <a:t> Side Channels</a:t>
            </a:r>
          </a:p>
        </p:txBody>
      </p:sp>
      <p:sp>
        <p:nvSpPr>
          <p:cNvPr id="17" name="Rounded Rectangle 16"/>
          <p:cNvSpPr/>
          <p:nvPr/>
        </p:nvSpPr>
        <p:spPr>
          <a:xfrm>
            <a:off x="983267" y="2167680"/>
            <a:ext cx="5616076" cy="1056274"/>
          </a:xfrm>
          <a:prstGeom prst="roundRect">
            <a:avLst/>
          </a:prstGeom>
          <a:gradFill flip="none" rotWithShape="1">
            <a:gsLst>
              <a:gs pos="0">
                <a:srgbClr val="1F497D">
                  <a:lumMod val="75000"/>
                </a:srgbClr>
              </a:gs>
              <a:gs pos="100000">
                <a:srgbClr val="1F497D">
                  <a:lumMod val="60000"/>
                  <a:lumOff val="40000"/>
                </a:srgbClr>
              </a:gs>
            </a:gsLst>
            <a:lin ang="16200000" scaled="0"/>
            <a:tileRect/>
          </a:gra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a:ea typeface=""/>
                <a:cs typeface=""/>
              </a:rPr>
              <a:t>Cache Side Channels</a:t>
            </a:r>
          </a:p>
        </p:txBody>
      </p:sp>
      <p:sp>
        <p:nvSpPr>
          <p:cNvPr id="18" name="Rounded Rectangle 17"/>
          <p:cNvSpPr/>
          <p:nvPr/>
        </p:nvSpPr>
        <p:spPr>
          <a:xfrm>
            <a:off x="983267" y="5162344"/>
            <a:ext cx="5616076" cy="1056273"/>
          </a:xfrm>
          <a:prstGeom prst="roundRect">
            <a:avLst/>
          </a:prstGeom>
          <a:gradFill flip="none" rotWithShape="1">
            <a:gsLst>
              <a:gs pos="0">
                <a:srgbClr val="1F497D">
                  <a:lumMod val="75000"/>
                </a:srgbClr>
              </a:gs>
              <a:gs pos="100000">
                <a:srgbClr val="1F497D">
                  <a:lumMod val="60000"/>
                  <a:lumOff val="40000"/>
                </a:srgbClr>
              </a:gs>
            </a:gsLst>
            <a:lin ang="16200000" scaled="0"/>
            <a:tileRect/>
          </a:gra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a:ea typeface=""/>
                <a:cs typeface=""/>
              </a:rPr>
              <a:t>OS-level Side Channels</a:t>
            </a:r>
          </a:p>
        </p:txBody>
      </p:sp>
      <p:sp>
        <p:nvSpPr>
          <p:cNvPr id="19" name="Rectangle 18"/>
          <p:cNvSpPr/>
          <p:nvPr/>
        </p:nvSpPr>
        <p:spPr>
          <a:xfrm>
            <a:off x="242487" y="4989802"/>
            <a:ext cx="7480462" cy="1401355"/>
          </a:xfrm>
          <a:prstGeom prst="rect">
            <a:avLst/>
          </a:prstGeom>
          <a:noFill/>
          <a:ln w="63500" cap="flat" cmpd="sng" algn="ctr">
            <a:solidFill>
              <a:srgbClr val="C0504D"/>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
              <a:cs typefac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453" y="3504137"/>
            <a:ext cx="1226456" cy="12264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241" y="3471330"/>
            <a:ext cx="1252790" cy="12527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7650" y="3471330"/>
            <a:ext cx="1297688" cy="129207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467" y="4851565"/>
            <a:ext cx="1752054" cy="17520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844074" y="2140692"/>
            <a:ext cx="1143198" cy="114319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844996" y="3504137"/>
            <a:ext cx="1143198" cy="114319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844074" y="5049738"/>
            <a:ext cx="1143198" cy="1143198"/>
          </a:xfrm>
          <a:prstGeom prst="rect">
            <a:avLst/>
          </a:prstGeom>
        </p:spPr>
      </p:pic>
      <p:sp>
        <p:nvSpPr>
          <p:cNvPr id="10" name="Slide Number Placeholder 9"/>
          <p:cNvSpPr>
            <a:spLocks noGrp="1"/>
          </p:cNvSpPr>
          <p:nvPr>
            <p:ph type="sldNum" sz="quarter" idx="12"/>
          </p:nvPr>
        </p:nvSpPr>
        <p:spPr/>
        <p:txBody>
          <a:bodyPr/>
          <a:lstStyle/>
          <a:p>
            <a:fld id="{90BFD2DF-358A-C44F-951A-059A42114C06}" type="slidenum">
              <a:rPr lang="en-US" smtClean="0"/>
              <a:t>2</a:t>
            </a:fld>
            <a:endParaRPr lang="en-US"/>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7223" y="1729252"/>
            <a:ext cx="2786212" cy="1532417"/>
          </a:xfrm>
          <a:prstGeom prst="rect">
            <a:avLst/>
          </a:prstGeom>
        </p:spPr>
      </p:pic>
      <p:sp>
        <p:nvSpPr>
          <p:cNvPr id="20" name="Content Placeholder 2"/>
          <p:cNvSpPr>
            <a:spLocks noGrp="1"/>
          </p:cNvSpPr>
          <p:nvPr>
            <p:ph idx="1"/>
          </p:nvPr>
        </p:nvSpPr>
        <p:spPr>
          <a:xfrm>
            <a:off x="693461" y="993684"/>
            <a:ext cx="11353800" cy="4351338"/>
          </a:xfrm>
        </p:spPr>
        <p:txBody>
          <a:bodyPr/>
          <a:lstStyle/>
          <a:p>
            <a:r>
              <a:rPr lang="en-US" altLang="zh-CN" dirty="0"/>
              <a:t>S</a:t>
            </a:r>
            <a:r>
              <a:rPr lang="en-US" altLang="zh-CN" dirty="0" smtClean="0"/>
              <a:t>ide-channel</a:t>
            </a:r>
            <a:r>
              <a:rPr lang="zh-CN" altLang="en-US" dirty="0" smtClean="0"/>
              <a:t> </a:t>
            </a:r>
            <a:r>
              <a:rPr lang="en-US" altLang="zh-CN" dirty="0"/>
              <a:t>A</a:t>
            </a:r>
            <a:r>
              <a:rPr lang="en-US" altLang="zh-CN" dirty="0" smtClean="0"/>
              <a:t>ttack:</a:t>
            </a:r>
            <a:r>
              <a:rPr lang="zh-CN" altLang="en-US" dirty="0" smtClean="0"/>
              <a:t> </a:t>
            </a:r>
            <a:r>
              <a:rPr lang="en-US" dirty="0"/>
              <a:t>make use of seemingly harmless information to infer sensitive </a:t>
            </a:r>
            <a:r>
              <a:rPr lang="en-US" dirty="0" smtClean="0"/>
              <a:t>informa</a:t>
            </a:r>
            <a:r>
              <a:rPr lang="en-US" altLang="zh-CN" dirty="0" smtClean="0"/>
              <a:t>tion</a:t>
            </a:r>
            <a:endParaRPr lang="zh-CN" altLang="en-US" dirty="0" smtClean="0"/>
          </a:p>
          <a:p>
            <a:endParaRPr lang="zh-CN" altLang="en-US" dirty="0" smtClean="0"/>
          </a:p>
        </p:txBody>
      </p:sp>
    </p:spTree>
    <p:extLst>
      <p:ext uri="{BB962C8B-B14F-4D97-AF65-F5344CB8AC3E}">
        <p14:creationId xmlns:p14="http://schemas.microsoft.com/office/powerpoint/2010/main" val="49170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9"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par>
                                <p:cTn id="43" presetID="9"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89" y="340412"/>
            <a:ext cx="11579311" cy="1325563"/>
          </a:xfrm>
        </p:spPr>
        <p:txBody>
          <a:bodyPr/>
          <a:lstStyle/>
          <a:p>
            <a:r>
              <a:rPr lang="en-US" sz="4000" dirty="0">
                <a:solidFill>
                  <a:prstClr val="black"/>
                </a:solidFill>
              </a:rPr>
              <a:t>Detecting Sensitive In-App Activities --- </a:t>
            </a:r>
            <a:r>
              <a:rPr lang="en-US" sz="4000" dirty="0" smtClean="0">
                <a:solidFill>
                  <a:prstClr val="black"/>
                </a:solidFill>
              </a:rPr>
              <a:t>Case Studies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222" y="1825625"/>
            <a:ext cx="1427606" cy="15901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222" y="3415819"/>
            <a:ext cx="1427606" cy="15901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222" y="5003789"/>
            <a:ext cx="1427606" cy="15901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33218" y="2049123"/>
            <a:ext cx="1143198" cy="11431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33218" y="3639317"/>
            <a:ext cx="1143198" cy="114319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33218" y="5227287"/>
            <a:ext cx="1143198" cy="1143198"/>
          </a:xfrm>
          <a:prstGeom prst="rect">
            <a:avLst/>
          </a:prstGeom>
        </p:spPr>
      </p:pic>
      <p:sp>
        <p:nvSpPr>
          <p:cNvPr id="12" name="Oval 11"/>
          <p:cNvSpPr/>
          <p:nvPr/>
        </p:nvSpPr>
        <p:spPr>
          <a:xfrm>
            <a:off x="5300769" y="1289230"/>
            <a:ext cx="1828800" cy="1828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39298" y="1742757"/>
            <a:ext cx="1690271" cy="830997"/>
          </a:xfrm>
          <a:prstGeom prst="rect">
            <a:avLst/>
          </a:prstGeom>
          <a:noFill/>
        </p:spPr>
        <p:txBody>
          <a:bodyPr wrap="none" rtlCol="0">
            <a:spAutoFit/>
          </a:bodyPr>
          <a:lstStyle/>
          <a:p>
            <a:pPr algn="ctr"/>
            <a:r>
              <a:rPr lang="en-US" altLang="zh-CN" sz="2400" dirty="0"/>
              <a:t>T</a:t>
            </a:r>
            <a:r>
              <a:rPr lang="en-US" altLang="zh-CN" sz="2400" dirty="0" smtClean="0"/>
              <a:t>ransaction</a:t>
            </a:r>
            <a:r>
              <a:rPr lang="zh-CN" altLang="en-US" sz="2400" dirty="0" smtClean="0"/>
              <a:t> </a:t>
            </a:r>
          </a:p>
          <a:p>
            <a:pPr algn="ctr"/>
            <a:r>
              <a:rPr lang="en-US" altLang="zh-CN" sz="2400" dirty="0" smtClean="0"/>
              <a:t>Set</a:t>
            </a:r>
            <a:r>
              <a:rPr lang="zh-CN" altLang="en-US" sz="2400" dirty="0" smtClean="0"/>
              <a:t> </a:t>
            </a:r>
            <a:endParaRPr lang="en-US" sz="2400" dirty="0"/>
          </a:p>
        </p:txBody>
      </p:sp>
      <p:sp>
        <p:nvSpPr>
          <p:cNvPr id="15" name="Oval 14"/>
          <p:cNvSpPr/>
          <p:nvPr/>
        </p:nvSpPr>
        <p:spPr>
          <a:xfrm>
            <a:off x="5300769" y="3150114"/>
            <a:ext cx="1828800" cy="182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39298" y="3603641"/>
            <a:ext cx="1690271" cy="830997"/>
          </a:xfrm>
          <a:prstGeom prst="rect">
            <a:avLst/>
          </a:prstGeom>
          <a:noFill/>
        </p:spPr>
        <p:txBody>
          <a:bodyPr wrap="none" rtlCol="0">
            <a:spAutoFit/>
          </a:bodyPr>
          <a:lstStyle/>
          <a:p>
            <a:pPr algn="ctr"/>
            <a:r>
              <a:rPr lang="en-US" altLang="zh-CN" sz="2400" dirty="0"/>
              <a:t>T</a:t>
            </a:r>
            <a:r>
              <a:rPr lang="en-US" altLang="zh-CN" sz="2400" dirty="0" smtClean="0"/>
              <a:t>ransaction</a:t>
            </a:r>
            <a:r>
              <a:rPr lang="zh-CN" altLang="en-US" sz="2400" dirty="0" smtClean="0"/>
              <a:t> </a:t>
            </a:r>
          </a:p>
          <a:p>
            <a:pPr algn="ctr"/>
            <a:r>
              <a:rPr lang="en-US" altLang="zh-CN" sz="2400" dirty="0" smtClean="0"/>
              <a:t>Set</a:t>
            </a:r>
            <a:r>
              <a:rPr lang="zh-CN" altLang="en-US" sz="2400" dirty="0" smtClean="0"/>
              <a:t> </a:t>
            </a:r>
            <a:endParaRPr lang="en-US" sz="2400" dirty="0"/>
          </a:p>
        </p:txBody>
      </p:sp>
      <p:sp>
        <p:nvSpPr>
          <p:cNvPr id="17" name="Oval 16"/>
          <p:cNvSpPr/>
          <p:nvPr/>
        </p:nvSpPr>
        <p:spPr>
          <a:xfrm>
            <a:off x="5300769" y="5010998"/>
            <a:ext cx="1828800" cy="18288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39298" y="5464525"/>
            <a:ext cx="1690271" cy="830997"/>
          </a:xfrm>
          <a:prstGeom prst="rect">
            <a:avLst/>
          </a:prstGeom>
          <a:noFill/>
        </p:spPr>
        <p:txBody>
          <a:bodyPr wrap="none" rtlCol="0">
            <a:spAutoFit/>
          </a:bodyPr>
          <a:lstStyle/>
          <a:p>
            <a:pPr algn="ctr"/>
            <a:r>
              <a:rPr lang="en-US" altLang="zh-CN" sz="2400" dirty="0"/>
              <a:t>T</a:t>
            </a:r>
            <a:r>
              <a:rPr lang="en-US" altLang="zh-CN" sz="2400" dirty="0" smtClean="0"/>
              <a:t>ransaction</a:t>
            </a:r>
            <a:r>
              <a:rPr lang="zh-CN" altLang="en-US" sz="2400" dirty="0" smtClean="0"/>
              <a:t> </a:t>
            </a:r>
          </a:p>
          <a:p>
            <a:pPr algn="ctr"/>
            <a:r>
              <a:rPr lang="en-US" altLang="zh-CN" sz="2400" dirty="0" smtClean="0"/>
              <a:t>Set</a:t>
            </a:r>
            <a:r>
              <a:rPr lang="zh-CN" altLang="en-US" sz="2400" dirty="0" smtClean="0"/>
              <a:t> </a:t>
            </a:r>
            <a:endParaRPr lang="en-US" sz="2400"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109156">
            <a:off x="7653922" y="2049124"/>
            <a:ext cx="1143198" cy="114319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653922" y="3639318"/>
            <a:ext cx="1143198" cy="114319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896090">
            <a:off x="7653922" y="5227288"/>
            <a:ext cx="1143198" cy="1143198"/>
          </a:xfrm>
          <a:prstGeom prst="rect">
            <a:avLst/>
          </a:prstGeom>
        </p:spPr>
      </p:pic>
      <p:sp>
        <p:nvSpPr>
          <p:cNvPr id="22" name="Oval 21"/>
          <p:cNvSpPr/>
          <p:nvPr/>
        </p:nvSpPr>
        <p:spPr>
          <a:xfrm>
            <a:off x="9537966" y="2049123"/>
            <a:ext cx="1828800" cy="1828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12589" y="3192322"/>
            <a:ext cx="1828800" cy="182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33016" y="3192322"/>
            <a:ext cx="1828800" cy="18288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p:cNvSpPr/>
          <p:nvPr/>
        </p:nvSpPr>
        <p:spPr>
          <a:xfrm>
            <a:off x="10365815" y="3471260"/>
            <a:ext cx="444500" cy="412046"/>
          </a:xfrm>
          <a:custGeom>
            <a:avLst/>
            <a:gdLst>
              <a:gd name="connsiteX0" fmla="*/ 0 w 215900"/>
              <a:gd name="connsiteY0" fmla="*/ 158750 h 158750"/>
              <a:gd name="connsiteX1" fmla="*/ 107950 w 215900"/>
              <a:gd name="connsiteY1" fmla="*/ 0 h 158750"/>
              <a:gd name="connsiteX2" fmla="*/ 215900 w 215900"/>
              <a:gd name="connsiteY2" fmla="*/ 158750 h 158750"/>
              <a:gd name="connsiteX3" fmla="*/ 0 w 215900"/>
              <a:gd name="connsiteY3" fmla="*/ 158750 h 158750"/>
              <a:gd name="connsiteX0" fmla="*/ 0 w 215900"/>
              <a:gd name="connsiteY0" fmla="*/ 285750 h 285750"/>
              <a:gd name="connsiteX1" fmla="*/ 120650 w 215900"/>
              <a:gd name="connsiteY1" fmla="*/ 0 h 285750"/>
              <a:gd name="connsiteX2" fmla="*/ 215900 w 215900"/>
              <a:gd name="connsiteY2" fmla="*/ 285750 h 285750"/>
              <a:gd name="connsiteX3" fmla="*/ 0 w 215900"/>
              <a:gd name="connsiteY3" fmla="*/ 285750 h 285750"/>
              <a:gd name="connsiteX0" fmla="*/ 0 w 314325"/>
              <a:gd name="connsiteY0" fmla="*/ 387350 h 387350"/>
              <a:gd name="connsiteX1" fmla="*/ 219075 w 314325"/>
              <a:gd name="connsiteY1" fmla="*/ 0 h 387350"/>
              <a:gd name="connsiteX2" fmla="*/ 314325 w 314325"/>
              <a:gd name="connsiteY2" fmla="*/ 285750 h 387350"/>
              <a:gd name="connsiteX3" fmla="*/ 0 w 314325"/>
              <a:gd name="connsiteY3" fmla="*/ 387350 h 387350"/>
              <a:gd name="connsiteX0" fmla="*/ 0 w 431800"/>
              <a:gd name="connsiteY0" fmla="*/ 387350 h 387350"/>
              <a:gd name="connsiteX1" fmla="*/ 219075 w 431800"/>
              <a:gd name="connsiteY1" fmla="*/ 0 h 387350"/>
              <a:gd name="connsiteX2" fmla="*/ 431800 w 431800"/>
              <a:gd name="connsiteY2" fmla="*/ 336550 h 387350"/>
              <a:gd name="connsiteX3" fmla="*/ 0 w 431800"/>
              <a:gd name="connsiteY3" fmla="*/ 387350 h 387350"/>
              <a:gd name="connsiteX0" fmla="*/ 0 w 431800"/>
              <a:gd name="connsiteY0" fmla="*/ 387350 h 387350"/>
              <a:gd name="connsiteX1" fmla="*/ 83110 w 431800"/>
              <a:gd name="connsiteY1" fmla="*/ 200009 h 387350"/>
              <a:gd name="connsiteX2" fmla="*/ 219075 w 431800"/>
              <a:gd name="connsiteY2" fmla="*/ 0 h 387350"/>
              <a:gd name="connsiteX3" fmla="*/ 431800 w 431800"/>
              <a:gd name="connsiteY3" fmla="*/ 336550 h 387350"/>
              <a:gd name="connsiteX4" fmla="*/ 0 w 431800"/>
              <a:gd name="connsiteY4" fmla="*/ 387350 h 387350"/>
              <a:gd name="connsiteX0" fmla="*/ 0 w 431800"/>
              <a:gd name="connsiteY0" fmla="*/ 387350 h 387350"/>
              <a:gd name="connsiteX1" fmla="*/ 83110 w 431800"/>
              <a:gd name="connsiteY1" fmla="*/ 200009 h 387350"/>
              <a:gd name="connsiteX2" fmla="*/ 219075 w 431800"/>
              <a:gd name="connsiteY2" fmla="*/ 0 h 387350"/>
              <a:gd name="connsiteX3" fmla="*/ 431800 w 431800"/>
              <a:gd name="connsiteY3" fmla="*/ 336550 h 387350"/>
              <a:gd name="connsiteX4" fmla="*/ 0 w 431800"/>
              <a:gd name="connsiteY4" fmla="*/ 387350 h 387350"/>
              <a:gd name="connsiteX0" fmla="*/ 0 w 431800"/>
              <a:gd name="connsiteY0" fmla="*/ 387350 h 387350"/>
              <a:gd name="connsiteX1" fmla="*/ 83110 w 431800"/>
              <a:gd name="connsiteY1" fmla="*/ 200009 h 387350"/>
              <a:gd name="connsiteX2" fmla="*/ 219075 w 431800"/>
              <a:gd name="connsiteY2" fmla="*/ 0 h 387350"/>
              <a:gd name="connsiteX3" fmla="*/ 431800 w 431800"/>
              <a:gd name="connsiteY3" fmla="*/ 336550 h 387350"/>
              <a:gd name="connsiteX4" fmla="*/ 197410 w 431800"/>
              <a:gd name="connsiteY4" fmla="*/ 374634 h 387350"/>
              <a:gd name="connsiteX5" fmla="*/ 0 w 431800"/>
              <a:gd name="connsiteY5" fmla="*/ 387350 h 387350"/>
              <a:gd name="connsiteX0" fmla="*/ 0 w 431800"/>
              <a:gd name="connsiteY0" fmla="*/ 387350 h 400034"/>
              <a:gd name="connsiteX1" fmla="*/ 83110 w 431800"/>
              <a:gd name="connsiteY1" fmla="*/ 200009 h 400034"/>
              <a:gd name="connsiteX2" fmla="*/ 219075 w 431800"/>
              <a:gd name="connsiteY2" fmla="*/ 0 h 400034"/>
              <a:gd name="connsiteX3" fmla="*/ 431800 w 431800"/>
              <a:gd name="connsiteY3" fmla="*/ 336550 h 400034"/>
              <a:gd name="connsiteX4" fmla="*/ 197410 w 431800"/>
              <a:gd name="connsiteY4" fmla="*/ 400034 h 400034"/>
              <a:gd name="connsiteX5" fmla="*/ 0 w 431800"/>
              <a:gd name="connsiteY5" fmla="*/ 387350 h 400034"/>
              <a:gd name="connsiteX0" fmla="*/ 0 w 444500"/>
              <a:gd name="connsiteY0" fmla="*/ 387350 h 400034"/>
              <a:gd name="connsiteX1" fmla="*/ 83110 w 444500"/>
              <a:gd name="connsiteY1" fmla="*/ 200009 h 400034"/>
              <a:gd name="connsiteX2" fmla="*/ 219075 w 444500"/>
              <a:gd name="connsiteY2" fmla="*/ 0 h 400034"/>
              <a:gd name="connsiteX3" fmla="*/ 444500 w 444500"/>
              <a:gd name="connsiteY3" fmla="*/ 346075 h 400034"/>
              <a:gd name="connsiteX4" fmla="*/ 197410 w 444500"/>
              <a:gd name="connsiteY4" fmla="*/ 400034 h 400034"/>
              <a:gd name="connsiteX5" fmla="*/ 0 w 444500"/>
              <a:gd name="connsiteY5" fmla="*/ 387350 h 400034"/>
              <a:gd name="connsiteX0" fmla="*/ 0 w 444500"/>
              <a:gd name="connsiteY0" fmla="*/ 387350 h 400034"/>
              <a:gd name="connsiteX1" fmla="*/ 83110 w 444500"/>
              <a:gd name="connsiteY1" fmla="*/ 200009 h 400034"/>
              <a:gd name="connsiteX2" fmla="*/ 219075 w 444500"/>
              <a:gd name="connsiteY2" fmla="*/ 0 h 400034"/>
              <a:gd name="connsiteX3" fmla="*/ 444500 w 444500"/>
              <a:gd name="connsiteY3" fmla="*/ 346075 h 400034"/>
              <a:gd name="connsiteX4" fmla="*/ 197410 w 444500"/>
              <a:gd name="connsiteY4" fmla="*/ 400034 h 400034"/>
              <a:gd name="connsiteX5" fmla="*/ 0 w 444500"/>
              <a:gd name="connsiteY5" fmla="*/ 387350 h 400034"/>
              <a:gd name="connsiteX0" fmla="*/ 0 w 444500"/>
              <a:gd name="connsiteY0" fmla="*/ 387350 h 406665"/>
              <a:gd name="connsiteX1" fmla="*/ 83110 w 444500"/>
              <a:gd name="connsiteY1" fmla="*/ 200009 h 406665"/>
              <a:gd name="connsiteX2" fmla="*/ 219075 w 444500"/>
              <a:gd name="connsiteY2" fmla="*/ 0 h 406665"/>
              <a:gd name="connsiteX3" fmla="*/ 444500 w 444500"/>
              <a:gd name="connsiteY3" fmla="*/ 346075 h 406665"/>
              <a:gd name="connsiteX4" fmla="*/ 197410 w 444500"/>
              <a:gd name="connsiteY4" fmla="*/ 400034 h 406665"/>
              <a:gd name="connsiteX5" fmla="*/ 73585 w 444500"/>
              <a:gd name="connsiteY5" fmla="*/ 406384 h 406665"/>
              <a:gd name="connsiteX6" fmla="*/ 0 w 444500"/>
              <a:gd name="connsiteY6" fmla="*/ 387350 h 406665"/>
              <a:gd name="connsiteX0" fmla="*/ 0 w 444500"/>
              <a:gd name="connsiteY0" fmla="*/ 387350 h 406665"/>
              <a:gd name="connsiteX1" fmla="*/ 83110 w 444500"/>
              <a:gd name="connsiteY1" fmla="*/ 200009 h 406665"/>
              <a:gd name="connsiteX2" fmla="*/ 219075 w 444500"/>
              <a:gd name="connsiteY2" fmla="*/ 0 h 406665"/>
              <a:gd name="connsiteX3" fmla="*/ 359335 w 444500"/>
              <a:gd name="connsiteY3" fmla="*/ 168259 h 406665"/>
              <a:gd name="connsiteX4" fmla="*/ 444500 w 444500"/>
              <a:gd name="connsiteY4" fmla="*/ 346075 h 406665"/>
              <a:gd name="connsiteX5" fmla="*/ 197410 w 444500"/>
              <a:gd name="connsiteY5" fmla="*/ 400034 h 406665"/>
              <a:gd name="connsiteX6" fmla="*/ 73585 w 444500"/>
              <a:gd name="connsiteY6" fmla="*/ 406384 h 406665"/>
              <a:gd name="connsiteX7" fmla="*/ 0 w 444500"/>
              <a:gd name="connsiteY7" fmla="*/ 387350 h 406665"/>
              <a:gd name="connsiteX0" fmla="*/ 0 w 444500"/>
              <a:gd name="connsiteY0" fmla="*/ 392731 h 412046"/>
              <a:gd name="connsiteX1" fmla="*/ 83110 w 444500"/>
              <a:gd name="connsiteY1" fmla="*/ 205390 h 412046"/>
              <a:gd name="connsiteX2" fmla="*/ 219075 w 444500"/>
              <a:gd name="connsiteY2" fmla="*/ 5381 h 412046"/>
              <a:gd name="connsiteX3" fmla="*/ 279960 w 444500"/>
              <a:gd name="connsiteY3" fmla="*/ 65690 h 412046"/>
              <a:gd name="connsiteX4" fmla="*/ 359335 w 444500"/>
              <a:gd name="connsiteY4" fmla="*/ 173640 h 412046"/>
              <a:gd name="connsiteX5" fmla="*/ 444500 w 444500"/>
              <a:gd name="connsiteY5" fmla="*/ 351456 h 412046"/>
              <a:gd name="connsiteX6" fmla="*/ 197410 w 444500"/>
              <a:gd name="connsiteY6" fmla="*/ 405415 h 412046"/>
              <a:gd name="connsiteX7" fmla="*/ 73585 w 444500"/>
              <a:gd name="connsiteY7" fmla="*/ 411765 h 412046"/>
              <a:gd name="connsiteX8" fmla="*/ 0 w 444500"/>
              <a:gd name="connsiteY8" fmla="*/ 392731 h 412046"/>
              <a:gd name="connsiteX0" fmla="*/ 0 w 444500"/>
              <a:gd name="connsiteY0" fmla="*/ 392731 h 412046"/>
              <a:gd name="connsiteX1" fmla="*/ 83110 w 444500"/>
              <a:gd name="connsiteY1" fmla="*/ 205390 h 412046"/>
              <a:gd name="connsiteX2" fmla="*/ 140260 w 444500"/>
              <a:gd name="connsiteY2" fmla="*/ 97440 h 412046"/>
              <a:gd name="connsiteX3" fmla="*/ 219075 w 444500"/>
              <a:gd name="connsiteY3" fmla="*/ 5381 h 412046"/>
              <a:gd name="connsiteX4" fmla="*/ 279960 w 444500"/>
              <a:gd name="connsiteY4" fmla="*/ 65690 h 412046"/>
              <a:gd name="connsiteX5" fmla="*/ 359335 w 444500"/>
              <a:gd name="connsiteY5" fmla="*/ 173640 h 412046"/>
              <a:gd name="connsiteX6" fmla="*/ 444500 w 444500"/>
              <a:gd name="connsiteY6" fmla="*/ 351456 h 412046"/>
              <a:gd name="connsiteX7" fmla="*/ 197410 w 444500"/>
              <a:gd name="connsiteY7" fmla="*/ 405415 h 412046"/>
              <a:gd name="connsiteX8" fmla="*/ 73585 w 444500"/>
              <a:gd name="connsiteY8" fmla="*/ 411765 h 412046"/>
              <a:gd name="connsiteX9" fmla="*/ 0 w 444500"/>
              <a:gd name="connsiteY9" fmla="*/ 392731 h 41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 h="412046">
                <a:moveTo>
                  <a:pt x="0" y="392731"/>
                </a:moveTo>
                <a:cubicBezTo>
                  <a:pt x="36170" y="329226"/>
                  <a:pt x="46940" y="268895"/>
                  <a:pt x="83110" y="205390"/>
                </a:cubicBezTo>
                <a:cubicBezTo>
                  <a:pt x="107016" y="156175"/>
                  <a:pt x="117599" y="130775"/>
                  <a:pt x="140260" y="97440"/>
                </a:cubicBezTo>
                <a:cubicBezTo>
                  <a:pt x="162921" y="64105"/>
                  <a:pt x="196321" y="10673"/>
                  <a:pt x="219075" y="5381"/>
                </a:cubicBezTo>
                <a:cubicBezTo>
                  <a:pt x="249237" y="-17373"/>
                  <a:pt x="256583" y="37647"/>
                  <a:pt x="279960" y="65690"/>
                </a:cubicBezTo>
                <a:cubicBezTo>
                  <a:pt x="303337" y="93733"/>
                  <a:pt x="329266" y="126542"/>
                  <a:pt x="359335" y="173640"/>
                </a:cubicBezTo>
                <a:lnTo>
                  <a:pt x="444500" y="351456"/>
                </a:lnTo>
                <a:cubicBezTo>
                  <a:pt x="331445" y="390609"/>
                  <a:pt x="275540" y="398012"/>
                  <a:pt x="197410" y="405415"/>
                </a:cubicBezTo>
                <a:cubicBezTo>
                  <a:pt x="159310" y="403298"/>
                  <a:pt x="111685" y="413882"/>
                  <a:pt x="73585" y="411765"/>
                </a:cubicBezTo>
                <a:lnTo>
                  <a:pt x="0" y="3927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0BFD2DF-358A-C44F-951A-059A42114C06}" type="slidenum">
              <a:rPr lang="en-US" smtClean="0"/>
              <a:t>20</a:t>
            </a:fld>
            <a:endParaRPr lang="en-US"/>
          </a:p>
        </p:txBody>
      </p:sp>
    </p:spTree>
    <p:extLst>
      <p:ext uri="{BB962C8B-B14F-4D97-AF65-F5344CB8AC3E}">
        <p14:creationId xmlns:p14="http://schemas.microsoft.com/office/powerpoint/2010/main" val="7876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dissolve">
                                      <p:cBhvr>
                                        <p:cTn id="60" dur="500"/>
                                        <p:tgtEl>
                                          <p:spTgt spid="2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500"/>
                                        <p:tgtEl>
                                          <p:spTgt spid="2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ssolve">
                                      <p:cBhvr>
                                        <p:cTn id="66" dur="500"/>
                                        <p:tgtEl>
                                          <p:spTgt spid="24"/>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dissolv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p:bldP spid="17" grpId="0" animBg="1"/>
      <p:bldP spid="18" grpId="0"/>
      <p:bldP spid="22" grpId="0" animBg="1"/>
      <p:bldP spid="23" grpId="0" animBg="1"/>
      <p:bldP spid="2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258218" y="4666387"/>
            <a:ext cx="11628351" cy="1654202"/>
          </a:xfrm>
          <a:prstGeom prst="rect">
            <a:avLst/>
          </a:prstGeom>
        </p:spPr>
      </p:pic>
      <p:pic>
        <p:nvPicPr>
          <p:cNvPr id="25" name="Picture 24"/>
          <p:cNvPicPr>
            <a:picLocks noChangeAspect="1"/>
          </p:cNvPicPr>
          <p:nvPr/>
        </p:nvPicPr>
        <p:blipFill>
          <a:blip r:embed="rId4"/>
          <a:stretch>
            <a:fillRect/>
          </a:stretch>
        </p:blipFill>
        <p:spPr>
          <a:xfrm>
            <a:off x="268544" y="2954412"/>
            <a:ext cx="11671416" cy="1684231"/>
          </a:xfrm>
          <a:prstGeom prst="rect">
            <a:avLst/>
          </a:prstGeom>
        </p:spPr>
      </p:pic>
      <p:pic>
        <p:nvPicPr>
          <p:cNvPr id="23" name="Picture 22"/>
          <p:cNvPicPr>
            <a:picLocks noChangeAspect="1"/>
          </p:cNvPicPr>
          <p:nvPr/>
        </p:nvPicPr>
        <p:blipFill>
          <a:blip r:embed="rId5"/>
          <a:stretch>
            <a:fillRect/>
          </a:stretch>
        </p:blipFill>
        <p:spPr>
          <a:xfrm>
            <a:off x="258218" y="1197248"/>
            <a:ext cx="11681742" cy="1697010"/>
          </a:xfrm>
          <a:prstGeom prst="rect">
            <a:avLst/>
          </a:prstGeom>
        </p:spPr>
      </p:pic>
      <p:sp>
        <p:nvSpPr>
          <p:cNvPr id="6" name="Title 1"/>
          <p:cNvSpPr>
            <a:spLocks noGrp="1"/>
          </p:cNvSpPr>
          <p:nvPr>
            <p:ph type="title"/>
          </p:nvPr>
        </p:nvSpPr>
        <p:spPr>
          <a:xfrm>
            <a:off x="612689" y="340412"/>
            <a:ext cx="11579311" cy="1325563"/>
          </a:xfrm>
        </p:spPr>
        <p:txBody>
          <a:bodyPr/>
          <a:lstStyle/>
          <a:p>
            <a:r>
              <a:rPr lang="en-US" sz="4000" dirty="0">
                <a:solidFill>
                  <a:prstClr val="black"/>
                </a:solidFill>
              </a:rPr>
              <a:t>Detecting Sensitive In-App Activities --- </a:t>
            </a:r>
            <a:r>
              <a:rPr lang="en-US" sz="4000" dirty="0" smtClean="0">
                <a:solidFill>
                  <a:prstClr val="black"/>
                </a:solidFill>
              </a:rPr>
              <a:t>Case Studies</a:t>
            </a:r>
            <a:endParaRPr lang="en-US" dirty="0"/>
          </a:p>
        </p:txBody>
      </p:sp>
      <p:sp>
        <p:nvSpPr>
          <p:cNvPr id="9" name="TextBox 8"/>
          <p:cNvSpPr txBox="1"/>
          <p:nvPr/>
        </p:nvSpPr>
        <p:spPr>
          <a:xfrm>
            <a:off x="930443" y="2416732"/>
            <a:ext cx="9079831" cy="523220"/>
          </a:xfrm>
          <a:prstGeom prst="rect">
            <a:avLst/>
          </a:prstGeom>
          <a:noFill/>
        </p:spPr>
        <p:txBody>
          <a:bodyPr wrap="square" rtlCol="0">
            <a:spAutoFit/>
          </a:bodyPr>
          <a:lstStyle/>
          <a:p>
            <a:r>
              <a:rPr lang="en-US" sz="2800" dirty="0" smtClean="0">
                <a:solidFill>
                  <a:srgbClr val="FF0000"/>
                </a:solidFill>
              </a:rPr>
              <a:t>A </a:t>
            </a:r>
            <a:r>
              <a:rPr lang="en-US" sz="2800" dirty="0" smtClean="0"/>
              <a:t>sent 0.0035 BTC to </a:t>
            </a:r>
            <a:r>
              <a:rPr lang="en-US" sz="2800" dirty="0" smtClean="0">
                <a:solidFill>
                  <a:srgbClr val="FF0000"/>
                </a:solidFill>
              </a:rPr>
              <a:t>B </a:t>
            </a:r>
            <a:r>
              <a:rPr lang="en-US" sz="2800" i="1" dirty="0" smtClean="0"/>
              <a:t>(1EwB</a:t>
            </a:r>
            <a:r>
              <a:rPr lang="is-IS" sz="2800" i="1" dirty="0" smtClean="0"/>
              <a:t>…</a:t>
            </a:r>
            <a:r>
              <a:rPr lang="en-US" sz="2800" i="1" dirty="0" smtClean="0"/>
              <a:t>), </a:t>
            </a:r>
            <a:r>
              <a:rPr lang="en-US" sz="2800" dirty="0" smtClean="0"/>
              <a:t>The rest went to </a:t>
            </a:r>
            <a:r>
              <a:rPr lang="en-US" sz="2800" dirty="0" smtClean="0">
                <a:solidFill>
                  <a:srgbClr val="FF0000"/>
                </a:solidFill>
              </a:rPr>
              <a:t>C </a:t>
            </a:r>
            <a:r>
              <a:rPr lang="en-US" sz="2800" i="1" dirty="0" smtClean="0"/>
              <a:t>(1Fbr</a:t>
            </a:r>
            <a:r>
              <a:rPr lang="is-IS" sz="2800" i="1" dirty="0" smtClean="0"/>
              <a:t>…</a:t>
            </a:r>
            <a:r>
              <a:rPr lang="en-US" sz="2800" i="1" dirty="0" smtClean="0"/>
              <a:t>)</a:t>
            </a:r>
            <a:endParaRPr lang="en-US" sz="2800" i="1" dirty="0"/>
          </a:p>
        </p:txBody>
      </p:sp>
      <p:sp>
        <p:nvSpPr>
          <p:cNvPr id="11" name="TextBox 10"/>
          <p:cNvSpPr txBox="1"/>
          <p:nvPr/>
        </p:nvSpPr>
        <p:spPr>
          <a:xfrm>
            <a:off x="930443" y="4198856"/>
            <a:ext cx="8935454" cy="523220"/>
          </a:xfrm>
          <a:prstGeom prst="rect">
            <a:avLst/>
          </a:prstGeom>
          <a:noFill/>
        </p:spPr>
        <p:txBody>
          <a:bodyPr wrap="square" rtlCol="0">
            <a:spAutoFit/>
          </a:bodyPr>
          <a:lstStyle/>
          <a:p>
            <a:r>
              <a:rPr lang="en-US" sz="2800" dirty="0">
                <a:solidFill>
                  <a:srgbClr val="FF0000"/>
                </a:solidFill>
              </a:rPr>
              <a:t>C</a:t>
            </a:r>
            <a:r>
              <a:rPr lang="en-US" sz="2800" dirty="0" smtClean="0">
                <a:solidFill>
                  <a:srgbClr val="FF0000"/>
                </a:solidFill>
              </a:rPr>
              <a:t> </a:t>
            </a:r>
            <a:r>
              <a:rPr lang="en-US" sz="2800" dirty="0" smtClean="0"/>
              <a:t>sent 0.001  BTC to </a:t>
            </a:r>
            <a:r>
              <a:rPr lang="en-US" sz="2800" dirty="0">
                <a:solidFill>
                  <a:srgbClr val="FF0000"/>
                </a:solidFill>
              </a:rPr>
              <a:t>E</a:t>
            </a:r>
            <a:r>
              <a:rPr lang="en-US" sz="2800" dirty="0" smtClean="0">
                <a:solidFill>
                  <a:srgbClr val="FF0000"/>
                </a:solidFill>
              </a:rPr>
              <a:t> </a:t>
            </a:r>
            <a:r>
              <a:rPr lang="en-US" sz="2800" i="1" dirty="0" smtClean="0"/>
              <a:t>(1yNT</a:t>
            </a:r>
            <a:r>
              <a:rPr lang="is-IS" sz="2800" i="1" dirty="0" smtClean="0"/>
              <a:t>…</a:t>
            </a:r>
            <a:r>
              <a:rPr lang="en-US" sz="2800" i="1" dirty="0" smtClean="0"/>
              <a:t>), </a:t>
            </a:r>
            <a:r>
              <a:rPr lang="en-US" sz="2800" dirty="0" smtClean="0"/>
              <a:t>The rest went to </a:t>
            </a:r>
            <a:r>
              <a:rPr lang="en-US" sz="2800" dirty="0">
                <a:solidFill>
                  <a:srgbClr val="FF0000"/>
                </a:solidFill>
              </a:rPr>
              <a:t>D</a:t>
            </a:r>
            <a:r>
              <a:rPr lang="en-US" sz="2800" dirty="0" smtClean="0">
                <a:solidFill>
                  <a:srgbClr val="FF0000"/>
                </a:solidFill>
              </a:rPr>
              <a:t> </a:t>
            </a:r>
            <a:r>
              <a:rPr lang="en-US" sz="2800" i="1" dirty="0" smtClean="0"/>
              <a:t>(1ANE</a:t>
            </a:r>
            <a:r>
              <a:rPr lang="is-IS" sz="2800" i="1" dirty="0" smtClean="0"/>
              <a:t>…</a:t>
            </a:r>
            <a:r>
              <a:rPr lang="en-US" sz="2800" i="1" dirty="0" smtClean="0"/>
              <a:t>)</a:t>
            </a:r>
            <a:endParaRPr lang="en-US" sz="2800" i="1" dirty="0"/>
          </a:p>
        </p:txBody>
      </p:sp>
      <p:sp>
        <p:nvSpPr>
          <p:cNvPr id="14" name="Oval 13"/>
          <p:cNvSpPr/>
          <p:nvPr/>
        </p:nvSpPr>
        <p:spPr>
          <a:xfrm>
            <a:off x="5518485" y="1995982"/>
            <a:ext cx="3962399" cy="376014"/>
          </a:xfrm>
          <a:prstGeom prst="ellipse">
            <a:avLst/>
          </a:prstGeom>
          <a:noFill/>
          <a:ln w="25400">
            <a:solidFill>
              <a:srgbClr val="7030A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Oval 14"/>
          <p:cNvSpPr/>
          <p:nvPr/>
        </p:nvSpPr>
        <p:spPr>
          <a:xfrm>
            <a:off x="200527" y="3477128"/>
            <a:ext cx="3962399" cy="376014"/>
          </a:xfrm>
          <a:prstGeom prst="ellipse">
            <a:avLst/>
          </a:prstGeom>
          <a:noFill/>
          <a:ln w="25400">
            <a:solidFill>
              <a:srgbClr val="7030A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TextBox 18"/>
          <p:cNvSpPr txBox="1"/>
          <p:nvPr/>
        </p:nvSpPr>
        <p:spPr>
          <a:xfrm>
            <a:off x="930443" y="5854056"/>
            <a:ext cx="8935454" cy="523220"/>
          </a:xfrm>
          <a:prstGeom prst="rect">
            <a:avLst/>
          </a:prstGeom>
          <a:noFill/>
        </p:spPr>
        <p:txBody>
          <a:bodyPr wrap="square" rtlCol="0">
            <a:spAutoFit/>
          </a:bodyPr>
          <a:lstStyle/>
          <a:p>
            <a:r>
              <a:rPr lang="en-US" sz="2800" dirty="0" smtClean="0">
                <a:solidFill>
                  <a:srgbClr val="FF0000"/>
                </a:solidFill>
              </a:rPr>
              <a:t>D </a:t>
            </a:r>
            <a:r>
              <a:rPr lang="en-US" sz="2800" dirty="0" smtClean="0"/>
              <a:t>sent 0.0028 BTC to </a:t>
            </a:r>
            <a:r>
              <a:rPr lang="en-US" sz="2800" dirty="0" smtClean="0">
                <a:solidFill>
                  <a:srgbClr val="FF0000"/>
                </a:solidFill>
              </a:rPr>
              <a:t>F </a:t>
            </a:r>
            <a:r>
              <a:rPr lang="en-US" sz="2800" i="1" dirty="0" smtClean="0"/>
              <a:t>(1CeN</a:t>
            </a:r>
            <a:r>
              <a:rPr lang="is-IS" sz="2800" i="1" dirty="0" smtClean="0"/>
              <a:t>…</a:t>
            </a:r>
            <a:r>
              <a:rPr lang="en-US" sz="2800" i="1" dirty="0" smtClean="0"/>
              <a:t>), </a:t>
            </a:r>
            <a:r>
              <a:rPr lang="en-US" sz="2800" dirty="0" smtClean="0"/>
              <a:t>The rest went to </a:t>
            </a:r>
            <a:r>
              <a:rPr lang="en-US" sz="2800" dirty="0" smtClean="0">
                <a:solidFill>
                  <a:srgbClr val="FF0000"/>
                </a:solidFill>
              </a:rPr>
              <a:t>G </a:t>
            </a:r>
            <a:r>
              <a:rPr lang="en-US" sz="2800" i="1" dirty="0" smtClean="0"/>
              <a:t>(16rU</a:t>
            </a:r>
            <a:r>
              <a:rPr lang="is-IS" sz="2800" i="1" dirty="0" smtClean="0"/>
              <a:t>…</a:t>
            </a:r>
            <a:r>
              <a:rPr lang="en-US" sz="2800" i="1" dirty="0" smtClean="0"/>
              <a:t>)</a:t>
            </a:r>
            <a:endParaRPr lang="en-US" sz="2800" i="1" dirty="0"/>
          </a:p>
        </p:txBody>
      </p:sp>
      <p:sp>
        <p:nvSpPr>
          <p:cNvPr id="20" name="Oval 19"/>
          <p:cNvSpPr/>
          <p:nvPr/>
        </p:nvSpPr>
        <p:spPr>
          <a:xfrm>
            <a:off x="232609" y="5186033"/>
            <a:ext cx="3962399" cy="376014"/>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21" name="Oval 20"/>
          <p:cNvSpPr/>
          <p:nvPr/>
        </p:nvSpPr>
        <p:spPr>
          <a:xfrm>
            <a:off x="5454316" y="3469005"/>
            <a:ext cx="3962399" cy="376014"/>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Slide Number Placeholder 1"/>
          <p:cNvSpPr>
            <a:spLocks noGrp="1"/>
          </p:cNvSpPr>
          <p:nvPr>
            <p:ph type="sldNum" sz="quarter" idx="12"/>
          </p:nvPr>
        </p:nvSpPr>
        <p:spPr/>
        <p:txBody>
          <a:bodyPr/>
          <a:lstStyle/>
          <a:p>
            <a:fld id="{90BFD2DF-358A-C44F-951A-059A42114C06}" type="slidenum">
              <a:rPr lang="en-US" smtClean="0"/>
              <a:t>21</a:t>
            </a:fld>
            <a:endParaRPr lang="en-US"/>
          </a:p>
        </p:txBody>
      </p:sp>
    </p:spTree>
    <p:extLst>
      <p:ext uri="{BB962C8B-B14F-4D97-AF65-F5344CB8AC3E}">
        <p14:creationId xmlns:p14="http://schemas.microsoft.com/office/powerpoint/2010/main" val="7351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P spid="15" grpId="0" animBg="1"/>
      <p:bldP spid="19"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9" y="340412"/>
            <a:ext cx="11579311" cy="1325563"/>
          </a:xfrm>
        </p:spPr>
        <p:txBody>
          <a:bodyPr/>
          <a:lstStyle/>
          <a:p>
            <a:r>
              <a:rPr lang="en-US" sz="4000" dirty="0">
                <a:solidFill>
                  <a:prstClr val="black"/>
                </a:solidFill>
              </a:rPr>
              <a:t>Detecting Sensitive In-App Activities --- </a:t>
            </a:r>
            <a:r>
              <a:rPr lang="en-US" sz="4000" dirty="0" smtClean="0">
                <a:solidFill>
                  <a:prstClr val="black"/>
                </a:solidFill>
              </a:rPr>
              <a:t>Case Studies</a:t>
            </a:r>
            <a:endParaRPr lang="en-US" dirty="0"/>
          </a:p>
        </p:txBody>
      </p:sp>
      <p:sp>
        <p:nvSpPr>
          <p:cNvPr id="3" name="Content Placeholder 2"/>
          <p:cNvSpPr>
            <a:spLocks noGrp="1"/>
          </p:cNvSpPr>
          <p:nvPr>
            <p:ph idx="1"/>
          </p:nvPr>
        </p:nvSpPr>
        <p:spPr>
          <a:xfrm>
            <a:off x="918411" y="1825625"/>
            <a:ext cx="10515600" cy="4351338"/>
          </a:xfrm>
        </p:spPr>
        <p:txBody>
          <a:bodyPr/>
          <a:lstStyle/>
          <a:p>
            <a:r>
              <a:rPr lang="en-US" altLang="zh-CN" dirty="0" smtClean="0"/>
              <a:t>Other</a:t>
            </a:r>
            <a:r>
              <a:rPr lang="zh-CN" altLang="en-US" dirty="0" smtClean="0"/>
              <a:t> </a:t>
            </a:r>
            <a:r>
              <a:rPr lang="en-US" altLang="zh-CN" dirty="0" smtClean="0"/>
              <a:t>Targets:</a:t>
            </a:r>
            <a:r>
              <a:rPr lang="zh-CN" altLang="en-US" dirty="0" smtClean="0"/>
              <a:t> </a:t>
            </a:r>
            <a:r>
              <a:rPr lang="en-US" altLang="zh-CN" i="1" dirty="0" err="1" smtClean="0"/>
              <a:t>Venmo</a:t>
            </a:r>
            <a:r>
              <a:rPr lang="zh-CN" altLang="en-US" i="1" dirty="0" smtClean="0"/>
              <a:t> </a:t>
            </a:r>
            <a:r>
              <a:rPr lang="en-US" altLang="zh-CN" i="1" dirty="0" smtClean="0"/>
              <a:t>/</a:t>
            </a:r>
            <a:r>
              <a:rPr lang="zh-CN" altLang="en-US" i="1" dirty="0" smtClean="0"/>
              <a:t> </a:t>
            </a:r>
            <a:r>
              <a:rPr lang="en-US" altLang="zh-CN" i="1" dirty="0" smtClean="0"/>
              <a:t>Twitter</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359" y="3344761"/>
            <a:ext cx="2707104" cy="27071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496" y="3328719"/>
            <a:ext cx="2832202" cy="2832202"/>
          </a:xfrm>
          <a:prstGeom prst="rect">
            <a:avLst/>
          </a:prstGeom>
        </p:spPr>
      </p:pic>
      <p:sp>
        <p:nvSpPr>
          <p:cNvPr id="6" name="Slide Number Placeholder 5"/>
          <p:cNvSpPr>
            <a:spLocks noGrp="1"/>
          </p:cNvSpPr>
          <p:nvPr>
            <p:ph type="sldNum" sz="quarter" idx="12"/>
          </p:nvPr>
        </p:nvSpPr>
        <p:spPr/>
        <p:txBody>
          <a:bodyPr/>
          <a:lstStyle/>
          <a:p>
            <a:fld id="{90BFD2DF-358A-C44F-951A-059A42114C06}" type="slidenum">
              <a:rPr lang="en-US" smtClean="0"/>
              <a:t>22</a:t>
            </a:fld>
            <a:endParaRPr lang="en-US"/>
          </a:p>
        </p:txBody>
      </p:sp>
    </p:spTree>
    <p:extLst>
      <p:ext uri="{BB962C8B-B14F-4D97-AF65-F5344CB8AC3E}">
        <p14:creationId xmlns:p14="http://schemas.microsoft.com/office/powerpoint/2010/main" val="1341443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t>Side-channel Attack Vectors on iOS</a:t>
            </a:r>
          </a:p>
          <a:p>
            <a:pPr marL="557199" indent="-557199">
              <a:buFont typeface="+mj-lt"/>
              <a:buAutoNum type="arabicPeriod"/>
            </a:pPr>
            <a:r>
              <a:rPr lang="en-US" dirty="0" smtClean="0"/>
              <a:t>Attack 1: Classifying User Activities</a:t>
            </a:r>
          </a:p>
          <a:p>
            <a:pPr marL="557199" indent="-557199">
              <a:buFont typeface="+mj-lt"/>
              <a:buAutoNum type="arabicPeriod"/>
            </a:pPr>
            <a:r>
              <a:rPr lang="en-US" dirty="0" smtClean="0"/>
              <a:t>Attack 2: Detecting Sensitive In-App Activities</a:t>
            </a:r>
          </a:p>
          <a:p>
            <a:pPr marL="557199" indent="-557199">
              <a:buFont typeface="+mj-lt"/>
              <a:buAutoNum type="arabicPeriod"/>
            </a:pPr>
            <a:r>
              <a:rPr lang="en-US" dirty="0" smtClean="0">
                <a:solidFill>
                  <a:srgbClr val="FF0000"/>
                </a:solidFill>
              </a:rPr>
              <a:t>Attack 3: Bypassing Sandbox Restrictions</a:t>
            </a:r>
          </a:p>
          <a:p>
            <a:pPr marL="557199" indent="-557199">
              <a:buFont typeface="+mj-lt"/>
              <a:buAutoNum type="arabicPeriod"/>
            </a:pPr>
            <a:r>
              <a:rPr lang="en-US" dirty="0" smtClean="0"/>
              <a:t>Practical Issues</a:t>
            </a:r>
          </a:p>
          <a:p>
            <a:pPr marL="557199" indent="-557199">
              <a:buFont typeface="+mj-lt"/>
              <a:buAutoNum type="arabicPeriod"/>
            </a:pPr>
            <a:r>
              <a:rPr lang="en-US" dirty="0" smtClean="0"/>
              <a:t>Countermeasures</a:t>
            </a:r>
          </a:p>
          <a:p>
            <a:pPr marL="557199" indent="-557199">
              <a:buFont typeface="+mj-lt"/>
              <a:buAutoNum type="arabicPeriod"/>
            </a:pPr>
            <a:r>
              <a:rPr lang="en-US" dirty="0" smtClean="0"/>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23</a:t>
            </a:fld>
            <a:endParaRPr lang="en-US"/>
          </a:p>
        </p:txBody>
      </p:sp>
    </p:spTree>
    <p:extLst>
      <p:ext uri="{BB962C8B-B14F-4D97-AF65-F5344CB8AC3E}">
        <p14:creationId xmlns:p14="http://schemas.microsoft.com/office/powerpoint/2010/main" val="113578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Bypassing Sandbox Restrictions --- Attack Methods</a:t>
            </a:r>
            <a:endParaRPr lang="en-US" sz="4000" dirty="0"/>
          </a:p>
        </p:txBody>
      </p:sp>
      <p:sp>
        <p:nvSpPr>
          <p:cNvPr id="3" name="Content Placeholder 2"/>
          <p:cNvSpPr>
            <a:spLocks noGrp="1"/>
          </p:cNvSpPr>
          <p:nvPr>
            <p:ph idx="1"/>
          </p:nvPr>
        </p:nvSpPr>
        <p:spPr/>
        <p:txBody>
          <a:bodyPr/>
          <a:lstStyle/>
          <a:p>
            <a:pPr marL="228594" lvl="1">
              <a:spcBef>
                <a:spcPts val="1000"/>
              </a:spcBef>
            </a:pPr>
            <a:r>
              <a:rPr lang="en-US" sz="2800" dirty="0"/>
              <a:t>Device: </a:t>
            </a:r>
            <a:r>
              <a:rPr lang="en-US" altLang="zh-CN" sz="2800" dirty="0"/>
              <a:t>non-</a:t>
            </a:r>
            <a:r>
              <a:rPr lang="en-US" altLang="zh-CN" sz="2800" dirty="0" err="1"/>
              <a:t>jailbroken</a:t>
            </a:r>
            <a:r>
              <a:rPr lang="zh-CN" altLang="en-US" sz="2800" dirty="0"/>
              <a:t> </a:t>
            </a:r>
            <a:r>
              <a:rPr lang="en-US" altLang="zh-CN" sz="2800" dirty="0"/>
              <a:t>iPhone</a:t>
            </a:r>
            <a:r>
              <a:rPr lang="zh-CN" altLang="en-US" sz="2800" dirty="0"/>
              <a:t> </a:t>
            </a:r>
            <a:r>
              <a:rPr lang="en-US" altLang="zh-CN" sz="2800" dirty="0"/>
              <a:t>7</a:t>
            </a:r>
            <a:r>
              <a:rPr lang="zh-CN" altLang="en-US" sz="2800" dirty="0"/>
              <a:t> </a:t>
            </a:r>
            <a:r>
              <a:rPr lang="en-US" altLang="zh-CN" sz="2800" dirty="0"/>
              <a:t>with</a:t>
            </a:r>
            <a:r>
              <a:rPr lang="zh-CN" altLang="en-US" sz="2800" dirty="0"/>
              <a:t> </a:t>
            </a:r>
            <a:r>
              <a:rPr lang="en-US" altLang="zh-CN" sz="2800" dirty="0"/>
              <a:t>iOS</a:t>
            </a:r>
            <a:r>
              <a:rPr lang="zh-CN" altLang="en-US" sz="2800" dirty="0"/>
              <a:t> </a:t>
            </a:r>
            <a:r>
              <a:rPr lang="en-US" altLang="zh-CN" sz="2800" dirty="0"/>
              <a:t>10.2.1</a:t>
            </a:r>
            <a:endParaRPr lang="zh-CN" altLang="en-US" sz="2800" dirty="0"/>
          </a:p>
          <a:p>
            <a:endParaRPr lang="en-US" dirty="0" smtClean="0"/>
          </a:p>
          <a:p>
            <a:r>
              <a:rPr lang="en-US" dirty="0" smtClean="0"/>
              <a:t>Execution </a:t>
            </a:r>
            <a:r>
              <a:rPr lang="en-US" dirty="0"/>
              <a:t>time </a:t>
            </a:r>
            <a:r>
              <a:rPr lang="en-US" dirty="0" smtClean="0"/>
              <a:t>of</a:t>
            </a:r>
            <a:r>
              <a:rPr lang="zh-CN" altLang="en-US" dirty="0" smtClean="0"/>
              <a:t> </a:t>
            </a:r>
            <a:r>
              <a:rPr lang="en-US" dirty="0" err="1" smtClean="0"/>
              <a:t>FileExistAtPath</a:t>
            </a:r>
            <a:endParaRPr lang="zh-CN" altLang="en-US" dirty="0" smtClean="0"/>
          </a:p>
          <a:p>
            <a:endParaRPr lang="en-US" dirty="0"/>
          </a:p>
        </p:txBody>
      </p:sp>
      <p:sp>
        <p:nvSpPr>
          <p:cNvPr id="6" name="TextBox 5"/>
          <p:cNvSpPr txBox="1"/>
          <p:nvPr/>
        </p:nvSpPr>
        <p:spPr>
          <a:xfrm>
            <a:off x="1334528" y="3616573"/>
            <a:ext cx="4856205" cy="769441"/>
          </a:xfrm>
          <a:prstGeom prst="rect">
            <a:avLst/>
          </a:prstGeom>
          <a:noFill/>
        </p:spPr>
        <p:txBody>
          <a:bodyPr wrap="square" rtlCol="0">
            <a:spAutoFit/>
          </a:bodyPr>
          <a:lstStyle/>
          <a:p>
            <a:r>
              <a:rPr lang="en-US" altLang="zh-CN" sz="4400" dirty="0" smtClean="0">
                <a:solidFill>
                  <a:srgbClr val="FF0000"/>
                </a:solidFill>
              </a:rPr>
              <a:t>Huge</a:t>
            </a:r>
            <a:r>
              <a:rPr lang="zh-CN" altLang="en-US" sz="4400" dirty="0" smtClean="0">
                <a:solidFill>
                  <a:srgbClr val="FF0000"/>
                </a:solidFill>
              </a:rPr>
              <a:t> </a:t>
            </a:r>
            <a:r>
              <a:rPr lang="en-US" altLang="zh-CN" sz="4400" dirty="0" smtClean="0">
                <a:solidFill>
                  <a:srgbClr val="FF0000"/>
                </a:solidFill>
              </a:rPr>
              <a:t>Difference!!!</a:t>
            </a:r>
            <a:endParaRPr lang="en-US" sz="4400" dirty="0">
              <a:solidFill>
                <a:srgbClr val="FF0000"/>
              </a:solidFill>
            </a:endParaRPr>
          </a:p>
        </p:txBody>
      </p:sp>
      <p:pic>
        <p:nvPicPr>
          <p:cNvPr id="4" name="Picture 3"/>
          <p:cNvPicPr>
            <a:picLocks noChangeAspect="1"/>
          </p:cNvPicPr>
          <p:nvPr/>
        </p:nvPicPr>
        <p:blipFill>
          <a:blip r:embed="rId3"/>
          <a:stretch>
            <a:fillRect/>
          </a:stretch>
        </p:blipFill>
        <p:spPr>
          <a:xfrm>
            <a:off x="6687061" y="2350200"/>
            <a:ext cx="4081917" cy="4507800"/>
          </a:xfrm>
          <a:prstGeom prst="rect">
            <a:avLst/>
          </a:prstGeom>
        </p:spPr>
      </p:pic>
      <p:sp>
        <p:nvSpPr>
          <p:cNvPr id="5" name="Slide Number Placeholder 4"/>
          <p:cNvSpPr>
            <a:spLocks noGrp="1"/>
          </p:cNvSpPr>
          <p:nvPr>
            <p:ph type="sldNum" sz="quarter" idx="12"/>
          </p:nvPr>
        </p:nvSpPr>
        <p:spPr/>
        <p:txBody>
          <a:bodyPr/>
          <a:lstStyle/>
          <a:p>
            <a:fld id="{90BFD2DF-358A-C44F-951A-059A42114C06}" type="slidenum">
              <a:rPr lang="en-US" smtClean="0"/>
              <a:t>24</a:t>
            </a:fld>
            <a:endParaRPr lang="en-US"/>
          </a:p>
        </p:txBody>
      </p:sp>
    </p:spTree>
    <p:extLst>
      <p:ext uri="{BB962C8B-B14F-4D97-AF65-F5344CB8AC3E}">
        <p14:creationId xmlns:p14="http://schemas.microsoft.com/office/powerpoint/2010/main" val="2144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Bypassing Sandbox Restrictions --- Case Studies</a:t>
            </a:r>
            <a:endParaRPr lang="en-US" sz="4000" dirty="0"/>
          </a:p>
        </p:txBody>
      </p:sp>
      <p:sp>
        <p:nvSpPr>
          <p:cNvPr id="3" name="Content Placeholder 2"/>
          <p:cNvSpPr>
            <a:spLocks noGrp="1"/>
          </p:cNvSpPr>
          <p:nvPr>
            <p:ph idx="1"/>
          </p:nvPr>
        </p:nvSpPr>
        <p:spPr>
          <a:xfrm>
            <a:off x="822397" y="1690688"/>
            <a:ext cx="10515600" cy="4351338"/>
          </a:xfrm>
        </p:spPr>
        <p:txBody>
          <a:bodyPr/>
          <a:lstStyle/>
          <a:p>
            <a:r>
              <a:rPr lang="en-US" altLang="zh-CN" dirty="0"/>
              <a:t>D</a:t>
            </a:r>
            <a:r>
              <a:rPr lang="en-US" dirty="0" smtClean="0"/>
              <a:t>etect </a:t>
            </a:r>
            <a:r>
              <a:rPr lang="en-US" dirty="0"/>
              <a:t>whether an app has been </a:t>
            </a:r>
            <a:r>
              <a:rPr lang="en-US" dirty="0" smtClean="0"/>
              <a:t>installed</a:t>
            </a:r>
            <a:endParaRPr lang="zh-CN" altLang="en-US" dirty="0" smtClean="0"/>
          </a:p>
          <a:p>
            <a:pPr marL="0" indent="0">
              <a:buNone/>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312" y="3590692"/>
            <a:ext cx="1831539" cy="18315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142" y="3631204"/>
            <a:ext cx="1791027" cy="1791027"/>
          </a:xfrm>
          <a:prstGeom prst="rect">
            <a:avLst/>
          </a:prstGeom>
        </p:spPr>
      </p:pic>
      <p:sp>
        <p:nvSpPr>
          <p:cNvPr id="8" name="TextBox 7"/>
          <p:cNvSpPr txBox="1"/>
          <p:nvPr/>
        </p:nvSpPr>
        <p:spPr>
          <a:xfrm>
            <a:off x="444834" y="2777894"/>
            <a:ext cx="2421355" cy="584775"/>
          </a:xfrm>
          <a:prstGeom prst="rect">
            <a:avLst/>
          </a:prstGeom>
          <a:noFill/>
        </p:spPr>
        <p:txBody>
          <a:bodyPr wrap="square" rtlCol="0">
            <a:spAutoFit/>
          </a:bodyPr>
          <a:lstStyle/>
          <a:p>
            <a:r>
              <a:rPr lang="en-US" sz="3200" dirty="0" err="1" smtClean="0"/>
              <a:t>DivorceForce</a:t>
            </a:r>
            <a:endParaRPr lang="en-US" sz="3200" dirty="0"/>
          </a:p>
        </p:txBody>
      </p:sp>
      <p:sp>
        <p:nvSpPr>
          <p:cNvPr id="9" name="TextBox 8"/>
          <p:cNvSpPr txBox="1"/>
          <p:nvPr/>
        </p:nvSpPr>
        <p:spPr>
          <a:xfrm>
            <a:off x="3482144" y="2777894"/>
            <a:ext cx="2139949" cy="584775"/>
          </a:xfrm>
          <a:prstGeom prst="rect">
            <a:avLst/>
          </a:prstGeom>
          <a:noFill/>
        </p:spPr>
        <p:txBody>
          <a:bodyPr wrap="square" rtlCol="0">
            <a:spAutoFit/>
          </a:bodyPr>
          <a:lstStyle/>
          <a:p>
            <a:r>
              <a:rPr lang="en-US" sz="3200" dirty="0" err="1" smtClean="0"/>
              <a:t>AsthmaMD</a:t>
            </a:r>
            <a:endParaRPr lang="en-US" sz="3200" dirty="0"/>
          </a:p>
        </p:txBody>
      </p:sp>
      <p:sp>
        <p:nvSpPr>
          <p:cNvPr id="10" name="TextBox 9"/>
          <p:cNvSpPr txBox="1"/>
          <p:nvPr/>
        </p:nvSpPr>
        <p:spPr>
          <a:xfrm>
            <a:off x="6403400" y="2777893"/>
            <a:ext cx="2241885" cy="584775"/>
          </a:xfrm>
          <a:prstGeom prst="rect">
            <a:avLst/>
          </a:prstGeom>
          <a:noFill/>
        </p:spPr>
        <p:txBody>
          <a:bodyPr wrap="square" rtlCol="0">
            <a:spAutoFit/>
          </a:bodyPr>
          <a:lstStyle/>
          <a:p>
            <a:r>
              <a:rPr lang="en-US" sz="3200" dirty="0" smtClean="0"/>
              <a:t>Pregnancy+</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088" y="3362669"/>
            <a:ext cx="2307062" cy="2307062"/>
          </a:xfrm>
          <a:prstGeom prst="rect">
            <a:avLst/>
          </a:prstGeom>
        </p:spPr>
      </p:pic>
      <p:pic>
        <p:nvPicPr>
          <p:cNvPr id="1026" name="Picture 2" descr="https://is5-ssl.mzstatic.com/image/thumb/Purple128/v4/1a/aa/ed/1aaaedf0-15e3-00a0-1b52-3150455cd530/AppIcon-1x_U007emarketing-85-220-0-4.png/246x0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5143" y="3590691"/>
            <a:ext cx="1831539" cy="18315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399969" y="2777893"/>
            <a:ext cx="2241885" cy="584775"/>
          </a:xfrm>
          <a:prstGeom prst="rect">
            <a:avLst/>
          </a:prstGeom>
          <a:noFill/>
        </p:spPr>
        <p:txBody>
          <a:bodyPr wrap="square" rtlCol="0">
            <a:spAutoFit/>
          </a:bodyPr>
          <a:lstStyle/>
          <a:p>
            <a:r>
              <a:rPr lang="en-US" sz="3200" smtClean="0"/>
              <a:t>Sugar Sense</a:t>
            </a:r>
            <a:endParaRPr lang="en-US" sz="3200" dirty="0"/>
          </a:p>
        </p:txBody>
      </p:sp>
      <p:sp>
        <p:nvSpPr>
          <p:cNvPr id="4" name="Slide Number Placeholder 3"/>
          <p:cNvSpPr>
            <a:spLocks noGrp="1"/>
          </p:cNvSpPr>
          <p:nvPr>
            <p:ph type="sldNum" sz="quarter" idx="12"/>
          </p:nvPr>
        </p:nvSpPr>
        <p:spPr/>
        <p:txBody>
          <a:bodyPr/>
          <a:lstStyle/>
          <a:p>
            <a:fld id="{90BFD2DF-358A-C44F-951A-059A42114C06}" type="slidenum">
              <a:rPr lang="en-US" smtClean="0"/>
              <a:t>25</a:t>
            </a:fld>
            <a:endParaRPr lang="en-US"/>
          </a:p>
        </p:txBody>
      </p:sp>
    </p:spTree>
    <p:extLst>
      <p:ext uri="{BB962C8B-B14F-4D97-AF65-F5344CB8AC3E}">
        <p14:creationId xmlns:p14="http://schemas.microsoft.com/office/powerpoint/2010/main" val="3964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dissolve">
                                      <p:cBhvr>
                                        <p:cTn id="36" dur="500"/>
                                        <p:tgtEl>
                                          <p:spTgt spid="102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Bypassing Sandbox Restrictions --- Case Studies</a:t>
            </a:r>
            <a:endParaRPr lang="en-US" sz="4000" dirty="0"/>
          </a:p>
        </p:txBody>
      </p:sp>
      <p:sp>
        <p:nvSpPr>
          <p:cNvPr id="3" name="Content Placeholder 2"/>
          <p:cNvSpPr>
            <a:spLocks noGrp="1"/>
          </p:cNvSpPr>
          <p:nvPr>
            <p:ph idx="1"/>
          </p:nvPr>
        </p:nvSpPr>
        <p:spPr>
          <a:xfrm>
            <a:off x="270328" y="1379794"/>
            <a:ext cx="11651344" cy="5167312"/>
          </a:xfrm>
        </p:spPr>
        <p:txBody>
          <a:bodyPr>
            <a:normAutofit lnSpcReduction="10000"/>
          </a:bodyPr>
          <a:lstStyle/>
          <a:p>
            <a:r>
              <a:rPr lang="en-US" altLang="zh-CN" dirty="0" smtClean="0"/>
              <a:t>Push</a:t>
            </a:r>
            <a:r>
              <a:rPr lang="zh-CN" altLang="en-US" dirty="0" smtClean="0"/>
              <a:t> </a:t>
            </a:r>
            <a:r>
              <a:rPr lang="en-US" dirty="0" smtClean="0"/>
              <a:t>notifications:</a:t>
            </a:r>
            <a:endParaRPr lang="zh-CN" altLang="en-US" dirty="0" smtClean="0"/>
          </a:p>
          <a:p>
            <a:pPr lvl="1"/>
            <a:r>
              <a:rPr lang="en-US" dirty="0" smtClean="0"/>
              <a:t>.</a:t>
            </a:r>
            <a:r>
              <a:rPr lang="en-US" dirty="0" err="1" smtClean="0"/>
              <a:t>pushstore</a:t>
            </a:r>
            <a:r>
              <a:rPr lang="en-US" dirty="0" smtClean="0"/>
              <a:t> file with the bundle identifier as its name will be created in a specific directory</a:t>
            </a:r>
            <a:endParaRPr lang="zh-CN" altLang="en-US" dirty="0" smtClean="0"/>
          </a:p>
          <a:p>
            <a:pPr lvl="1"/>
            <a:r>
              <a:rPr lang="en-US" dirty="0" smtClean="0"/>
              <a:t>(/</a:t>
            </a:r>
            <a:r>
              <a:rPr lang="en-US" dirty="0" err="1" smtClean="0"/>
              <a:t>var</a:t>
            </a:r>
            <a:r>
              <a:rPr lang="en-US" dirty="0" smtClean="0"/>
              <a:t>/mobile/Library/</a:t>
            </a:r>
            <a:r>
              <a:rPr lang="en-US" dirty="0" err="1" smtClean="0"/>
              <a:t>SpringBoard</a:t>
            </a:r>
            <a:r>
              <a:rPr lang="en-US" dirty="0" smtClean="0"/>
              <a:t>/</a:t>
            </a:r>
            <a:r>
              <a:rPr lang="en-US" dirty="0" err="1" smtClean="0"/>
              <a:t>PushStore</a:t>
            </a:r>
            <a:r>
              <a:rPr lang="en-US" dirty="0" smtClean="0"/>
              <a:t>/</a:t>
            </a:r>
            <a:r>
              <a:rPr lang="en-US" dirty="0" err="1" smtClean="0"/>
              <a:t>com.google.Gmail.pushstore</a:t>
            </a:r>
            <a:r>
              <a:rPr lang="en-US" dirty="0" smtClean="0"/>
              <a:t> for the Gmail app)</a:t>
            </a:r>
            <a:endParaRPr lang="zh-CN" altLang="en-US" dirty="0"/>
          </a:p>
          <a:p>
            <a:pPr marL="914377" lvl="2" indent="0">
              <a:buNone/>
            </a:pPr>
            <a:endParaRPr lang="zh-CN" altLang="en-US" dirty="0"/>
          </a:p>
          <a:p>
            <a:pPr lvl="0"/>
            <a:r>
              <a:rPr lang="en-US" sz="2800" dirty="0" smtClean="0"/>
              <a:t>Dynamically</a:t>
            </a:r>
            <a:r>
              <a:rPr lang="zh-CN" altLang="en-US" sz="2800" dirty="0" smtClean="0"/>
              <a:t> </a:t>
            </a:r>
            <a:r>
              <a:rPr lang="en-US" sz="2800" dirty="0"/>
              <a:t>registered home screen quick actions</a:t>
            </a:r>
            <a:r>
              <a:rPr lang="en-US" sz="2800" dirty="0" smtClean="0"/>
              <a:t>:</a:t>
            </a:r>
          </a:p>
          <a:p>
            <a:pPr lvl="1"/>
            <a:r>
              <a:rPr lang="en-US" altLang="zh-CN" dirty="0"/>
              <a:t>.</a:t>
            </a:r>
            <a:r>
              <a:rPr lang="en-US" dirty="0" err="1"/>
              <a:t>plist</a:t>
            </a:r>
            <a:r>
              <a:rPr lang="en-US" dirty="0"/>
              <a:t> file with the bundle identifier as its name will be created in a specific directory (/</a:t>
            </a:r>
            <a:r>
              <a:rPr lang="en-US" dirty="0" err="1"/>
              <a:t>var</a:t>
            </a:r>
            <a:r>
              <a:rPr lang="en-US" dirty="0"/>
              <a:t>/mobile/Library/</a:t>
            </a:r>
            <a:r>
              <a:rPr lang="en-US" dirty="0" err="1"/>
              <a:t>SpringBoard</a:t>
            </a:r>
            <a:r>
              <a:rPr lang="en-US" dirty="0"/>
              <a:t>/Application Shortcuts/</a:t>
            </a:r>
            <a:r>
              <a:rPr lang="en-US" dirty="0" err="1"/>
              <a:t>com.google.Gmail.plist</a:t>
            </a:r>
            <a:r>
              <a:rPr lang="en-US" dirty="0"/>
              <a:t> for the Gmail app)</a:t>
            </a:r>
          </a:p>
          <a:p>
            <a:pPr marL="0" lvl="0" indent="0">
              <a:buNone/>
            </a:pPr>
            <a:endParaRPr lang="en-US" sz="2800" dirty="0" smtClean="0"/>
          </a:p>
          <a:p>
            <a:pPr lvl="0"/>
            <a:r>
              <a:rPr lang="en-US" dirty="0"/>
              <a:t>T</a:t>
            </a:r>
            <a:r>
              <a:rPr lang="en-US" dirty="0" smtClean="0"/>
              <a:t>op </a:t>
            </a:r>
            <a:r>
              <a:rPr lang="en-US" dirty="0"/>
              <a:t>150 apps in App Store’s “Top </a:t>
            </a:r>
            <a:r>
              <a:rPr lang="en-US" dirty="0" smtClean="0"/>
              <a:t>Charts” </a:t>
            </a:r>
            <a:r>
              <a:rPr lang="en-US" altLang="zh-CN" dirty="0" smtClean="0"/>
              <a:t>(Aug.</a:t>
            </a:r>
            <a:r>
              <a:rPr lang="zh-CN" altLang="en-US" dirty="0" smtClean="0"/>
              <a:t> </a:t>
            </a:r>
            <a:r>
              <a:rPr lang="en-US" altLang="zh-CN" dirty="0" smtClean="0"/>
              <a:t>2017</a:t>
            </a:r>
            <a:r>
              <a:rPr lang="en-US" dirty="0" smtClean="0"/>
              <a:t>):</a:t>
            </a:r>
          </a:p>
          <a:p>
            <a:pPr lvl="1"/>
            <a:r>
              <a:rPr lang="en-US" dirty="0" smtClean="0"/>
              <a:t>Push notification: 67 (44.7%)</a:t>
            </a:r>
          </a:p>
          <a:p>
            <a:pPr lvl="1"/>
            <a:r>
              <a:rPr lang="en-US" dirty="0"/>
              <a:t>dynamically </a:t>
            </a:r>
            <a:r>
              <a:rPr lang="en-US" dirty="0" smtClean="0"/>
              <a:t>registered</a:t>
            </a:r>
            <a:r>
              <a:rPr lang="en-US" dirty="0"/>
              <a:t> home screen</a:t>
            </a:r>
            <a:r>
              <a:rPr lang="en-US" dirty="0" smtClean="0"/>
              <a:t> </a:t>
            </a:r>
            <a:r>
              <a:rPr lang="en-US" dirty="0"/>
              <a:t>quick </a:t>
            </a:r>
            <a:r>
              <a:rPr lang="en-US" dirty="0" smtClean="0"/>
              <a:t>actions: 44 (31.3%)</a:t>
            </a:r>
          </a:p>
          <a:p>
            <a:pPr lvl="0"/>
            <a:endParaRPr lang="en-US" dirty="0" smtClean="0"/>
          </a:p>
          <a:p>
            <a:pPr lvl="0"/>
            <a:endParaRPr lang="zh-CN" alt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300" y="2462770"/>
            <a:ext cx="4343400" cy="29347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808" y="2462770"/>
            <a:ext cx="3892383" cy="3518714"/>
          </a:xfrm>
          <a:prstGeom prst="rect">
            <a:avLst/>
          </a:prstGeom>
        </p:spPr>
      </p:pic>
      <p:sp>
        <p:nvSpPr>
          <p:cNvPr id="5" name="Slide Number Placeholder 4"/>
          <p:cNvSpPr>
            <a:spLocks noGrp="1"/>
          </p:cNvSpPr>
          <p:nvPr>
            <p:ph type="sldNum" sz="quarter" idx="12"/>
          </p:nvPr>
        </p:nvSpPr>
        <p:spPr/>
        <p:txBody>
          <a:bodyPr/>
          <a:lstStyle/>
          <a:p>
            <a:fld id="{90BFD2DF-358A-C44F-951A-059A42114C06}" type="slidenum">
              <a:rPr lang="en-US" smtClean="0"/>
              <a:t>26</a:t>
            </a:fld>
            <a:endParaRPr lang="en-US"/>
          </a:p>
        </p:txBody>
      </p:sp>
    </p:spTree>
    <p:extLst>
      <p:ext uri="{BB962C8B-B14F-4D97-AF65-F5344CB8AC3E}">
        <p14:creationId xmlns:p14="http://schemas.microsoft.com/office/powerpoint/2010/main" val="11870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dissolv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dissolv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dissolv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smtClean="0"/>
              <a:t>Other</a:t>
            </a:r>
            <a:r>
              <a:rPr lang="zh-CN" altLang="en-US" dirty="0" smtClean="0"/>
              <a:t> </a:t>
            </a:r>
            <a:r>
              <a:rPr lang="en-US" altLang="zh-CN" dirty="0" smtClean="0"/>
              <a:t>cases:</a:t>
            </a:r>
            <a:r>
              <a:rPr lang="zh-CN" altLang="en-US" dirty="0" smtClean="0"/>
              <a:t> </a:t>
            </a:r>
            <a:r>
              <a:rPr lang="en-US" altLang="zh-CN" dirty="0" smtClean="0"/>
              <a:t>number</a:t>
            </a:r>
            <a:r>
              <a:rPr lang="zh-CN" altLang="en-US" dirty="0" smtClean="0"/>
              <a:t> </a:t>
            </a:r>
            <a:r>
              <a:rPr lang="en-US" altLang="zh-CN" dirty="0" smtClean="0"/>
              <a:t>of</a:t>
            </a:r>
            <a:r>
              <a:rPr lang="zh-CN" altLang="en-US" dirty="0" smtClean="0"/>
              <a:t> </a:t>
            </a:r>
            <a:r>
              <a:rPr lang="en-US" altLang="zh-CN" dirty="0" smtClean="0"/>
              <a:t>photos/memos</a:t>
            </a:r>
            <a:endParaRPr lang="zh-CN" altLang="en-US" dirty="0" smtClean="0"/>
          </a:p>
          <a:p>
            <a:endParaRPr lang="zh-CN" altLang="en-US" dirty="0" smtClean="0"/>
          </a:p>
          <a:p>
            <a:endParaRPr lang="zh-CN" altLang="en-US" dirty="0"/>
          </a:p>
          <a:p>
            <a:r>
              <a:rPr lang="en-US" altLang="zh-CN" dirty="0"/>
              <a:t>G</a:t>
            </a:r>
            <a:r>
              <a:rPr lang="en-US" altLang="zh-CN" dirty="0" smtClean="0"/>
              <a:t>eneric</a:t>
            </a:r>
            <a:r>
              <a:rPr lang="zh-CN" altLang="en-US" dirty="0" smtClean="0"/>
              <a:t> </a:t>
            </a:r>
            <a:r>
              <a:rPr lang="en-US" altLang="zh-CN" dirty="0" smtClean="0"/>
              <a:t>approach</a:t>
            </a:r>
            <a:r>
              <a:rPr lang="zh-CN" altLang="en-US" dirty="0" smtClean="0"/>
              <a:t> </a:t>
            </a:r>
            <a:r>
              <a:rPr lang="en-US" altLang="zh-CN" dirty="0" smtClean="0"/>
              <a:t>to</a:t>
            </a:r>
            <a:r>
              <a:rPr lang="zh-CN" altLang="en-US" dirty="0" smtClean="0"/>
              <a:t> </a:t>
            </a:r>
            <a:r>
              <a:rPr lang="en-US" altLang="zh-CN" dirty="0" smtClean="0"/>
              <a:t>detect</a:t>
            </a:r>
            <a:r>
              <a:rPr lang="zh-CN" altLang="en-US" dirty="0" smtClean="0"/>
              <a:t> </a:t>
            </a:r>
            <a:r>
              <a:rPr lang="en-US" altLang="zh-CN" dirty="0" smtClean="0"/>
              <a:t>files</a:t>
            </a:r>
            <a:endParaRPr lang="en-US" dirty="0"/>
          </a:p>
        </p:txBody>
      </p:sp>
      <p:sp>
        <p:nvSpPr>
          <p:cNvPr id="4" name="Slide Number Placeholder 3"/>
          <p:cNvSpPr>
            <a:spLocks noGrp="1"/>
          </p:cNvSpPr>
          <p:nvPr>
            <p:ph type="sldNum" sz="quarter" idx="12"/>
          </p:nvPr>
        </p:nvSpPr>
        <p:spPr/>
        <p:txBody>
          <a:bodyPr/>
          <a:lstStyle/>
          <a:p>
            <a:fld id="{90BFD2DF-358A-C44F-951A-059A42114C06}" type="slidenum">
              <a:rPr lang="en-US" smtClean="0"/>
              <a:t>27</a:t>
            </a:fld>
            <a:endParaRPr lang="en-US"/>
          </a:p>
        </p:txBody>
      </p:sp>
      <p:sp>
        <p:nvSpPr>
          <p:cNvPr id="7" name="Title 1"/>
          <p:cNvSpPr>
            <a:spLocks noGrp="1"/>
          </p:cNvSpPr>
          <p:nvPr>
            <p:ph type="title"/>
          </p:nvPr>
        </p:nvSpPr>
        <p:spPr>
          <a:xfrm>
            <a:off x="838200" y="365125"/>
            <a:ext cx="10515600" cy="1325563"/>
          </a:xfrm>
        </p:spPr>
        <p:txBody>
          <a:bodyPr>
            <a:normAutofit/>
          </a:bodyPr>
          <a:lstStyle/>
          <a:p>
            <a:r>
              <a:rPr lang="en-US" sz="4000" dirty="0" smtClean="0"/>
              <a:t>Bypassing Sandbox Restrictions --- Case Studies</a:t>
            </a:r>
            <a:endParaRPr lang="en-US"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2" y="1279524"/>
            <a:ext cx="1512888" cy="15128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279524"/>
            <a:ext cx="1512888" cy="1512888"/>
          </a:xfrm>
          <a:prstGeom prst="rect">
            <a:avLst/>
          </a:prstGeom>
        </p:spPr>
      </p:pic>
    </p:spTree>
    <p:extLst>
      <p:ext uri="{BB962C8B-B14F-4D97-AF65-F5344CB8AC3E}">
        <p14:creationId xmlns:p14="http://schemas.microsoft.com/office/powerpoint/2010/main" val="62014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t>Side-channel Attack Vectors on iOS</a:t>
            </a:r>
          </a:p>
          <a:p>
            <a:pPr marL="557199" indent="-557199">
              <a:buFont typeface="+mj-lt"/>
              <a:buAutoNum type="arabicPeriod"/>
            </a:pPr>
            <a:r>
              <a:rPr lang="en-US" dirty="0" smtClean="0"/>
              <a:t>Attack 1: Classifying User Activities</a:t>
            </a:r>
          </a:p>
          <a:p>
            <a:pPr marL="557199" indent="-557199">
              <a:buFont typeface="+mj-lt"/>
              <a:buAutoNum type="arabicPeriod"/>
            </a:pPr>
            <a:r>
              <a:rPr lang="en-US" dirty="0" smtClean="0"/>
              <a:t>Attack 2: Detecting Sensitive In-App Activities</a:t>
            </a:r>
          </a:p>
          <a:p>
            <a:pPr marL="557199" indent="-557199">
              <a:buFont typeface="+mj-lt"/>
              <a:buAutoNum type="arabicPeriod"/>
            </a:pPr>
            <a:r>
              <a:rPr lang="en-US" dirty="0" smtClean="0"/>
              <a:t>Attack 3: Bypassing Sandbox Restrictions</a:t>
            </a:r>
          </a:p>
          <a:p>
            <a:pPr marL="557199" indent="-557199">
              <a:buFont typeface="+mj-lt"/>
              <a:buAutoNum type="arabicPeriod"/>
            </a:pPr>
            <a:r>
              <a:rPr lang="en-US" dirty="0" smtClean="0">
                <a:solidFill>
                  <a:srgbClr val="FF0000"/>
                </a:solidFill>
              </a:rPr>
              <a:t>Practical Issues</a:t>
            </a:r>
          </a:p>
          <a:p>
            <a:pPr marL="557199" indent="-557199">
              <a:buFont typeface="+mj-lt"/>
              <a:buAutoNum type="arabicPeriod"/>
            </a:pPr>
            <a:r>
              <a:rPr lang="en-US" dirty="0" smtClean="0"/>
              <a:t>Countermeasures</a:t>
            </a:r>
          </a:p>
          <a:p>
            <a:pPr marL="557199" indent="-557199">
              <a:buFont typeface="+mj-lt"/>
              <a:buAutoNum type="arabicPeriod"/>
            </a:pPr>
            <a:r>
              <a:rPr lang="en-US" dirty="0" smtClean="0"/>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28</a:t>
            </a:fld>
            <a:endParaRPr lang="en-US"/>
          </a:p>
        </p:txBody>
      </p:sp>
    </p:spTree>
    <p:extLst>
      <p:ext uri="{BB962C8B-B14F-4D97-AF65-F5344CB8AC3E}">
        <p14:creationId xmlns:p14="http://schemas.microsoft.com/office/powerpoint/2010/main" val="202019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Issues</a:t>
            </a:r>
            <a:endParaRPr lang="en-US" dirty="0"/>
          </a:p>
        </p:txBody>
      </p:sp>
      <p:sp>
        <p:nvSpPr>
          <p:cNvPr id="3" name="Content Placeholder 2"/>
          <p:cNvSpPr>
            <a:spLocks noGrp="1"/>
          </p:cNvSpPr>
          <p:nvPr>
            <p:ph idx="1"/>
          </p:nvPr>
        </p:nvSpPr>
        <p:spPr>
          <a:xfrm>
            <a:off x="838200" y="1485901"/>
            <a:ext cx="10858500" cy="5235576"/>
          </a:xfrm>
        </p:spPr>
        <p:txBody>
          <a:bodyPr>
            <a:normAutofit/>
          </a:bodyPr>
          <a:lstStyle/>
          <a:p>
            <a:pPr marL="0" indent="0">
              <a:buNone/>
            </a:pPr>
            <a:endParaRPr lang="en-US" dirty="0" smtClean="0"/>
          </a:p>
          <a:p>
            <a:r>
              <a:rPr lang="en-US" dirty="0" smtClean="0"/>
              <a:t>App Store Vetting</a:t>
            </a:r>
          </a:p>
          <a:p>
            <a:pPr lvl="1"/>
            <a:r>
              <a:rPr lang="en-US" dirty="0" smtClean="0"/>
              <a:t>Disguised as an </a:t>
            </a:r>
            <a:r>
              <a:rPr lang="en-US" i="1" dirty="0" smtClean="0"/>
              <a:t>Audio Player</a:t>
            </a:r>
            <a:endParaRPr lang="en-US" dirty="0" smtClean="0"/>
          </a:p>
          <a:p>
            <a:pPr lvl="1"/>
            <a:r>
              <a:rPr lang="en-US" dirty="0" smtClean="0"/>
              <a:t>Passed the vetting</a:t>
            </a:r>
          </a:p>
          <a:p>
            <a:pPr lvl="1"/>
            <a:endParaRPr lang="zh-CN" altLang="en-US" dirty="0" smtClean="0"/>
          </a:p>
          <a:p>
            <a:pPr lvl="1"/>
            <a:endParaRPr lang="en-US" dirty="0" smtClean="0"/>
          </a:p>
          <a:p>
            <a:r>
              <a:rPr lang="en-US" dirty="0" smtClean="0"/>
              <a:t>Power Consumption</a:t>
            </a:r>
            <a:endParaRPr lang="en-US" dirty="0" smtClean="0">
              <a:solidFill>
                <a:srgbClr val="FF0000"/>
              </a:solidFill>
            </a:endParaRPr>
          </a:p>
          <a:p>
            <a:pPr lvl="1"/>
            <a:r>
              <a:rPr lang="en-US" dirty="0" smtClean="0"/>
              <a:t>Device: </a:t>
            </a:r>
            <a:r>
              <a:rPr lang="en-US" dirty="0" err="1" smtClean="0"/>
              <a:t>jailbroken</a:t>
            </a:r>
            <a:r>
              <a:rPr lang="en-US" dirty="0" smtClean="0"/>
              <a:t> iPhone 7 with iOS 10.1.1</a:t>
            </a:r>
          </a:p>
          <a:p>
            <a:pPr lvl="1"/>
            <a:r>
              <a:rPr lang="en-US" dirty="0" smtClean="0"/>
              <a:t>60 min: 5% battery was consumed </a:t>
            </a:r>
          </a:p>
          <a:p>
            <a:pPr marL="457189" lvl="1" indent="0">
              <a:buNone/>
            </a:pPr>
            <a:endParaRPr lang="en-US" dirty="0" smtClean="0"/>
          </a:p>
          <a:p>
            <a:pPr lvl="1"/>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805" y="1209061"/>
            <a:ext cx="3477794" cy="2318529"/>
          </a:xfrm>
          <a:prstGeom prst="rect">
            <a:avLst/>
          </a:prstGeom>
        </p:spPr>
      </p:pic>
      <p:sp>
        <p:nvSpPr>
          <p:cNvPr id="4" name="Slide Number Placeholder 3"/>
          <p:cNvSpPr>
            <a:spLocks noGrp="1"/>
          </p:cNvSpPr>
          <p:nvPr>
            <p:ph type="sldNum" sz="quarter" idx="12"/>
          </p:nvPr>
        </p:nvSpPr>
        <p:spPr/>
        <p:txBody>
          <a:bodyPr/>
          <a:lstStyle/>
          <a:p>
            <a:fld id="{90BFD2DF-358A-C44F-951A-059A42114C06}" type="slidenum">
              <a:rPr lang="en-US" smtClean="0"/>
              <a:t>29</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281929" y="3186492"/>
            <a:ext cx="2476796" cy="2923747"/>
          </a:xfrm>
          <a:prstGeom prst="rect">
            <a:avLst/>
          </a:prstGeom>
        </p:spPr>
      </p:pic>
    </p:spTree>
    <p:extLst>
      <p:ext uri="{BB962C8B-B14F-4D97-AF65-F5344CB8AC3E}">
        <p14:creationId xmlns:p14="http://schemas.microsoft.com/office/powerpoint/2010/main" val="154023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OS-level Side-Channel Attacks on Android</a:t>
            </a:r>
            <a:br>
              <a:rPr lang="en-US" dirty="0" smtClean="0"/>
            </a:br>
            <a:endParaRPr lang="en-US" dirty="0"/>
          </a:p>
        </p:txBody>
      </p:sp>
      <p:sp>
        <p:nvSpPr>
          <p:cNvPr id="3" name="Content Placeholder 2"/>
          <p:cNvSpPr>
            <a:spLocks noGrp="1"/>
          </p:cNvSpPr>
          <p:nvPr>
            <p:ph idx="1"/>
          </p:nvPr>
        </p:nvSpPr>
        <p:spPr>
          <a:xfrm>
            <a:off x="405063" y="1690688"/>
            <a:ext cx="10515600" cy="4785240"/>
          </a:xfrm>
        </p:spPr>
        <p:txBody>
          <a:bodyPr>
            <a:normAutofit/>
          </a:bodyPr>
          <a:lstStyle/>
          <a:p>
            <a:r>
              <a:rPr lang="en-US" altLang="zh-CN" dirty="0" smtClean="0"/>
              <a:t>Malicious</a:t>
            </a:r>
            <a:r>
              <a:rPr lang="zh-CN" altLang="en-US" dirty="0" smtClean="0"/>
              <a:t> </a:t>
            </a:r>
            <a:r>
              <a:rPr lang="en-US" altLang="zh-CN" dirty="0" smtClean="0"/>
              <a:t>app</a:t>
            </a:r>
            <a:r>
              <a:rPr lang="zh-CN" altLang="en-US" dirty="0" smtClean="0"/>
              <a:t> </a:t>
            </a:r>
            <a:r>
              <a:rPr lang="en-US" altLang="zh-CN" dirty="0" smtClean="0"/>
              <a:t>running</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background,</a:t>
            </a:r>
            <a:r>
              <a:rPr lang="zh-CN" altLang="en-US" dirty="0" smtClean="0"/>
              <a:t> </a:t>
            </a:r>
            <a:r>
              <a:rPr lang="en-US" altLang="zh-CN" dirty="0" smtClean="0"/>
              <a:t>calling</a:t>
            </a:r>
            <a:r>
              <a:rPr lang="zh-CN" altLang="en-US" dirty="0" smtClean="0"/>
              <a:t> </a:t>
            </a:r>
            <a:r>
              <a:rPr lang="en-US" altLang="zh-CN" dirty="0" smtClean="0"/>
              <a:t>APIs</a:t>
            </a:r>
            <a:endParaRPr lang="en-US" dirty="0"/>
          </a:p>
          <a:p>
            <a:endParaRPr lang="en-US" dirty="0" smtClean="0"/>
          </a:p>
          <a:p>
            <a:r>
              <a:rPr lang="en-US" dirty="0" err="1" smtClean="0"/>
              <a:t>Procfs</a:t>
            </a:r>
            <a:r>
              <a:rPr lang="en-US" dirty="0" smtClean="0"/>
              <a:t>: system statistics</a:t>
            </a:r>
          </a:p>
          <a:p>
            <a:pPr lvl="1"/>
            <a:r>
              <a:rPr lang="en-US" dirty="0" smtClean="0"/>
              <a:t>virtual/physical memory, network traffic, CPU usage info, </a:t>
            </a:r>
            <a:r>
              <a:rPr lang="is-IS" dirty="0" smtClean="0"/>
              <a:t>…</a:t>
            </a:r>
          </a:p>
          <a:p>
            <a:pPr lvl="1"/>
            <a:endParaRPr lang="en-US" dirty="0"/>
          </a:p>
          <a:p>
            <a:endParaRPr lang="en-US" dirty="0" smtClean="0"/>
          </a:p>
          <a:p>
            <a:endParaRPr lang="en-US" dirty="0" smtClean="0"/>
          </a:p>
          <a:p>
            <a:pPr lvl="1"/>
            <a:endParaRPr lang="en-US" dirty="0" smtClean="0"/>
          </a:p>
          <a:p>
            <a:pPr lvl="1"/>
            <a:endParaRPr lang="en-US" dirty="0"/>
          </a:p>
        </p:txBody>
      </p:sp>
      <p:pic>
        <p:nvPicPr>
          <p:cNvPr id="7" name="Picture 6"/>
          <p:cNvPicPr>
            <a:picLocks noChangeAspect="1"/>
          </p:cNvPicPr>
          <p:nvPr/>
        </p:nvPicPr>
        <p:blipFill>
          <a:blip r:embed="rId3"/>
          <a:stretch>
            <a:fillRect/>
          </a:stretch>
        </p:blipFill>
        <p:spPr>
          <a:xfrm>
            <a:off x="134361" y="3637561"/>
            <a:ext cx="8746942" cy="2747997"/>
          </a:xfrm>
          <a:prstGeom prst="rect">
            <a:avLst/>
          </a:prstGeom>
        </p:spPr>
      </p:pic>
      <p:sp>
        <p:nvSpPr>
          <p:cNvPr id="5" name="Slide Number Placeholder 4"/>
          <p:cNvSpPr>
            <a:spLocks noGrp="1"/>
          </p:cNvSpPr>
          <p:nvPr>
            <p:ph type="sldNum" sz="quarter" idx="12"/>
          </p:nvPr>
        </p:nvSpPr>
        <p:spPr/>
        <p:txBody>
          <a:bodyPr/>
          <a:lstStyle/>
          <a:p>
            <a:fld id="{90BFD2DF-358A-C44F-951A-059A42114C06}" type="slidenum">
              <a:rPr lang="en-US" smtClean="0"/>
              <a:t>3</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156" y="1078867"/>
            <a:ext cx="2985480" cy="5306691"/>
          </a:xfrm>
          <a:prstGeom prst="rect">
            <a:avLst/>
          </a:prstGeom>
        </p:spPr>
      </p:pic>
    </p:spTree>
    <p:extLst>
      <p:ext uri="{BB962C8B-B14F-4D97-AF65-F5344CB8AC3E}">
        <p14:creationId xmlns:p14="http://schemas.microsoft.com/office/powerpoint/2010/main" val="11860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25463" cy="1325563"/>
          </a:xfrm>
        </p:spPr>
        <p:txBody>
          <a:bodyPr/>
          <a:lstStyle/>
          <a:p>
            <a:r>
              <a:rPr lang="en-US" dirty="0" smtClean="0"/>
              <a:t>Practical </a:t>
            </a:r>
            <a:r>
              <a:rPr lang="en-US" dirty="0"/>
              <a:t>Issues --- Cross-device Attack Feasibility</a:t>
            </a:r>
          </a:p>
        </p:txBody>
      </p:sp>
      <p:sp>
        <p:nvSpPr>
          <p:cNvPr id="3" name="Content Placeholder 2"/>
          <p:cNvSpPr>
            <a:spLocks noGrp="1"/>
          </p:cNvSpPr>
          <p:nvPr>
            <p:ph idx="1"/>
          </p:nvPr>
        </p:nvSpPr>
        <p:spPr/>
        <p:txBody>
          <a:bodyPr/>
          <a:lstStyle/>
          <a:p>
            <a:pPr marL="0" indent="0">
              <a:buNone/>
            </a:pPr>
            <a:endParaRPr lang="en-US" dirty="0" smtClean="0"/>
          </a:p>
          <a:p>
            <a:pPr lvl="1"/>
            <a:endParaRPr lang="en-US" dirty="0" smtClean="0"/>
          </a:p>
          <a:p>
            <a:pPr marL="457189" lvl="1"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260" y="2613635"/>
            <a:ext cx="2756158" cy="4148896"/>
          </a:xfrm>
          <a:prstGeom prst="rect">
            <a:avLst/>
          </a:prstGeom>
        </p:spPr>
      </p:pic>
      <p:sp>
        <p:nvSpPr>
          <p:cNvPr id="8" name="TextBox 7"/>
          <p:cNvSpPr txBox="1"/>
          <p:nvPr/>
        </p:nvSpPr>
        <p:spPr>
          <a:xfrm>
            <a:off x="1066648" y="1398756"/>
            <a:ext cx="4408666" cy="1569660"/>
          </a:xfrm>
          <a:prstGeom prst="rect">
            <a:avLst/>
          </a:prstGeom>
          <a:noFill/>
        </p:spPr>
        <p:txBody>
          <a:bodyPr wrap="square" rtlCol="0">
            <a:spAutoFit/>
          </a:bodyPr>
          <a:lstStyle/>
          <a:p>
            <a:pPr algn="ctr"/>
            <a:r>
              <a:rPr lang="en-US" sz="3200" dirty="0" smtClean="0"/>
              <a:t>training device:</a:t>
            </a:r>
            <a:r>
              <a:rPr lang="zh-CN" altLang="en-US" sz="3200" dirty="0" smtClean="0"/>
              <a:t> </a:t>
            </a:r>
            <a:r>
              <a:rPr lang="en-US" altLang="zh-CN" sz="3200" dirty="0" smtClean="0">
                <a:solidFill>
                  <a:srgbClr val="FF0000"/>
                </a:solidFill>
              </a:rPr>
              <a:t>Device</a:t>
            </a:r>
            <a:r>
              <a:rPr lang="zh-CN" altLang="en-US" sz="3200" dirty="0" smtClean="0">
                <a:solidFill>
                  <a:srgbClr val="FF0000"/>
                </a:solidFill>
              </a:rPr>
              <a:t> </a:t>
            </a:r>
            <a:r>
              <a:rPr lang="en-US" altLang="zh-CN" sz="3200" dirty="0" smtClean="0">
                <a:solidFill>
                  <a:srgbClr val="FF0000"/>
                </a:solidFill>
              </a:rPr>
              <a:t>A</a:t>
            </a:r>
            <a:endParaRPr lang="en-US" sz="3200" dirty="0" smtClean="0">
              <a:solidFill>
                <a:srgbClr val="FF0000"/>
              </a:solidFill>
            </a:endParaRPr>
          </a:p>
          <a:p>
            <a:pPr algn="ctr"/>
            <a:r>
              <a:rPr lang="en-US" sz="3200" dirty="0" smtClean="0"/>
              <a:t>iOS</a:t>
            </a:r>
            <a:r>
              <a:rPr lang="en-US" sz="3200" dirty="0" smtClean="0">
                <a:solidFill>
                  <a:srgbClr val="FF0000"/>
                </a:solidFill>
              </a:rPr>
              <a:t> 10.1.1</a:t>
            </a:r>
          </a:p>
          <a:p>
            <a:pPr algn="ctr"/>
            <a:endParaRPr lang="en-US" sz="3200" dirty="0">
              <a:solidFill>
                <a:srgbClr val="FF0000"/>
              </a:solidFill>
            </a:endParaRPr>
          </a:p>
        </p:txBody>
      </p:sp>
      <p:sp>
        <p:nvSpPr>
          <p:cNvPr id="9" name="TextBox 8"/>
          <p:cNvSpPr txBox="1"/>
          <p:nvPr/>
        </p:nvSpPr>
        <p:spPr>
          <a:xfrm>
            <a:off x="6647717" y="1405045"/>
            <a:ext cx="4706083" cy="1569660"/>
          </a:xfrm>
          <a:prstGeom prst="rect">
            <a:avLst/>
          </a:prstGeom>
          <a:noFill/>
        </p:spPr>
        <p:txBody>
          <a:bodyPr wrap="square" rtlCol="0">
            <a:spAutoFit/>
          </a:bodyPr>
          <a:lstStyle/>
          <a:p>
            <a:pPr algn="ctr"/>
            <a:r>
              <a:rPr lang="en-US" altLang="zh-CN" sz="3200" dirty="0" smtClean="0"/>
              <a:t>testing</a:t>
            </a:r>
            <a:r>
              <a:rPr lang="zh-CN" altLang="en-US" sz="3200" dirty="0" smtClean="0"/>
              <a:t> </a:t>
            </a:r>
            <a:r>
              <a:rPr lang="en-US" sz="3200" dirty="0" smtClean="0"/>
              <a:t>device</a:t>
            </a:r>
            <a:r>
              <a:rPr lang="en-US" sz="3200" dirty="0"/>
              <a:t>:</a:t>
            </a:r>
            <a:r>
              <a:rPr lang="zh-CN" altLang="en-US" sz="3200" dirty="0"/>
              <a:t> </a:t>
            </a:r>
            <a:r>
              <a:rPr lang="en-US" altLang="zh-CN" sz="3200" dirty="0">
                <a:solidFill>
                  <a:srgbClr val="FF0000"/>
                </a:solidFill>
              </a:rPr>
              <a:t>Device</a:t>
            </a:r>
            <a:r>
              <a:rPr lang="zh-CN" altLang="en-US" sz="3200" dirty="0">
                <a:solidFill>
                  <a:srgbClr val="FF0000"/>
                </a:solidFill>
              </a:rPr>
              <a:t> </a:t>
            </a:r>
            <a:r>
              <a:rPr lang="en-US" altLang="zh-CN" sz="3200" dirty="0" smtClean="0">
                <a:solidFill>
                  <a:srgbClr val="FF0000"/>
                </a:solidFill>
              </a:rPr>
              <a:t>B</a:t>
            </a:r>
            <a:endParaRPr lang="en-US" sz="3200" dirty="0">
              <a:solidFill>
                <a:srgbClr val="FF0000"/>
              </a:solidFill>
            </a:endParaRPr>
          </a:p>
          <a:p>
            <a:pPr algn="ctr"/>
            <a:r>
              <a:rPr lang="en-US" sz="3200" i="1" dirty="0" smtClean="0"/>
              <a:t>Non-</a:t>
            </a:r>
            <a:r>
              <a:rPr lang="en-US" sz="3200" i="1" dirty="0" err="1" smtClean="0"/>
              <a:t>jailbroken</a:t>
            </a:r>
            <a:r>
              <a:rPr lang="en-US" sz="3200" dirty="0" smtClean="0"/>
              <a:t> iOS</a:t>
            </a:r>
            <a:r>
              <a:rPr lang="en-US" sz="3200" dirty="0" smtClean="0">
                <a:solidFill>
                  <a:srgbClr val="FF0000"/>
                </a:solidFill>
              </a:rPr>
              <a:t> 10.</a:t>
            </a:r>
            <a:r>
              <a:rPr lang="en-US" altLang="zh-CN" sz="3200" dirty="0" smtClean="0">
                <a:solidFill>
                  <a:srgbClr val="FF0000"/>
                </a:solidFill>
              </a:rPr>
              <a:t>2</a:t>
            </a:r>
            <a:r>
              <a:rPr lang="en-US" sz="3200" dirty="0" smtClean="0">
                <a:solidFill>
                  <a:srgbClr val="FF0000"/>
                </a:solidFill>
              </a:rPr>
              <a:t>.1</a:t>
            </a:r>
            <a:endParaRPr lang="en-US" sz="3200" dirty="0">
              <a:solidFill>
                <a:srgbClr val="FF0000"/>
              </a:solidFill>
            </a:endParaRPr>
          </a:p>
          <a:p>
            <a:pPr algn="ctr"/>
            <a:endParaRPr lang="en-US" sz="3200" dirty="0">
              <a:solidFill>
                <a:srgbClr val="FF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138" y="2410104"/>
            <a:ext cx="4555958" cy="45559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97599" y="3447064"/>
            <a:ext cx="2346356" cy="2346356"/>
          </a:xfrm>
          <a:prstGeom prst="rect">
            <a:avLst/>
          </a:prstGeom>
        </p:spPr>
      </p:pic>
      <p:sp>
        <p:nvSpPr>
          <p:cNvPr id="4" name="Slide Number Placeholder 3"/>
          <p:cNvSpPr>
            <a:spLocks noGrp="1"/>
          </p:cNvSpPr>
          <p:nvPr>
            <p:ph type="sldNum" sz="quarter" idx="12"/>
          </p:nvPr>
        </p:nvSpPr>
        <p:spPr/>
        <p:txBody>
          <a:bodyPr/>
          <a:lstStyle/>
          <a:p>
            <a:fld id="{90BFD2DF-358A-C44F-951A-059A42114C06}" type="slidenum">
              <a:rPr lang="en-US" smtClean="0"/>
              <a:t>30</a:t>
            </a:fld>
            <a:endParaRPr lang="en-US"/>
          </a:p>
        </p:txBody>
      </p:sp>
    </p:spTree>
    <p:extLst>
      <p:ext uri="{BB962C8B-B14F-4D97-AF65-F5344CB8AC3E}">
        <p14:creationId xmlns:p14="http://schemas.microsoft.com/office/powerpoint/2010/main" val="15746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3507" y="2814268"/>
            <a:ext cx="5619514" cy="4043732"/>
          </a:xfrm>
          <a:prstGeom prst="rect">
            <a:avLst/>
          </a:prstGeom>
        </p:spPr>
      </p:pic>
      <p:sp>
        <p:nvSpPr>
          <p:cNvPr id="3" name="Content Placeholder 2"/>
          <p:cNvSpPr>
            <a:spLocks noGrp="1"/>
          </p:cNvSpPr>
          <p:nvPr>
            <p:ph idx="1"/>
          </p:nvPr>
        </p:nvSpPr>
        <p:spPr>
          <a:xfrm>
            <a:off x="838199" y="1690688"/>
            <a:ext cx="11875837" cy="4351338"/>
          </a:xfrm>
        </p:spPr>
        <p:txBody>
          <a:bodyPr/>
          <a:lstStyle/>
          <a:p>
            <a:r>
              <a:rPr lang="en-US" dirty="0"/>
              <a:t> </a:t>
            </a:r>
            <a:r>
              <a:rPr lang="en-US" dirty="0" smtClean="0"/>
              <a:t>Test set: Randomly select 20 third-party apps</a:t>
            </a:r>
            <a:endParaRPr lang="zh-CN" altLang="en-US" dirty="0" smtClean="0"/>
          </a:p>
          <a:p>
            <a:r>
              <a:rPr lang="zh-CN" altLang="en-US" dirty="0"/>
              <a:t> </a:t>
            </a:r>
            <a:r>
              <a:rPr lang="en-US" altLang="zh-CN" dirty="0" smtClean="0"/>
              <a:t>Redo</a:t>
            </a:r>
            <a:r>
              <a:rPr lang="zh-CN" altLang="en-US" dirty="0" smtClean="0"/>
              <a:t> </a:t>
            </a:r>
            <a:r>
              <a:rPr lang="en-US" altLang="zh-CN" dirty="0" smtClean="0"/>
              <a:t>Foreground</a:t>
            </a:r>
            <a:r>
              <a:rPr lang="zh-CN" altLang="en-US" dirty="0" smtClean="0"/>
              <a:t> </a:t>
            </a:r>
            <a:r>
              <a:rPr lang="en-US" altLang="zh-CN" dirty="0" smtClean="0"/>
              <a:t>Apps</a:t>
            </a:r>
            <a:r>
              <a:rPr lang="zh-CN" altLang="en-US" dirty="0" smtClean="0"/>
              <a:t> </a:t>
            </a:r>
            <a:r>
              <a:rPr lang="en-US" altLang="zh-CN" dirty="0" smtClean="0"/>
              <a:t>Experiment</a:t>
            </a:r>
            <a:endParaRPr lang="en-US" dirty="0" smtClean="0"/>
          </a:p>
        </p:txBody>
      </p:sp>
      <p:sp>
        <p:nvSpPr>
          <p:cNvPr id="5" name="TextBox 4"/>
          <p:cNvSpPr txBox="1"/>
          <p:nvPr/>
        </p:nvSpPr>
        <p:spPr>
          <a:xfrm>
            <a:off x="4874128" y="2723863"/>
            <a:ext cx="1207382" cy="584775"/>
          </a:xfrm>
          <a:prstGeom prst="rect">
            <a:avLst/>
          </a:prstGeom>
          <a:noFill/>
        </p:spPr>
        <p:txBody>
          <a:bodyPr wrap="none" rtlCol="0">
            <a:spAutoFit/>
          </a:bodyPr>
          <a:lstStyle/>
          <a:p>
            <a:r>
              <a:rPr lang="en-US" sz="3200" dirty="0" smtClean="0">
                <a:solidFill>
                  <a:srgbClr val="FF0000"/>
                </a:solidFill>
              </a:rPr>
              <a:t>91.5%</a:t>
            </a:r>
            <a:endParaRPr lang="en-US" sz="3200" dirty="0">
              <a:solidFill>
                <a:srgbClr val="FF0000"/>
              </a:solidFill>
            </a:endParaRPr>
          </a:p>
        </p:txBody>
      </p:sp>
      <p:sp>
        <p:nvSpPr>
          <p:cNvPr id="8" name="Title 1"/>
          <p:cNvSpPr>
            <a:spLocks noGrp="1"/>
          </p:cNvSpPr>
          <p:nvPr>
            <p:ph type="title"/>
          </p:nvPr>
        </p:nvSpPr>
        <p:spPr>
          <a:xfrm>
            <a:off x="838199" y="365125"/>
            <a:ext cx="11193379" cy="1325563"/>
          </a:xfrm>
        </p:spPr>
        <p:txBody>
          <a:bodyPr/>
          <a:lstStyle/>
          <a:p>
            <a:r>
              <a:rPr lang="en-US" smtClean="0"/>
              <a:t>Practical </a:t>
            </a:r>
            <a:r>
              <a:rPr lang="en-US"/>
              <a:t>Issues --- Cross-device Attack Feasibility</a:t>
            </a:r>
            <a:endParaRPr lang="en-US" dirty="0"/>
          </a:p>
        </p:txBody>
      </p:sp>
      <p:sp>
        <p:nvSpPr>
          <p:cNvPr id="6" name="TextBox 5"/>
          <p:cNvSpPr txBox="1"/>
          <p:nvPr/>
        </p:nvSpPr>
        <p:spPr>
          <a:xfrm>
            <a:off x="3058024" y="3016250"/>
            <a:ext cx="1207382" cy="584775"/>
          </a:xfrm>
          <a:prstGeom prst="rect">
            <a:avLst/>
          </a:prstGeom>
          <a:noFill/>
        </p:spPr>
        <p:txBody>
          <a:bodyPr wrap="none" rtlCol="0">
            <a:spAutoFit/>
          </a:bodyPr>
          <a:lstStyle/>
          <a:p>
            <a:r>
              <a:rPr lang="en-US" sz="3200" dirty="0" smtClean="0">
                <a:solidFill>
                  <a:srgbClr val="FF0000"/>
                </a:solidFill>
              </a:rPr>
              <a:t>80.5%</a:t>
            </a:r>
            <a:endParaRPr lang="en-US" sz="3200" dirty="0">
              <a:solidFill>
                <a:srgbClr val="FF0000"/>
              </a:solidFill>
            </a:endParaRPr>
          </a:p>
        </p:txBody>
      </p:sp>
      <p:sp>
        <p:nvSpPr>
          <p:cNvPr id="2" name="Slide Number Placeholder 1"/>
          <p:cNvSpPr>
            <a:spLocks noGrp="1"/>
          </p:cNvSpPr>
          <p:nvPr>
            <p:ph type="sldNum" sz="quarter" idx="12"/>
          </p:nvPr>
        </p:nvSpPr>
        <p:spPr/>
        <p:txBody>
          <a:bodyPr/>
          <a:lstStyle/>
          <a:p>
            <a:fld id="{90BFD2DF-358A-C44F-951A-059A42114C06}" type="slidenum">
              <a:rPr lang="en-US" smtClean="0"/>
              <a:t>31</a:t>
            </a:fld>
            <a:endParaRPr lang="en-US"/>
          </a:p>
        </p:txBody>
      </p:sp>
    </p:spTree>
    <p:extLst>
      <p:ext uri="{BB962C8B-B14F-4D97-AF65-F5344CB8AC3E}">
        <p14:creationId xmlns:p14="http://schemas.microsoft.com/office/powerpoint/2010/main" val="8421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1547813"/>
            <a:ext cx="10515600" cy="4351338"/>
          </a:xfrm>
        </p:spPr>
        <p:txBody>
          <a:bodyPr/>
          <a:lstStyle/>
          <a:p>
            <a:r>
              <a:rPr lang="en-US" dirty="0" smtClean="0"/>
              <a:t>Target: </a:t>
            </a:r>
            <a:r>
              <a:rPr lang="en-US" i="1" dirty="0" err="1" smtClean="0"/>
              <a:t>Blockchain</a:t>
            </a:r>
            <a:r>
              <a:rPr lang="en-US" i="1" dirty="0" smtClean="0"/>
              <a:t> Wallet</a:t>
            </a:r>
          </a:p>
        </p:txBody>
      </p:sp>
      <p:pic>
        <p:nvPicPr>
          <p:cNvPr id="6" name="Picture 5"/>
          <p:cNvPicPr>
            <a:picLocks noChangeAspect="1"/>
          </p:cNvPicPr>
          <p:nvPr/>
        </p:nvPicPr>
        <p:blipFill>
          <a:blip r:embed="rId3"/>
          <a:stretch>
            <a:fillRect/>
          </a:stretch>
        </p:blipFill>
        <p:spPr>
          <a:xfrm>
            <a:off x="5570030" y="2035342"/>
            <a:ext cx="5449363" cy="47052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815" y="3338302"/>
            <a:ext cx="2560849" cy="2560849"/>
          </a:xfrm>
          <a:prstGeom prst="rect">
            <a:avLst/>
          </a:prstGeom>
        </p:spPr>
      </p:pic>
      <p:sp>
        <p:nvSpPr>
          <p:cNvPr id="8" name="Title 1"/>
          <p:cNvSpPr>
            <a:spLocks noGrp="1"/>
          </p:cNvSpPr>
          <p:nvPr>
            <p:ph type="title"/>
          </p:nvPr>
        </p:nvSpPr>
        <p:spPr>
          <a:xfrm>
            <a:off x="838199" y="365125"/>
            <a:ext cx="11225463" cy="1325563"/>
          </a:xfrm>
        </p:spPr>
        <p:txBody>
          <a:bodyPr/>
          <a:lstStyle/>
          <a:p>
            <a:r>
              <a:rPr lang="en-US" smtClean="0"/>
              <a:t>Practical </a:t>
            </a:r>
            <a:r>
              <a:rPr lang="en-US"/>
              <a:t>Issues --- Cross-device Attack Feasibility</a:t>
            </a:r>
            <a:endParaRPr lang="en-US" dirty="0"/>
          </a:p>
        </p:txBody>
      </p:sp>
      <p:sp>
        <p:nvSpPr>
          <p:cNvPr id="2" name="Slide Number Placeholder 1"/>
          <p:cNvSpPr>
            <a:spLocks noGrp="1"/>
          </p:cNvSpPr>
          <p:nvPr>
            <p:ph type="sldNum" sz="quarter" idx="12"/>
          </p:nvPr>
        </p:nvSpPr>
        <p:spPr/>
        <p:txBody>
          <a:bodyPr/>
          <a:lstStyle/>
          <a:p>
            <a:fld id="{90BFD2DF-358A-C44F-951A-059A42114C06}" type="slidenum">
              <a:rPr lang="en-US" smtClean="0"/>
              <a:t>32</a:t>
            </a:fld>
            <a:endParaRPr lang="en-US"/>
          </a:p>
        </p:txBody>
      </p:sp>
      <p:sp>
        <p:nvSpPr>
          <p:cNvPr id="9" name="Rectangle 8"/>
          <p:cNvSpPr/>
          <p:nvPr/>
        </p:nvSpPr>
        <p:spPr>
          <a:xfrm>
            <a:off x="5742279" y="5845634"/>
            <a:ext cx="4404223" cy="398171"/>
          </a:xfrm>
          <a:prstGeom prst="rect">
            <a:avLst/>
          </a:prstGeom>
          <a:noFill/>
          <a:ln w="63500" cap="flat" cmpd="sng" algn="ctr">
            <a:solidFill>
              <a:srgbClr val="C0504D"/>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
              <a:cs typeface=""/>
            </a:endParaRPr>
          </a:p>
        </p:txBody>
      </p:sp>
    </p:spTree>
    <p:extLst>
      <p:ext uri="{BB962C8B-B14F-4D97-AF65-F5344CB8AC3E}">
        <p14:creationId xmlns:p14="http://schemas.microsoft.com/office/powerpoint/2010/main" val="45913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t>Side-channel Attack Vectors on iOS</a:t>
            </a:r>
          </a:p>
          <a:p>
            <a:pPr marL="557199" indent="-557199">
              <a:buFont typeface="+mj-lt"/>
              <a:buAutoNum type="arabicPeriod"/>
            </a:pPr>
            <a:r>
              <a:rPr lang="en-US" dirty="0" smtClean="0"/>
              <a:t>Attack 1: Classifying User Activities</a:t>
            </a:r>
          </a:p>
          <a:p>
            <a:pPr marL="557199" indent="-557199">
              <a:buFont typeface="+mj-lt"/>
              <a:buAutoNum type="arabicPeriod"/>
            </a:pPr>
            <a:r>
              <a:rPr lang="en-US" dirty="0" smtClean="0"/>
              <a:t>Attack 2: Detecting Sensitive In-App Activities</a:t>
            </a:r>
          </a:p>
          <a:p>
            <a:pPr marL="557199" indent="-557199">
              <a:buFont typeface="+mj-lt"/>
              <a:buAutoNum type="arabicPeriod"/>
            </a:pPr>
            <a:r>
              <a:rPr lang="en-US" dirty="0" smtClean="0"/>
              <a:t>Attack 3: Bypassing Sandbox Restrictions</a:t>
            </a:r>
          </a:p>
          <a:p>
            <a:pPr marL="557199" indent="-557199">
              <a:buFont typeface="+mj-lt"/>
              <a:buAutoNum type="arabicPeriod"/>
            </a:pPr>
            <a:r>
              <a:rPr lang="en-US" dirty="0" smtClean="0"/>
              <a:t>Practical Issues</a:t>
            </a:r>
          </a:p>
          <a:p>
            <a:pPr marL="557199" indent="-557199">
              <a:buFont typeface="+mj-lt"/>
              <a:buAutoNum type="arabicPeriod"/>
            </a:pPr>
            <a:r>
              <a:rPr lang="en-US" dirty="0" smtClean="0">
                <a:solidFill>
                  <a:srgbClr val="FF0000"/>
                </a:solidFill>
              </a:rPr>
              <a:t>Countermeasures</a:t>
            </a:r>
          </a:p>
          <a:p>
            <a:pPr marL="557199" indent="-557199">
              <a:buFont typeface="+mj-lt"/>
              <a:buAutoNum type="arabicPeriod"/>
            </a:pPr>
            <a:r>
              <a:rPr lang="en-US" dirty="0" smtClean="0"/>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33</a:t>
            </a:fld>
            <a:endParaRPr lang="en-US"/>
          </a:p>
        </p:txBody>
      </p:sp>
    </p:spTree>
    <p:extLst>
      <p:ext uri="{BB962C8B-B14F-4D97-AF65-F5344CB8AC3E}">
        <p14:creationId xmlns:p14="http://schemas.microsoft.com/office/powerpoint/2010/main" val="122999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53784" y="3096126"/>
            <a:ext cx="6950440" cy="3604205"/>
          </a:xfrm>
          <a:prstGeom prst="rect">
            <a:avLst/>
          </a:prstGeom>
        </p:spPr>
      </p:pic>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Rate Limiting: limit the sampling rate</a:t>
            </a:r>
          </a:p>
          <a:p>
            <a:pPr lvl="1"/>
            <a:r>
              <a:rPr lang="en-US" dirty="0" smtClean="0"/>
              <a:t>Filter the data and only keep every </a:t>
            </a:r>
            <a:r>
              <a:rPr lang="en-US" i="1" dirty="0"/>
              <a:t>(</a:t>
            </a:r>
            <a:r>
              <a:rPr lang="en-US" i="1" dirty="0" smtClean="0"/>
              <a:t>1000/N)</a:t>
            </a:r>
            <a:r>
              <a:rPr lang="en-US" i="1" dirty="0" err="1" smtClean="0"/>
              <a:t>th</a:t>
            </a:r>
            <a:r>
              <a:rPr lang="en-US" i="1" dirty="0" smtClean="0"/>
              <a:t> </a:t>
            </a:r>
            <a:r>
              <a:rPr lang="en-US" dirty="0"/>
              <a:t>data </a:t>
            </a:r>
            <a:r>
              <a:rPr lang="en-US" dirty="0" smtClean="0"/>
              <a:t>point</a:t>
            </a:r>
          </a:p>
          <a:p>
            <a:pPr lvl="1"/>
            <a:r>
              <a:rPr lang="en-US" dirty="0"/>
              <a:t>R</a:t>
            </a:r>
            <a:r>
              <a:rPr lang="en-US" dirty="0" smtClean="0"/>
              <a:t>e-evaluate the foreground app classification</a:t>
            </a:r>
          </a:p>
          <a:p>
            <a:pPr lvl="1"/>
            <a:endParaRPr lang="en-US" dirty="0"/>
          </a:p>
        </p:txBody>
      </p:sp>
      <p:sp>
        <p:nvSpPr>
          <p:cNvPr id="5" name="TextBox 4"/>
          <p:cNvSpPr txBox="1"/>
          <p:nvPr/>
        </p:nvSpPr>
        <p:spPr>
          <a:xfrm>
            <a:off x="7694383" y="4986150"/>
            <a:ext cx="4635853" cy="1077218"/>
          </a:xfrm>
          <a:prstGeom prst="rect">
            <a:avLst/>
          </a:prstGeom>
          <a:noFill/>
        </p:spPr>
        <p:txBody>
          <a:bodyPr wrap="square" rtlCol="0">
            <a:spAutoFit/>
          </a:bodyPr>
          <a:lstStyle/>
          <a:p>
            <a:r>
              <a:rPr lang="en-US" sz="3200" dirty="0" smtClean="0">
                <a:solidFill>
                  <a:srgbClr val="FF0000"/>
                </a:solidFill>
              </a:rPr>
              <a:t>Implemented in iOS 11.1 for </a:t>
            </a:r>
            <a:r>
              <a:rPr lang="en-US" sz="3200" smtClean="0">
                <a:solidFill>
                  <a:srgbClr val="FF0000"/>
                </a:solidFill>
              </a:rPr>
              <a:t>host_statistics64():</a:t>
            </a:r>
            <a:r>
              <a:rPr lang="en-US" sz="3200">
                <a:solidFill>
                  <a:srgbClr val="FF0000"/>
                </a:solidFill>
              </a:rPr>
              <a:t> </a:t>
            </a:r>
            <a:r>
              <a:rPr lang="en-US" sz="3200" smtClean="0">
                <a:solidFill>
                  <a:srgbClr val="FF0000"/>
                </a:solidFill>
              </a:rPr>
              <a:t>2/s</a:t>
            </a:r>
            <a:endParaRPr lang="en-US" sz="3200" dirty="0" smtClean="0">
              <a:solidFill>
                <a:srgbClr val="FF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4927" y="2163053"/>
            <a:ext cx="2815389" cy="2815389"/>
          </a:xfrm>
          <a:prstGeom prst="rect">
            <a:avLst/>
          </a:prstGeom>
        </p:spPr>
      </p:pic>
      <p:sp>
        <p:nvSpPr>
          <p:cNvPr id="6" name="Slide Number Placeholder 5"/>
          <p:cNvSpPr>
            <a:spLocks noGrp="1"/>
          </p:cNvSpPr>
          <p:nvPr>
            <p:ph type="sldNum" sz="quarter" idx="12"/>
          </p:nvPr>
        </p:nvSpPr>
        <p:spPr/>
        <p:txBody>
          <a:bodyPr/>
          <a:lstStyle/>
          <a:p>
            <a:fld id="{90BFD2DF-358A-C44F-951A-059A42114C06}" type="slidenum">
              <a:rPr lang="en-US" smtClean="0"/>
              <a:t>34</a:t>
            </a:fld>
            <a:endParaRPr lang="en-US"/>
          </a:p>
        </p:txBody>
      </p:sp>
      <p:cxnSp>
        <p:nvCxnSpPr>
          <p:cNvPr id="15" name="Straight Arrow Connector 14"/>
          <p:cNvCxnSpPr/>
          <p:nvPr/>
        </p:nvCxnSpPr>
        <p:spPr>
          <a:xfrm>
            <a:off x="2112264" y="4486275"/>
            <a:ext cx="573624" cy="2228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12264" y="5441951"/>
            <a:ext cx="283464" cy="8699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Countermeasures</a:t>
            </a:r>
          </a:p>
        </p:txBody>
      </p:sp>
      <p:sp>
        <p:nvSpPr>
          <p:cNvPr id="3" name="Content Placeholder 2"/>
          <p:cNvSpPr>
            <a:spLocks noGrp="1"/>
          </p:cNvSpPr>
          <p:nvPr>
            <p:ph idx="1"/>
          </p:nvPr>
        </p:nvSpPr>
        <p:spPr/>
        <p:txBody>
          <a:bodyPr/>
          <a:lstStyle/>
          <a:p>
            <a:r>
              <a:rPr lang="en-US" dirty="0"/>
              <a:t> Coarse-grained return </a:t>
            </a:r>
            <a:r>
              <a:rPr lang="en-US" dirty="0" smtClean="0"/>
              <a:t>values: masking the digits of return values</a:t>
            </a:r>
          </a:p>
          <a:p>
            <a:pPr lvl="1"/>
            <a:r>
              <a:rPr lang="en-US" dirty="0"/>
              <a:t>M</a:t>
            </a:r>
            <a:r>
              <a:rPr lang="en-US" dirty="0" smtClean="0"/>
              <a:t>ask 1/2/3 digits of all 6 features</a:t>
            </a:r>
          </a:p>
          <a:p>
            <a:pPr lvl="1"/>
            <a:r>
              <a:rPr lang="en-US" dirty="0"/>
              <a:t>Re-evaluate the foreground app classification</a:t>
            </a:r>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334315" y="3048000"/>
            <a:ext cx="7523544" cy="3810000"/>
          </a:xfrm>
          <a:prstGeom prst="rect">
            <a:avLst/>
          </a:prstGeom>
        </p:spPr>
      </p:pic>
      <p:sp>
        <p:nvSpPr>
          <p:cNvPr id="7" name="TextBox 6"/>
          <p:cNvSpPr txBox="1"/>
          <p:nvPr/>
        </p:nvSpPr>
        <p:spPr>
          <a:xfrm>
            <a:off x="10538090" y="3828336"/>
            <a:ext cx="6019345" cy="646331"/>
          </a:xfrm>
          <a:prstGeom prst="rect">
            <a:avLst/>
          </a:prstGeom>
          <a:solidFill>
            <a:schemeClr val="bg1"/>
          </a:solidFill>
        </p:spPr>
        <p:txBody>
          <a:bodyPr wrap="square" rtlCol="0">
            <a:spAutoFit/>
          </a:bodyPr>
          <a:lstStyle/>
          <a:p>
            <a:r>
              <a:rPr lang="en-US" altLang="zh-CN" sz="3600" dirty="0" smtClean="0"/>
              <a:t>123</a:t>
            </a:r>
            <a:r>
              <a:rPr lang="en-US" altLang="zh-CN" sz="3600" dirty="0" smtClean="0">
                <a:solidFill>
                  <a:srgbClr val="FF0000"/>
                </a:solidFill>
              </a:rPr>
              <a:t>0</a:t>
            </a:r>
            <a:endParaRPr lang="en-US" sz="4800" dirty="0">
              <a:solidFill>
                <a:srgbClr val="FF0000"/>
              </a:solidFill>
            </a:endParaRPr>
          </a:p>
        </p:txBody>
      </p:sp>
      <p:sp>
        <p:nvSpPr>
          <p:cNvPr id="9" name="TextBox 8"/>
          <p:cNvSpPr txBox="1"/>
          <p:nvPr/>
        </p:nvSpPr>
        <p:spPr>
          <a:xfrm>
            <a:off x="7852039" y="3828336"/>
            <a:ext cx="2686051" cy="646331"/>
          </a:xfrm>
          <a:prstGeom prst="rect">
            <a:avLst/>
          </a:prstGeom>
          <a:solidFill>
            <a:schemeClr val="bg1"/>
          </a:solidFill>
        </p:spPr>
        <p:txBody>
          <a:bodyPr wrap="square" rtlCol="0">
            <a:spAutoFit/>
          </a:bodyPr>
          <a:lstStyle/>
          <a:p>
            <a:r>
              <a:rPr lang="en-US" altLang="zh-CN" sz="3600" dirty="0" smtClean="0">
                <a:solidFill>
                  <a:srgbClr val="FF0000"/>
                </a:solidFill>
              </a:rPr>
              <a:t>Mask</a:t>
            </a:r>
            <a:r>
              <a:rPr lang="zh-CN" altLang="en-US" sz="3600" dirty="0" smtClean="0">
                <a:solidFill>
                  <a:srgbClr val="FF0000"/>
                </a:solidFill>
              </a:rPr>
              <a:t> </a:t>
            </a:r>
            <a:r>
              <a:rPr lang="en-US" altLang="zh-CN" sz="3600" dirty="0" smtClean="0">
                <a:solidFill>
                  <a:srgbClr val="FF0000"/>
                </a:solidFill>
              </a:rPr>
              <a:t>1</a:t>
            </a:r>
            <a:r>
              <a:rPr lang="zh-CN" altLang="en-US" sz="3600" dirty="0" smtClean="0">
                <a:solidFill>
                  <a:srgbClr val="FF0000"/>
                </a:solidFill>
              </a:rPr>
              <a:t> </a:t>
            </a:r>
            <a:r>
              <a:rPr lang="en-US" altLang="zh-CN" sz="3600" dirty="0" smtClean="0">
                <a:solidFill>
                  <a:srgbClr val="FF0000"/>
                </a:solidFill>
              </a:rPr>
              <a:t>digit:</a:t>
            </a:r>
            <a:endParaRPr lang="en-US" sz="3600" dirty="0">
              <a:solidFill>
                <a:srgbClr val="FF0000"/>
              </a:solidFill>
            </a:endParaRPr>
          </a:p>
        </p:txBody>
      </p:sp>
      <p:sp>
        <p:nvSpPr>
          <p:cNvPr id="10" name="TextBox 9"/>
          <p:cNvSpPr txBox="1"/>
          <p:nvPr/>
        </p:nvSpPr>
        <p:spPr>
          <a:xfrm>
            <a:off x="10538090" y="4794003"/>
            <a:ext cx="6019345" cy="646331"/>
          </a:xfrm>
          <a:prstGeom prst="rect">
            <a:avLst/>
          </a:prstGeom>
          <a:solidFill>
            <a:schemeClr val="bg1"/>
          </a:solidFill>
        </p:spPr>
        <p:txBody>
          <a:bodyPr wrap="square" rtlCol="0">
            <a:spAutoFit/>
          </a:bodyPr>
          <a:lstStyle/>
          <a:p>
            <a:r>
              <a:rPr lang="en-US" altLang="zh-CN" sz="3600" dirty="0" smtClean="0"/>
              <a:t>12</a:t>
            </a:r>
            <a:r>
              <a:rPr lang="en-US" altLang="zh-CN" sz="3600" dirty="0" smtClean="0">
                <a:solidFill>
                  <a:srgbClr val="FF0000"/>
                </a:solidFill>
              </a:rPr>
              <a:t>00</a:t>
            </a:r>
            <a:endParaRPr lang="en-US" sz="4800" dirty="0">
              <a:solidFill>
                <a:srgbClr val="FF0000"/>
              </a:solidFill>
            </a:endParaRPr>
          </a:p>
        </p:txBody>
      </p:sp>
      <p:sp>
        <p:nvSpPr>
          <p:cNvPr id="11" name="TextBox 10"/>
          <p:cNvSpPr txBox="1"/>
          <p:nvPr/>
        </p:nvSpPr>
        <p:spPr>
          <a:xfrm>
            <a:off x="7852039" y="4794003"/>
            <a:ext cx="2686051" cy="646331"/>
          </a:xfrm>
          <a:prstGeom prst="rect">
            <a:avLst/>
          </a:prstGeom>
          <a:solidFill>
            <a:schemeClr val="bg1"/>
          </a:solidFill>
        </p:spPr>
        <p:txBody>
          <a:bodyPr wrap="square" rtlCol="0">
            <a:spAutoFit/>
          </a:bodyPr>
          <a:lstStyle/>
          <a:p>
            <a:r>
              <a:rPr lang="en-US" altLang="zh-CN" sz="3600" dirty="0" smtClean="0">
                <a:solidFill>
                  <a:srgbClr val="FF0000"/>
                </a:solidFill>
              </a:rPr>
              <a:t>Mask</a:t>
            </a:r>
            <a:r>
              <a:rPr lang="zh-CN" altLang="en-US" sz="3600" dirty="0" smtClean="0">
                <a:solidFill>
                  <a:srgbClr val="FF0000"/>
                </a:solidFill>
              </a:rPr>
              <a:t> </a:t>
            </a:r>
            <a:r>
              <a:rPr lang="en-US" altLang="zh-CN" sz="3600" dirty="0">
                <a:solidFill>
                  <a:srgbClr val="FF0000"/>
                </a:solidFill>
              </a:rPr>
              <a:t>2</a:t>
            </a:r>
            <a:r>
              <a:rPr lang="zh-CN" altLang="en-US" sz="3600" dirty="0" smtClean="0">
                <a:solidFill>
                  <a:srgbClr val="FF0000"/>
                </a:solidFill>
              </a:rPr>
              <a:t> </a:t>
            </a:r>
            <a:r>
              <a:rPr lang="en-US" altLang="zh-CN" sz="3600" dirty="0" smtClean="0">
                <a:solidFill>
                  <a:srgbClr val="FF0000"/>
                </a:solidFill>
              </a:rPr>
              <a:t>digits:</a:t>
            </a:r>
            <a:endParaRPr lang="en-US" sz="3600" dirty="0">
              <a:solidFill>
                <a:srgbClr val="FF0000"/>
              </a:solidFill>
            </a:endParaRPr>
          </a:p>
        </p:txBody>
      </p:sp>
      <p:sp>
        <p:nvSpPr>
          <p:cNvPr id="12" name="TextBox 11"/>
          <p:cNvSpPr txBox="1"/>
          <p:nvPr/>
        </p:nvSpPr>
        <p:spPr>
          <a:xfrm>
            <a:off x="10538090" y="5759670"/>
            <a:ext cx="6019345" cy="646331"/>
          </a:xfrm>
          <a:prstGeom prst="rect">
            <a:avLst/>
          </a:prstGeom>
          <a:solidFill>
            <a:schemeClr val="bg1"/>
          </a:solidFill>
        </p:spPr>
        <p:txBody>
          <a:bodyPr wrap="square" rtlCol="0">
            <a:spAutoFit/>
          </a:bodyPr>
          <a:lstStyle/>
          <a:p>
            <a:r>
              <a:rPr lang="en-US" altLang="zh-CN" sz="3600" dirty="0" smtClean="0"/>
              <a:t>1</a:t>
            </a:r>
            <a:r>
              <a:rPr lang="en-US" altLang="zh-CN" sz="3600" dirty="0" smtClean="0">
                <a:solidFill>
                  <a:srgbClr val="FF0000"/>
                </a:solidFill>
              </a:rPr>
              <a:t>000</a:t>
            </a:r>
            <a:endParaRPr lang="en-US" sz="4800" dirty="0">
              <a:solidFill>
                <a:srgbClr val="FF0000"/>
              </a:solidFill>
            </a:endParaRPr>
          </a:p>
        </p:txBody>
      </p:sp>
      <p:sp>
        <p:nvSpPr>
          <p:cNvPr id="13" name="TextBox 12"/>
          <p:cNvSpPr txBox="1"/>
          <p:nvPr/>
        </p:nvSpPr>
        <p:spPr>
          <a:xfrm>
            <a:off x="7852039" y="5759670"/>
            <a:ext cx="2686051" cy="646331"/>
          </a:xfrm>
          <a:prstGeom prst="rect">
            <a:avLst/>
          </a:prstGeom>
          <a:solidFill>
            <a:schemeClr val="bg1"/>
          </a:solidFill>
        </p:spPr>
        <p:txBody>
          <a:bodyPr wrap="square" rtlCol="0">
            <a:spAutoFit/>
          </a:bodyPr>
          <a:lstStyle/>
          <a:p>
            <a:r>
              <a:rPr lang="en-US" altLang="zh-CN" sz="3600" dirty="0" smtClean="0">
                <a:solidFill>
                  <a:srgbClr val="FF0000"/>
                </a:solidFill>
              </a:rPr>
              <a:t>Mask</a:t>
            </a:r>
            <a:r>
              <a:rPr lang="zh-CN" altLang="en-US" sz="3600" dirty="0" smtClean="0">
                <a:solidFill>
                  <a:srgbClr val="FF0000"/>
                </a:solidFill>
              </a:rPr>
              <a:t> </a:t>
            </a:r>
            <a:r>
              <a:rPr lang="en-US" altLang="zh-CN" sz="3600" dirty="0">
                <a:solidFill>
                  <a:srgbClr val="FF0000"/>
                </a:solidFill>
              </a:rPr>
              <a:t>3</a:t>
            </a:r>
            <a:r>
              <a:rPr lang="zh-CN" altLang="en-US" sz="3600" dirty="0" smtClean="0">
                <a:solidFill>
                  <a:srgbClr val="FF0000"/>
                </a:solidFill>
              </a:rPr>
              <a:t> </a:t>
            </a:r>
            <a:r>
              <a:rPr lang="en-US" altLang="zh-CN" sz="3600" dirty="0" smtClean="0">
                <a:solidFill>
                  <a:srgbClr val="FF0000"/>
                </a:solidFill>
              </a:rPr>
              <a:t>digits:</a:t>
            </a:r>
            <a:endParaRPr lang="en-US" sz="3600" dirty="0">
              <a:solidFill>
                <a:srgbClr val="FF0000"/>
              </a:solidFill>
            </a:endParaRPr>
          </a:p>
        </p:txBody>
      </p:sp>
      <p:sp>
        <p:nvSpPr>
          <p:cNvPr id="14" name="TextBox 13"/>
          <p:cNvSpPr txBox="1"/>
          <p:nvPr/>
        </p:nvSpPr>
        <p:spPr>
          <a:xfrm>
            <a:off x="10538090" y="2862669"/>
            <a:ext cx="6019345" cy="646331"/>
          </a:xfrm>
          <a:prstGeom prst="rect">
            <a:avLst/>
          </a:prstGeom>
          <a:solidFill>
            <a:schemeClr val="bg1"/>
          </a:solidFill>
        </p:spPr>
        <p:txBody>
          <a:bodyPr wrap="square" rtlCol="0">
            <a:spAutoFit/>
          </a:bodyPr>
          <a:lstStyle/>
          <a:p>
            <a:r>
              <a:rPr lang="en-US" altLang="zh-CN" sz="3600" dirty="0" smtClean="0"/>
              <a:t>1234</a:t>
            </a:r>
            <a:endParaRPr lang="en-US" sz="4800" dirty="0">
              <a:solidFill>
                <a:srgbClr val="FF0000"/>
              </a:solidFill>
            </a:endParaRPr>
          </a:p>
        </p:txBody>
      </p:sp>
      <p:sp>
        <p:nvSpPr>
          <p:cNvPr id="15" name="TextBox 14"/>
          <p:cNvSpPr txBox="1"/>
          <p:nvPr/>
        </p:nvSpPr>
        <p:spPr>
          <a:xfrm>
            <a:off x="7952052" y="2862669"/>
            <a:ext cx="2686051" cy="646331"/>
          </a:xfrm>
          <a:prstGeom prst="rect">
            <a:avLst/>
          </a:prstGeom>
          <a:solidFill>
            <a:schemeClr val="bg1"/>
          </a:solidFill>
        </p:spPr>
        <p:txBody>
          <a:bodyPr wrap="square" rtlCol="0">
            <a:spAutoFit/>
          </a:bodyPr>
          <a:lstStyle/>
          <a:p>
            <a:r>
              <a:rPr lang="en-US" altLang="zh-CN" sz="3600" dirty="0" smtClean="0">
                <a:solidFill>
                  <a:srgbClr val="FF0000"/>
                </a:solidFill>
              </a:rPr>
              <a:t>Original:</a:t>
            </a:r>
            <a:endParaRPr lang="en-US" sz="3600" dirty="0">
              <a:solidFill>
                <a:srgbClr val="FF0000"/>
              </a:solidFill>
            </a:endParaRPr>
          </a:p>
        </p:txBody>
      </p:sp>
      <p:sp>
        <p:nvSpPr>
          <p:cNvPr id="5" name="Slide Number Placeholder 4"/>
          <p:cNvSpPr>
            <a:spLocks noGrp="1"/>
          </p:cNvSpPr>
          <p:nvPr>
            <p:ph type="sldNum" sz="quarter" idx="12"/>
          </p:nvPr>
        </p:nvSpPr>
        <p:spPr/>
        <p:txBody>
          <a:bodyPr/>
          <a:lstStyle/>
          <a:p>
            <a:fld id="{90BFD2DF-358A-C44F-951A-059A42114C06}" type="slidenum">
              <a:rPr lang="en-US" smtClean="0"/>
              <a:t>35</a:t>
            </a:fld>
            <a:endParaRPr lang="en-US"/>
          </a:p>
        </p:txBody>
      </p:sp>
    </p:spTree>
    <p:extLst>
      <p:ext uri="{BB962C8B-B14F-4D97-AF65-F5344CB8AC3E}">
        <p14:creationId xmlns:p14="http://schemas.microsoft.com/office/powerpoint/2010/main" val="927612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Countermeasures</a:t>
            </a:r>
          </a:p>
        </p:txBody>
      </p:sp>
      <p:sp>
        <p:nvSpPr>
          <p:cNvPr id="3" name="Content Placeholder 2"/>
          <p:cNvSpPr>
            <a:spLocks noGrp="1"/>
          </p:cNvSpPr>
          <p:nvPr>
            <p:ph idx="1"/>
          </p:nvPr>
        </p:nvSpPr>
        <p:spPr/>
        <p:txBody>
          <a:bodyPr/>
          <a:lstStyle/>
          <a:p>
            <a:r>
              <a:rPr lang="en-US" dirty="0"/>
              <a:t> Coarse-grained return </a:t>
            </a:r>
            <a:r>
              <a:rPr lang="en-US" dirty="0" smtClean="0"/>
              <a:t>values: masking the digits of return values</a:t>
            </a:r>
          </a:p>
          <a:p>
            <a:pPr lvl="1"/>
            <a:r>
              <a:rPr lang="en-US" dirty="0"/>
              <a:t>M</a:t>
            </a:r>
            <a:r>
              <a:rPr lang="en-US" dirty="0" smtClean="0"/>
              <a:t>ask 1/2/3 digits of all 6 features</a:t>
            </a:r>
          </a:p>
          <a:p>
            <a:pPr lvl="1"/>
            <a:r>
              <a:rPr lang="en-US" dirty="0"/>
              <a:t>Re-evaluate the foreground app classification</a:t>
            </a:r>
          </a:p>
          <a:p>
            <a:pPr lvl="1"/>
            <a:endParaRPr lang="en-US" dirty="0" smtClean="0"/>
          </a:p>
          <a:p>
            <a:pPr lvl="1"/>
            <a:endParaRPr lang="en-US" dirty="0"/>
          </a:p>
        </p:txBody>
      </p:sp>
      <p:sp>
        <p:nvSpPr>
          <p:cNvPr id="5" name="TextBox 4"/>
          <p:cNvSpPr txBox="1"/>
          <p:nvPr/>
        </p:nvSpPr>
        <p:spPr>
          <a:xfrm>
            <a:off x="7808559" y="5099745"/>
            <a:ext cx="4506657" cy="1569660"/>
          </a:xfrm>
          <a:prstGeom prst="rect">
            <a:avLst/>
          </a:prstGeom>
          <a:noFill/>
        </p:spPr>
        <p:txBody>
          <a:bodyPr wrap="square" rtlCol="0">
            <a:spAutoFit/>
          </a:bodyPr>
          <a:lstStyle/>
          <a:p>
            <a:r>
              <a:rPr lang="en-US" sz="3200" dirty="0" smtClean="0">
                <a:solidFill>
                  <a:srgbClr val="FF0000"/>
                </a:solidFill>
              </a:rPr>
              <a:t>Implemented in iOS 11 for </a:t>
            </a:r>
            <a:r>
              <a:rPr lang="en-US" sz="3200" dirty="0" err="1" smtClean="0">
                <a:solidFill>
                  <a:srgbClr val="FF0000"/>
                </a:solidFill>
              </a:rPr>
              <a:t>getifaddrs</a:t>
            </a:r>
            <a:r>
              <a:rPr lang="en-US" sz="3200" dirty="0" smtClean="0">
                <a:solidFill>
                  <a:srgbClr val="FF0000"/>
                </a:solidFill>
              </a:rPr>
              <a:t>(): </a:t>
            </a:r>
          </a:p>
          <a:p>
            <a:r>
              <a:rPr lang="en-US" sz="3200" dirty="0" smtClean="0">
                <a:solidFill>
                  <a:srgbClr val="FF0000"/>
                </a:solidFill>
              </a:rPr>
              <a:t>Round to 1KB</a:t>
            </a:r>
            <a:endParaRPr lang="en-US" sz="3200"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843" y="2294398"/>
            <a:ext cx="2815389" cy="2815389"/>
          </a:xfrm>
          <a:prstGeom prst="rect">
            <a:avLst/>
          </a:prstGeom>
        </p:spPr>
      </p:pic>
      <p:pic>
        <p:nvPicPr>
          <p:cNvPr id="4" name="Picture 3"/>
          <p:cNvPicPr>
            <a:picLocks noChangeAspect="1"/>
          </p:cNvPicPr>
          <p:nvPr/>
        </p:nvPicPr>
        <p:blipFill>
          <a:blip r:embed="rId4"/>
          <a:stretch>
            <a:fillRect/>
          </a:stretch>
        </p:blipFill>
        <p:spPr>
          <a:xfrm>
            <a:off x="334315" y="3048000"/>
            <a:ext cx="7523544" cy="3810000"/>
          </a:xfrm>
          <a:prstGeom prst="rect">
            <a:avLst/>
          </a:prstGeom>
        </p:spPr>
      </p:pic>
      <p:sp>
        <p:nvSpPr>
          <p:cNvPr id="6" name="Slide Number Placeholder 5"/>
          <p:cNvSpPr>
            <a:spLocks noGrp="1"/>
          </p:cNvSpPr>
          <p:nvPr>
            <p:ph type="sldNum" sz="quarter" idx="12"/>
          </p:nvPr>
        </p:nvSpPr>
        <p:spPr/>
        <p:txBody>
          <a:bodyPr/>
          <a:lstStyle/>
          <a:p>
            <a:fld id="{90BFD2DF-358A-C44F-951A-059A42114C06}" type="slidenum">
              <a:rPr lang="en-US" smtClean="0"/>
              <a:t>36</a:t>
            </a:fld>
            <a:endParaRPr lang="en-US"/>
          </a:p>
        </p:txBody>
      </p:sp>
    </p:spTree>
    <p:extLst>
      <p:ext uri="{BB962C8B-B14F-4D97-AF65-F5344CB8AC3E}">
        <p14:creationId xmlns:p14="http://schemas.microsoft.com/office/powerpoint/2010/main" val="111639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Countermeasures</a:t>
            </a:r>
          </a:p>
        </p:txBody>
      </p:sp>
      <p:sp>
        <p:nvSpPr>
          <p:cNvPr id="3" name="Content Placeholder 2"/>
          <p:cNvSpPr>
            <a:spLocks noGrp="1"/>
          </p:cNvSpPr>
          <p:nvPr>
            <p:ph idx="1"/>
          </p:nvPr>
        </p:nvSpPr>
        <p:spPr/>
        <p:txBody>
          <a:bodyPr/>
          <a:lstStyle/>
          <a:p>
            <a:r>
              <a:rPr lang="en-US" dirty="0"/>
              <a:t> Eliminating the attack </a:t>
            </a:r>
            <a:r>
              <a:rPr lang="en-US" dirty="0" smtClean="0"/>
              <a:t>vectors</a:t>
            </a:r>
          </a:p>
          <a:p>
            <a:endParaRPr lang="en-US" dirty="0"/>
          </a:p>
          <a:p>
            <a:r>
              <a:rPr lang="en-US" dirty="0"/>
              <a:t> Runtime </a:t>
            </a:r>
            <a:r>
              <a:rPr lang="en-US" dirty="0" smtClean="0"/>
              <a:t>detection</a:t>
            </a:r>
          </a:p>
          <a:p>
            <a:endParaRPr lang="en-US" dirty="0"/>
          </a:p>
          <a:p>
            <a:r>
              <a:rPr lang="en-US" dirty="0"/>
              <a:t> Privacy-preserving statistics </a:t>
            </a:r>
            <a:r>
              <a:rPr lang="en-US" dirty="0" smtClean="0"/>
              <a:t>reporting</a:t>
            </a:r>
          </a:p>
          <a:p>
            <a:endParaRPr lang="en-US" dirty="0"/>
          </a:p>
          <a:p>
            <a:r>
              <a:rPr lang="en-US" dirty="0"/>
              <a:t> Removing the </a:t>
            </a:r>
            <a:r>
              <a:rPr lang="en-US" dirty="0" err="1"/>
              <a:t>fileExistsAtPath</a:t>
            </a:r>
            <a:r>
              <a:rPr lang="en-US" dirty="0"/>
              <a:t> </a:t>
            </a:r>
            <a:r>
              <a:rPr lang="en-US" dirty="0" smtClean="0"/>
              <a:t>timing </a:t>
            </a:r>
            <a:r>
              <a:rPr lang="en-US" dirty="0"/>
              <a:t>channel</a:t>
            </a:r>
          </a:p>
        </p:txBody>
      </p:sp>
      <p:sp>
        <p:nvSpPr>
          <p:cNvPr id="4" name="TextBox 3"/>
          <p:cNvSpPr txBox="1"/>
          <p:nvPr/>
        </p:nvSpPr>
        <p:spPr>
          <a:xfrm>
            <a:off x="8074363" y="4393993"/>
            <a:ext cx="4506657" cy="1569660"/>
          </a:xfrm>
          <a:prstGeom prst="rect">
            <a:avLst/>
          </a:prstGeom>
          <a:noFill/>
        </p:spPr>
        <p:txBody>
          <a:bodyPr wrap="square" rtlCol="0">
            <a:spAutoFit/>
          </a:bodyPr>
          <a:lstStyle/>
          <a:p>
            <a:r>
              <a:rPr lang="en-US" sz="3200" dirty="0" err="1">
                <a:solidFill>
                  <a:srgbClr val="FF0000"/>
                </a:solidFill>
              </a:rPr>
              <a:t>fileExistsAtPath</a:t>
            </a:r>
            <a:r>
              <a:rPr lang="en-US" sz="3200" dirty="0">
                <a:solidFill>
                  <a:srgbClr val="FF0000"/>
                </a:solidFill>
              </a:rPr>
              <a:t> </a:t>
            </a:r>
            <a:r>
              <a:rPr lang="en-US" sz="3200" dirty="0" smtClean="0">
                <a:solidFill>
                  <a:srgbClr val="FF0000"/>
                </a:solidFill>
              </a:rPr>
              <a:t>timing channel has been eliminated in iOS 11</a:t>
            </a:r>
            <a:endParaRPr lang="en-US" sz="32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396" y="1185905"/>
            <a:ext cx="2815389" cy="2815389"/>
          </a:xfrm>
          <a:prstGeom prst="rect">
            <a:avLst/>
          </a:prstGeom>
        </p:spPr>
      </p:pic>
      <p:sp>
        <p:nvSpPr>
          <p:cNvPr id="5" name="Slide Number Placeholder 4"/>
          <p:cNvSpPr>
            <a:spLocks noGrp="1"/>
          </p:cNvSpPr>
          <p:nvPr>
            <p:ph type="sldNum" sz="quarter" idx="12"/>
          </p:nvPr>
        </p:nvSpPr>
        <p:spPr/>
        <p:txBody>
          <a:bodyPr/>
          <a:lstStyle/>
          <a:p>
            <a:fld id="{90BFD2DF-358A-C44F-951A-059A42114C06}" type="slidenum">
              <a:rPr lang="en-US" smtClean="0"/>
              <a:t>37</a:t>
            </a:fld>
            <a:endParaRPr lang="en-US"/>
          </a:p>
        </p:txBody>
      </p:sp>
    </p:spTree>
    <p:extLst>
      <p:ext uri="{BB962C8B-B14F-4D97-AF65-F5344CB8AC3E}">
        <p14:creationId xmlns:p14="http://schemas.microsoft.com/office/powerpoint/2010/main" val="1848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t>Side-channel Attack Vectors on iOS</a:t>
            </a:r>
          </a:p>
          <a:p>
            <a:pPr marL="557199" indent="-557199">
              <a:buFont typeface="+mj-lt"/>
              <a:buAutoNum type="arabicPeriod"/>
            </a:pPr>
            <a:r>
              <a:rPr lang="en-US" dirty="0" smtClean="0"/>
              <a:t>Attack 1: Classifying User Activities</a:t>
            </a:r>
          </a:p>
          <a:p>
            <a:pPr marL="557199" indent="-557199">
              <a:buFont typeface="+mj-lt"/>
              <a:buAutoNum type="arabicPeriod"/>
            </a:pPr>
            <a:r>
              <a:rPr lang="en-US" dirty="0" smtClean="0"/>
              <a:t>Attack 2: Detecting Sensitive In-App Activities</a:t>
            </a:r>
          </a:p>
          <a:p>
            <a:pPr marL="557199" indent="-557199">
              <a:buFont typeface="+mj-lt"/>
              <a:buAutoNum type="arabicPeriod"/>
            </a:pPr>
            <a:r>
              <a:rPr lang="en-US" dirty="0" smtClean="0"/>
              <a:t>Attack 3: Bypassing Sandbox Restrictions</a:t>
            </a:r>
          </a:p>
          <a:p>
            <a:pPr marL="557199" indent="-557199">
              <a:buFont typeface="+mj-lt"/>
              <a:buAutoNum type="arabicPeriod"/>
            </a:pPr>
            <a:r>
              <a:rPr lang="en-US" dirty="0" smtClean="0"/>
              <a:t>Practical Issues</a:t>
            </a:r>
          </a:p>
          <a:p>
            <a:pPr marL="557199" indent="-557199">
              <a:buFont typeface="+mj-lt"/>
              <a:buAutoNum type="arabicPeriod"/>
            </a:pPr>
            <a:r>
              <a:rPr lang="en-US" dirty="0" smtClean="0"/>
              <a:t>Countermeasures</a:t>
            </a:r>
          </a:p>
          <a:p>
            <a:pPr marL="557199" indent="-557199">
              <a:buFont typeface="+mj-lt"/>
              <a:buAutoNum type="arabicPeriod"/>
            </a:pPr>
            <a:r>
              <a:rPr lang="en-US" dirty="0" smtClean="0">
                <a:solidFill>
                  <a:srgbClr val="FF0000"/>
                </a:solidFill>
              </a:rPr>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38</a:t>
            </a:fld>
            <a:endParaRPr lang="en-US"/>
          </a:p>
        </p:txBody>
      </p:sp>
    </p:spTree>
    <p:extLst>
      <p:ext uri="{BB962C8B-B14F-4D97-AF65-F5344CB8AC3E}">
        <p14:creationId xmlns:p14="http://schemas.microsoft.com/office/powerpoint/2010/main" val="69114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First </a:t>
            </a:r>
            <a:r>
              <a:rPr lang="en-US" dirty="0"/>
              <a:t>exploration of </a:t>
            </a:r>
            <a:r>
              <a:rPr lang="en-US" dirty="0" smtClean="0"/>
              <a:t>OS-level side </a:t>
            </a:r>
            <a:r>
              <a:rPr lang="en-US" dirty="0"/>
              <a:t>channels on </a:t>
            </a:r>
            <a:r>
              <a:rPr lang="en-US" dirty="0" smtClean="0"/>
              <a:t>iOS</a:t>
            </a:r>
          </a:p>
          <a:p>
            <a:endParaRPr lang="en-US" dirty="0"/>
          </a:p>
          <a:p>
            <a:r>
              <a:rPr lang="en-US" dirty="0"/>
              <a:t>T</a:t>
            </a:r>
            <a:r>
              <a:rPr lang="en-US" dirty="0" smtClean="0"/>
              <a:t>hree </a:t>
            </a:r>
            <a:r>
              <a:rPr lang="en-US" dirty="0"/>
              <a:t>categories of side-channel </a:t>
            </a:r>
            <a:r>
              <a:rPr lang="en-US" dirty="0" smtClean="0"/>
              <a:t>attacks</a:t>
            </a:r>
          </a:p>
          <a:p>
            <a:endParaRPr lang="en-US" dirty="0"/>
          </a:p>
          <a:p>
            <a:r>
              <a:rPr lang="en-US" dirty="0" smtClean="0"/>
              <a:t>Proposed </a:t>
            </a:r>
            <a:r>
              <a:rPr lang="en-US" dirty="0"/>
              <a:t>countermeasures integrated in iOS and </a:t>
            </a:r>
            <a:r>
              <a:rPr lang="en-US" dirty="0" err="1"/>
              <a:t>MacOS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579" y="866274"/>
            <a:ext cx="3400066" cy="5118184"/>
          </a:xfrm>
          <a:prstGeom prst="rect">
            <a:avLst/>
          </a:prstGeom>
        </p:spPr>
      </p:pic>
      <p:sp>
        <p:nvSpPr>
          <p:cNvPr id="5" name="Slide Number Placeholder 4"/>
          <p:cNvSpPr>
            <a:spLocks noGrp="1"/>
          </p:cNvSpPr>
          <p:nvPr>
            <p:ph type="sldNum" sz="quarter" idx="12"/>
          </p:nvPr>
        </p:nvSpPr>
        <p:spPr/>
        <p:txBody>
          <a:bodyPr/>
          <a:lstStyle/>
          <a:p>
            <a:fld id="{90BFD2DF-358A-C44F-951A-059A42114C06}" type="slidenum">
              <a:rPr lang="en-US" smtClean="0"/>
              <a:t>39</a:t>
            </a:fld>
            <a:endParaRPr lang="en-US"/>
          </a:p>
        </p:txBody>
      </p:sp>
    </p:spTree>
    <p:extLst>
      <p:ext uri="{BB962C8B-B14F-4D97-AF65-F5344CB8AC3E}">
        <p14:creationId xmlns:p14="http://schemas.microsoft.com/office/powerpoint/2010/main" val="1344541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9201" y="1646646"/>
            <a:ext cx="10515600" cy="4351338"/>
          </a:xfrm>
        </p:spPr>
        <p:txBody>
          <a:bodyPr/>
          <a:lstStyle/>
          <a:p>
            <a:r>
              <a:rPr lang="en-US" dirty="0" smtClean="0"/>
              <a:t>No </a:t>
            </a:r>
            <a:r>
              <a:rPr lang="en-US" dirty="0" err="1" smtClean="0"/>
              <a:t>Procfs</a:t>
            </a:r>
            <a:r>
              <a:rPr lang="en-US" dirty="0" smtClean="0"/>
              <a:t> </a:t>
            </a:r>
            <a:r>
              <a:rPr lang="en-US" altLang="zh-CN" dirty="0" smtClean="0"/>
              <a:t>providing</a:t>
            </a:r>
            <a:r>
              <a:rPr lang="zh-CN" altLang="en-US" dirty="0" smtClean="0"/>
              <a:t> </a:t>
            </a:r>
            <a:r>
              <a:rPr lang="en-US" altLang="zh-CN" dirty="0" smtClean="0"/>
              <a:t>system</a:t>
            </a:r>
            <a:r>
              <a:rPr lang="zh-CN" altLang="en-US" dirty="0" smtClean="0"/>
              <a:t> </a:t>
            </a:r>
            <a:r>
              <a:rPr lang="en-US" altLang="zh-CN" dirty="0" smtClean="0"/>
              <a:t>stat</a:t>
            </a:r>
            <a:endParaRPr lang="en-US" dirty="0" smtClean="0"/>
          </a:p>
          <a:p>
            <a:endParaRPr lang="en-US" dirty="0"/>
          </a:p>
          <a:p>
            <a:endParaRPr lang="en-US" dirty="0" smtClean="0"/>
          </a:p>
          <a:p>
            <a:endParaRPr lang="en-US" dirty="0" smtClean="0"/>
          </a:p>
          <a:p>
            <a:endParaRPr lang="zh-CN" altLang="en-US" dirty="0" smtClean="0"/>
          </a:p>
          <a:p>
            <a:r>
              <a:rPr lang="en-US" dirty="0" smtClean="0"/>
              <a:t>No unauthorized cross-app query</a:t>
            </a:r>
          </a:p>
          <a:p>
            <a:endParaRPr lang="en-US" dirty="0" smtClean="0"/>
          </a:p>
          <a:p>
            <a:endParaRPr lang="en-US" dirty="0"/>
          </a:p>
          <a:p>
            <a:endParaRPr lang="en-US" dirty="0" smtClean="0"/>
          </a:p>
          <a:p>
            <a:pPr lvl="1"/>
            <a:endParaRPr lang="en-US" dirty="0" smtClean="0"/>
          </a:p>
          <a:p>
            <a:pPr lvl="1"/>
            <a:endParaRPr lang="en-US" dirty="0"/>
          </a:p>
        </p:txBody>
      </p:sp>
      <p:pic>
        <p:nvPicPr>
          <p:cNvPr id="15" name="Picture 14"/>
          <p:cNvPicPr>
            <a:picLocks noChangeAspect="1"/>
          </p:cNvPicPr>
          <p:nvPr/>
        </p:nvPicPr>
        <p:blipFill>
          <a:blip r:embed="rId3"/>
          <a:stretch>
            <a:fillRect/>
          </a:stretch>
        </p:blipFill>
        <p:spPr>
          <a:xfrm>
            <a:off x="3164025" y="2272538"/>
            <a:ext cx="4932976" cy="1549777"/>
          </a:xfrm>
          <a:prstGeom prst="rect">
            <a:avLst/>
          </a:prstGeom>
        </p:spPr>
      </p:pic>
      <p:sp>
        <p:nvSpPr>
          <p:cNvPr id="2" name="Title 1"/>
          <p:cNvSpPr>
            <a:spLocks noGrp="1"/>
          </p:cNvSpPr>
          <p:nvPr>
            <p:ph type="title"/>
          </p:nvPr>
        </p:nvSpPr>
        <p:spPr/>
        <p:txBody>
          <a:bodyPr/>
          <a:lstStyle/>
          <a:p>
            <a:r>
              <a:rPr lang="en-US" dirty="0" smtClean="0"/>
              <a:t>OS-level Side-Channel Attacks on iOS</a:t>
            </a:r>
            <a:endParaRPr lang="en-US" dirty="0"/>
          </a:p>
        </p:txBody>
      </p:sp>
      <p:sp>
        <p:nvSpPr>
          <p:cNvPr id="5" name="TextBox 4"/>
          <p:cNvSpPr txBox="1"/>
          <p:nvPr/>
        </p:nvSpPr>
        <p:spPr>
          <a:xfrm>
            <a:off x="8362109" y="2386258"/>
            <a:ext cx="4159468" cy="2554545"/>
          </a:xfrm>
          <a:prstGeom prst="rect">
            <a:avLst/>
          </a:prstGeom>
          <a:noFill/>
        </p:spPr>
        <p:txBody>
          <a:bodyPr wrap="square" rtlCol="0">
            <a:spAutoFit/>
          </a:bodyPr>
          <a:lstStyle/>
          <a:p>
            <a:r>
              <a:rPr lang="en-US" sz="4000" dirty="0" smtClean="0">
                <a:solidFill>
                  <a:srgbClr val="FF0000"/>
                </a:solidFill>
              </a:rPr>
              <a:t>Is it possible to conduct OS-level side-channel attacks on iOS?</a:t>
            </a:r>
            <a:endParaRPr lang="en-US" sz="4000"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617" y="4874271"/>
            <a:ext cx="1180841" cy="11808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070" y="4856458"/>
            <a:ext cx="1154908" cy="115490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908" y="4792015"/>
            <a:ext cx="1366467" cy="59782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937393" y="5433912"/>
            <a:ext cx="1366467" cy="59782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5779" y="4823654"/>
            <a:ext cx="1282073" cy="128207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568" y="1443020"/>
            <a:ext cx="3312275" cy="4986030"/>
          </a:xfrm>
          <a:prstGeom prst="rect">
            <a:avLst/>
          </a:prstGeom>
        </p:spPr>
      </p:pic>
      <p:sp>
        <p:nvSpPr>
          <p:cNvPr id="4" name="Slide Number Placeholder 3"/>
          <p:cNvSpPr>
            <a:spLocks noGrp="1"/>
          </p:cNvSpPr>
          <p:nvPr>
            <p:ph type="sldNum" sz="quarter" idx="12"/>
          </p:nvPr>
        </p:nvSpPr>
        <p:spPr/>
        <p:txBody>
          <a:bodyPr/>
          <a:lstStyle/>
          <a:p>
            <a:fld id="{90BFD2DF-358A-C44F-951A-059A42114C06}" type="slidenum">
              <a:rPr lang="en-US" smtClean="0"/>
              <a:t>4</a:t>
            </a:fld>
            <a:endParaRPr lang="en-US"/>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8783" y="2407843"/>
            <a:ext cx="1282073" cy="1282073"/>
          </a:xfrm>
          <a:prstGeom prst="rect">
            <a:avLst/>
          </a:prstGeom>
        </p:spPr>
      </p:pic>
    </p:spTree>
    <p:extLst>
      <p:ext uri="{BB962C8B-B14F-4D97-AF65-F5344CB8AC3E}">
        <p14:creationId xmlns:p14="http://schemas.microsoft.com/office/powerpoint/2010/main" val="7876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par>
                                <p:cTn id="39" presetID="9"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875621" y="5214250"/>
            <a:ext cx="6440754" cy="1323439"/>
          </a:xfrm>
          <a:prstGeom prst="rect">
            <a:avLst/>
          </a:prstGeom>
          <a:noFill/>
        </p:spPr>
        <p:txBody>
          <a:bodyPr wrap="square" rtlCol="0">
            <a:spAutoFit/>
          </a:bodyPr>
          <a:lstStyle/>
          <a:p>
            <a:pPr algn="ctr"/>
            <a:r>
              <a:rPr lang="en-US" sz="4000" dirty="0">
                <a:solidFill>
                  <a:srgbClr val="002060"/>
                </a:solidFill>
              </a:rPr>
              <a:t>Xiaokuan Zhang</a:t>
            </a:r>
          </a:p>
          <a:p>
            <a:pPr algn="ctr"/>
            <a:r>
              <a:rPr lang="en-US" altLang="zh-CN" sz="4000" dirty="0" smtClean="0">
                <a:solidFill>
                  <a:srgbClr val="002060"/>
                </a:solidFill>
              </a:rPr>
              <a:t>z</a:t>
            </a:r>
            <a:r>
              <a:rPr lang="en-US" sz="4000" dirty="0" smtClean="0">
                <a:solidFill>
                  <a:srgbClr val="002060"/>
                </a:solidFill>
              </a:rPr>
              <a:t>hang.5840@osu.edu</a:t>
            </a:r>
            <a:endParaRPr lang="en-US" sz="4000" dirty="0">
              <a:solidFill>
                <a:srgbClr val="002060"/>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379" y="734762"/>
            <a:ext cx="8033239" cy="4351338"/>
          </a:xfrm>
        </p:spPr>
      </p:pic>
      <p:sp>
        <p:nvSpPr>
          <p:cNvPr id="3" name="Slide Number Placeholder 2"/>
          <p:cNvSpPr>
            <a:spLocks noGrp="1"/>
          </p:cNvSpPr>
          <p:nvPr>
            <p:ph type="sldNum" sz="quarter" idx="12"/>
          </p:nvPr>
        </p:nvSpPr>
        <p:spPr/>
        <p:txBody>
          <a:bodyPr/>
          <a:lstStyle/>
          <a:p>
            <a:fld id="{90BFD2DF-358A-C44F-951A-059A42114C06}" type="slidenum">
              <a:rPr lang="en-US" smtClean="0"/>
              <a:t>40</a:t>
            </a:fld>
            <a:endParaRPr lang="en-US"/>
          </a:p>
        </p:txBody>
      </p:sp>
    </p:spTree>
    <p:extLst>
      <p:ext uri="{BB962C8B-B14F-4D97-AF65-F5344CB8AC3E}">
        <p14:creationId xmlns:p14="http://schemas.microsoft.com/office/powerpoint/2010/main" val="169488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solidFill>
                  <a:srgbClr val="FF0000"/>
                </a:solidFill>
              </a:rPr>
              <a:t>Side-channel Attack Vectors on iOS</a:t>
            </a:r>
          </a:p>
          <a:p>
            <a:pPr marL="557199" indent="-557199">
              <a:buFont typeface="+mj-lt"/>
              <a:buAutoNum type="arabicPeriod"/>
            </a:pPr>
            <a:r>
              <a:rPr lang="en-US" dirty="0" smtClean="0"/>
              <a:t>Attack 1: Classifying User Activities</a:t>
            </a:r>
          </a:p>
          <a:p>
            <a:pPr marL="557199" indent="-557199">
              <a:buFont typeface="+mj-lt"/>
              <a:buAutoNum type="arabicPeriod"/>
            </a:pPr>
            <a:r>
              <a:rPr lang="en-US" dirty="0" smtClean="0"/>
              <a:t>Attack 2: Detecting Sensitive In-App Activities</a:t>
            </a:r>
          </a:p>
          <a:p>
            <a:pPr marL="557199" indent="-557199">
              <a:buFont typeface="+mj-lt"/>
              <a:buAutoNum type="arabicPeriod"/>
            </a:pPr>
            <a:r>
              <a:rPr lang="en-US" dirty="0" smtClean="0"/>
              <a:t>Attack 3: Bypassing Sandbox Restrictions</a:t>
            </a:r>
          </a:p>
          <a:p>
            <a:pPr marL="557199" indent="-557199">
              <a:buFont typeface="+mj-lt"/>
              <a:buAutoNum type="arabicPeriod"/>
            </a:pPr>
            <a:r>
              <a:rPr lang="en-US" dirty="0" smtClean="0"/>
              <a:t>Practical Issues</a:t>
            </a:r>
          </a:p>
          <a:p>
            <a:pPr marL="557199" indent="-557199">
              <a:buFont typeface="+mj-lt"/>
              <a:buAutoNum type="arabicPeriod"/>
            </a:pPr>
            <a:r>
              <a:rPr lang="en-US" dirty="0" smtClean="0"/>
              <a:t>Countermeasures</a:t>
            </a:r>
          </a:p>
          <a:p>
            <a:pPr marL="557199" indent="-557199">
              <a:buFont typeface="+mj-lt"/>
              <a:buAutoNum type="arabicPeriod"/>
            </a:pPr>
            <a:r>
              <a:rPr lang="en-US" dirty="0" smtClean="0"/>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5</a:t>
            </a:fld>
            <a:endParaRPr lang="en-US"/>
          </a:p>
        </p:txBody>
      </p:sp>
    </p:spTree>
    <p:extLst>
      <p:ext uri="{BB962C8B-B14F-4D97-AF65-F5344CB8AC3E}">
        <p14:creationId xmlns:p14="http://schemas.microsoft.com/office/powerpoint/2010/main" val="147314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a:t>
            </a:r>
            <a:endParaRPr lang="en-US" dirty="0"/>
          </a:p>
        </p:txBody>
      </p:sp>
      <p:sp>
        <p:nvSpPr>
          <p:cNvPr id="3" name="Content Placeholder 2"/>
          <p:cNvSpPr>
            <a:spLocks noGrp="1"/>
          </p:cNvSpPr>
          <p:nvPr>
            <p:ph idx="1"/>
          </p:nvPr>
        </p:nvSpPr>
        <p:spPr/>
        <p:txBody>
          <a:bodyPr/>
          <a:lstStyle/>
          <a:p>
            <a:r>
              <a:rPr lang="en-US" dirty="0" smtClean="0"/>
              <a:t>Monitoring app: </a:t>
            </a:r>
          </a:p>
          <a:p>
            <a:pPr lvl="1"/>
            <a:r>
              <a:rPr lang="en-US" dirty="0"/>
              <a:t>User downloads it from App </a:t>
            </a:r>
            <a:r>
              <a:rPr lang="en-US" dirty="0" smtClean="0"/>
              <a:t>Store</a:t>
            </a:r>
          </a:p>
          <a:p>
            <a:pPr lvl="1"/>
            <a:r>
              <a:rPr lang="en-US" dirty="0" smtClean="0"/>
              <a:t>Audio player</a:t>
            </a: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147" y="365125"/>
            <a:ext cx="3860868" cy="58118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492" y="3785689"/>
            <a:ext cx="1847225" cy="18472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089" y="3640934"/>
            <a:ext cx="2142165" cy="21421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012" y="3604004"/>
            <a:ext cx="2210593" cy="2210593"/>
          </a:xfrm>
          <a:prstGeom prst="rect">
            <a:avLst/>
          </a:prstGeom>
        </p:spPr>
      </p:pic>
      <p:sp>
        <p:nvSpPr>
          <p:cNvPr id="8" name="Slide Number Placeholder 7"/>
          <p:cNvSpPr>
            <a:spLocks noGrp="1"/>
          </p:cNvSpPr>
          <p:nvPr>
            <p:ph type="sldNum" sz="quarter" idx="12"/>
          </p:nvPr>
        </p:nvSpPr>
        <p:spPr/>
        <p:txBody>
          <a:bodyPr/>
          <a:lstStyle/>
          <a:p>
            <a:fld id="{90BFD2DF-358A-C44F-951A-059A42114C06}" type="slidenum">
              <a:rPr lang="en-US" smtClean="0"/>
              <a:t>6</a:t>
            </a:fld>
            <a:endParaRPr lang="en-US"/>
          </a:p>
        </p:txBody>
      </p:sp>
    </p:spTree>
    <p:extLst>
      <p:ext uri="{BB962C8B-B14F-4D97-AF65-F5344CB8AC3E}">
        <p14:creationId xmlns:p14="http://schemas.microsoft.com/office/powerpoint/2010/main" val="11847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Attack Vectors</a:t>
            </a:r>
            <a:endParaRPr lang="en-US" dirty="0"/>
          </a:p>
        </p:txBody>
      </p:sp>
      <p:sp>
        <p:nvSpPr>
          <p:cNvPr id="3" name="Content Placeholder 2"/>
          <p:cNvSpPr>
            <a:spLocks noGrp="1"/>
          </p:cNvSpPr>
          <p:nvPr>
            <p:ph idx="1"/>
          </p:nvPr>
        </p:nvSpPr>
        <p:spPr>
          <a:xfrm>
            <a:off x="838199" y="1825625"/>
            <a:ext cx="10836729" cy="4351338"/>
          </a:xfrm>
        </p:spPr>
        <p:txBody>
          <a:bodyPr>
            <a:normAutofit/>
          </a:bodyPr>
          <a:lstStyle/>
          <a:p>
            <a:pPr marL="0" indent="0">
              <a:buNone/>
            </a:pPr>
            <a:endParaRPr lang="en-US" dirty="0"/>
          </a:p>
          <a:p>
            <a:r>
              <a:rPr lang="en-US" dirty="0" smtClean="0"/>
              <a:t>Host_statistics64(): Global </a:t>
            </a:r>
            <a:r>
              <a:rPr lang="en-US" dirty="0"/>
              <a:t>usage of memory resources</a:t>
            </a:r>
          </a:p>
          <a:p>
            <a:pPr marL="0" indent="0">
              <a:buNone/>
            </a:pPr>
            <a:endParaRPr lang="en-US" dirty="0"/>
          </a:p>
          <a:p>
            <a:r>
              <a:rPr lang="en-US" dirty="0" err="1" smtClean="0"/>
              <a:t>Getifaddrs</a:t>
            </a:r>
            <a:r>
              <a:rPr lang="en-US" dirty="0" smtClean="0"/>
              <a:t>(): Global </a:t>
            </a:r>
            <a:r>
              <a:rPr lang="en-US" dirty="0"/>
              <a:t>network </a:t>
            </a:r>
            <a:r>
              <a:rPr lang="en-US" dirty="0" smtClean="0"/>
              <a:t>resources</a:t>
            </a:r>
          </a:p>
          <a:p>
            <a:endParaRPr lang="en-US" dirty="0"/>
          </a:p>
          <a:p>
            <a:r>
              <a:rPr lang="en-US" dirty="0" smtClean="0"/>
              <a:t>[</a:t>
            </a:r>
            <a:r>
              <a:rPr lang="en-US" dirty="0" err="1"/>
              <a:t>NSFileManager</a:t>
            </a:r>
            <a:r>
              <a:rPr lang="en-US" dirty="0"/>
              <a:t> </a:t>
            </a:r>
            <a:r>
              <a:rPr lang="en-US" dirty="0" err="1"/>
              <a:t>fileExistsAtPath</a:t>
            </a:r>
            <a:r>
              <a:rPr lang="en-US" dirty="0" smtClean="0"/>
              <a:t>:]: </a:t>
            </a:r>
            <a:r>
              <a:rPr lang="en-US" dirty="0"/>
              <a:t>The existence of a </a:t>
            </a:r>
            <a:r>
              <a:rPr lang="en-US" dirty="0" smtClean="0"/>
              <a:t>file/directory</a:t>
            </a:r>
          </a:p>
          <a:p>
            <a:endParaRPr lang="en-US" dirty="0"/>
          </a:p>
          <a:p>
            <a:endParaRPr lang="en-US" dirty="0" smtClean="0"/>
          </a:p>
          <a:p>
            <a:endParaRPr lang="en-US" dirty="0"/>
          </a:p>
          <a:p>
            <a:endParaRPr lang="en-US" dirty="0"/>
          </a:p>
        </p:txBody>
      </p:sp>
      <p:pic>
        <p:nvPicPr>
          <p:cNvPr id="6" name="Picture 5"/>
          <p:cNvPicPr>
            <a:picLocks noChangeAspect="1"/>
          </p:cNvPicPr>
          <p:nvPr/>
        </p:nvPicPr>
        <p:blipFill>
          <a:blip r:embed="rId3"/>
          <a:stretch>
            <a:fillRect/>
          </a:stretch>
        </p:blipFill>
        <p:spPr>
          <a:xfrm>
            <a:off x="4380288" y="1449285"/>
            <a:ext cx="6845715" cy="1703638"/>
          </a:xfrm>
          <a:prstGeom prst="rect">
            <a:avLst/>
          </a:prstGeom>
        </p:spPr>
      </p:pic>
      <p:pic>
        <p:nvPicPr>
          <p:cNvPr id="7" name="Picture 6"/>
          <p:cNvPicPr>
            <a:picLocks noChangeAspect="1"/>
          </p:cNvPicPr>
          <p:nvPr/>
        </p:nvPicPr>
        <p:blipFill>
          <a:blip r:embed="rId4"/>
          <a:stretch>
            <a:fillRect/>
          </a:stretch>
        </p:blipFill>
        <p:spPr>
          <a:xfrm>
            <a:off x="3011589" y="3307076"/>
            <a:ext cx="8214414" cy="638621"/>
          </a:xfrm>
          <a:prstGeom prst="rect">
            <a:avLst/>
          </a:prstGeom>
        </p:spPr>
      </p:pic>
      <p:pic>
        <p:nvPicPr>
          <p:cNvPr id="8" name="Picture 7"/>
          <p:cNvPicPr>
            <a:picLocks noChangeAspect="1"/>
          </p:cNvPicPr>
          <p:nvPr/>
        </p:nvPicPr>
        <p:blipFill>
          <a:blip r:embed="rId5"/>
          <a:stretch>
            <a:fillRect/>
          </a:stretch>
        </p:blipFill>
        <p:spPr>
          <a:xfrm>
            <a:off x="1360824" y="5055514"/>
            <a:ext cx="9865179" cy="743267"/>
          </a:xfrm>
          <a:prstGeom prst="rect">
            <a:avLst/>
          </a:prstGeom>
        </p:spPr>
      </p:pic>
      <p:sp>
        <p:nvSpPr>
          <p:cNvPr id="4" name="Slide Number Placeholder 3"/>
          <p:cNvSpPr>
            <a:spLocks noGrp="1"/>
          </p:cNvSpPr>
          <p:nvPr>
            <p:ph type="sldNum" sz="quarter" idx="12"/>
          </p:nvPr>
        </p:nvSpPr>
        <p:spPr/>
        <p:txBody>
          <a:bodyPr/>
          <a:lstStyle/>
          <a:p>
            <a:fld id="{90BFD2DF-358A-C44F-951A-059A42114C06}" type="slidenum">
              <a:rPr lang="en-US" smtClean="0"/>
              <a:t>7</a:t>
            </a:fld>
            <a:endParaRPr lang="en-US"/>
          </a:p>
        </p:txBody>
      </p:sp>
    </p:spTree>
    <p:extLst>
      <p:ext uri="{BB962C8B-B14F-4D97-AF65-F5344CB8AC3E}">
        <p14:creationId xmlns:p14="http://schemas.microsoft.com/office/powerpoint/2010/main" val="11916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2"/>
          <p:cNvSpPr>
            <a:spLocks noGrp="1"/>
          </p:cNvSpPr>
          <p:nvPr>
            <p:ph idx="1"/>
          </p:nvPr>
        </p:nvSpPr>
        <p:spPr>
          <a:prstGeom prst="rect">
            <a:avLst/>
          </a:prstGeom>
        </p:spPr>
        <p:txBody>
          <a:bodyPr>
            <a:normAutofit/>
          </a:bodyPr>
          <a:lstStyle/>
          <a:p>
            <a:pPr marL="557199" indent="-557199">
              <a:buFont typeface="+mj-lt"/>
              <a:buAutoNum type="arabicPeriod"/>
            </a:pPr>
            <a:r>
              <a:rPr lang="en-US" dirty="0" smtClean="0"/>
              <a:t>Side-channel Attack Vectors on iOS</a:t>
            </a:r>
          </a:p>
          <a:p>
            <a:pPr marL="557199" indent="-557199">
              <a:buFont typeface="+mj-lt"/>
              <a:buAutoNum type="arabicPeriod"/>
            </a:pPr>
            <a:r>
              <a:rPr lang="en-US" dirty="0" smtClean="0">
                <a:solidFill>
                  <a:srgbClr val="FF0000"/>
                </a:solidFill>
              </a:rPr>
              <a:t>Attack 1: Classifying User Activities</a:t>
            </a:r>
          </a:p>
          <a:p>
            <a:pPr marL="557199" indent="-557199">
              <a:buFont typeface="+mj-lt"/>
              <a:buAutoNum type="arabicPeriod"/>
            </a:pPr>
            <a:r>
              <a:rPr lang="en-US" dirty="0" smtClean="0"/>
              <a:t>Attack 2: Detecting Sensitive In-App Activities</a:t>
            </a:r>
          </a:p>
          <a:p>
            <a:pPr marL="557199" indent="-557199">
              <a:buFont typeface="+mj-lt"/>
              <a:buAutoNum type="arabicPeriod"/>
            </a:pPr>
            <a:r>
              <a:rPr lang="en-US" dirty="0" smtClean="0"/>
              <a:t>Attack 3: Bypassing Sandbox Restrictions</a:t>
            </a:r>
          </a:p>
          <a:p>
            <a:pPr marL="557199" indent="-557199">
              <a:buFont typeface="+mj-lt"/>
              <a:buAutoNum type="arabicPeriod"/>
            </a:pPr>
            <a:r>
              <a:rPr lang="en-US" dirty="0" smtClean="0"/>
              <a:t>Practical Issues</a:t>
            </a:r>
          </a:p>
          <a:p>
            <a:pPr marL="557199" indent="-557199">
              <a:buFont typeface="+mj-lt"/>
              <a:buAutoNum type="arabicPeriod"/>
            </a:pPr>
            <a:r>
              <a:rPr lang="en-US" dirty="0" smtClean="0"/>
              <a:t>Countermeasures</a:t>
            </a:r>
          </a:p>
          <a:p>
            <a:pPr marL="557199" indent="-557199">
              <a:buFont typeface="+mj-lt"/>
              <a:buAutoNum type="arabicPeriod"/>
            </a:pPr>
            <a:r>
              <a:rPr lang="en-US" dirty="0" smtClean="0"/>
              <a:t>Conclusion</a:t>
            </a:r>
          </a:p>
          <a:p>
            <a:pPr marL="557199" indent="-557199">
              <a:buFont typeface="+mj-lt"/>
              <a:buAutoNum type="arabicPeriod"/>
            </a:pPr>
            <a:endParaRPr lang="en-US" dirty="0" smtClean="0"/>
          </a:p>
          <a:p>
            <a:pPr marL="557199" indent="-557199">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0BFD2DF-358A-C44F-951A-059A42114C06}" type="slidenum">
              <a:rPr lang="en-US" smtClean="0"/>
              <a:t>8</a:t>
            </a:fld>
            <a:endParaRPr lang="en-US"/>
          </a:p>
        </p:txBody>
      </p:sp>
    </p:spTree>
    <p:extLst>
      <p:ext uri="{BB962C8B-B14F-4D97-AF65-F5344CB8AC3E}">
        <p14:creationId xmlns:p14="http://schemas.microsoft.com/office/powerpoint/2010/main" val="144583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5652436" y="1056119"/>
            <a:ext cx="6539564" cy="5510869"/>
          </a:xfrm>
          <a:prstGeom prst="rect">
            <a:avLst/>
          </a:prstGeom>
        </p:spPr>
      </p:pic>
      <p:sp>
        <p:nvSpPr>
          <p:cNvPr id="2" name="Title 1"/>
          <p:cNvSpPr>
            <a:spLocks noGrp="1"/>
          </p:cNvSpPr>
          <p:nvPr>
            <p:ph type="title"/>
          </p:nvPr>
        </p:nvSpPr>
        <p:spPr/>
        <p:txBody>
          <a:bodyPr/>
          <a:lstStyle/>
          <a:p>
            <a:r>
              <a:rPr lang="en-US" dirty="0" smtClean="0"/>
              <a:t>Classifying User Activities --- </a:t>
            </a:r>
            <a:r>
              <a:rPr lang="en-US" altLang="zh-CN" dirty="0" smtClean="0"/>
              <a:t>Example</a:t>
            </a:r>
            <a:r>
              <a:rPr lang="zh-CN" altLang="en-US" dirty="0" smtClean="0"/>
              <a:t> </a:t>
            </a:r>
            <a:r>
              <a:rPr lang="en-US" altLang="zh-CN" dirty="0" smtClean="0"/>
              <a:t>Trace</a:t>
            </a:r>
            <a:endParaRPr lang="en-US" dirty="0"/>
          </a:p>
        </p:txBody>
      </p:sp>
      <p:sp>
        <p:nvSpPr>
          <p:cNvPr id="4" name="Content Placeholder 2"/>
          <p:cNvSpPr>
            <a:spLocks noGrp="1"/>
          </p:cNvSpPr>
          <p:nvPr>
            <p:ph idx="1"/>
          </p:nvPr>
        </p:nvSpPr>
        <p:spPr>
          <a:xfrm>
            <a:off x="649950" y="1595916"/>
            <a:ext cx="10515600" cy="4351338"/>
          </a:xfrm>
        </p:spPr>
        <p:txBody>
          <a:bodyPr/>
          <a:lstStyle/>
          <a:p>
            <a:endParaRPr lang="zh-CN" altLang="en-US" dirty="0" smtClean="0"/>
          </a:p>
          <a:p>
            <a:endParaRPr lang="zh-CN" altLang="en-US" dirty="0" smtClean="0"/>
          </a:p>
          <a:p>
            <a:r>
              <a:rPr lang="en-US" dirty="0" smtClean="0"/>
              <a:t>Calling APIs to get time series A</a:t>
            </a:r>
          </a:p>
          <a:p>
            <a:pPr lvl="1"/>
            <a:r>
              <a:rPr lang="en-US" dirty="0"/>
              <a:t>Host_statistics64</a:t>
            </a:r>
            <a:r>
              <a:rPr lang="en-US" dirty="0" smtClean="0"/>
              <a:t>()</a:t>
            </a:r>
          </a:p>
          <a:p>
            <a:pPr lvl="1"/>
            <a:r>
              <a:rPr lang="en-US" dirty="0" err="1"/>
              <a:t>Getifaddrs</a:t>
            </a:r>
            <a:r>
              <a:rPr lang="en-US" dirty="0" smtClean="0"/>
              <a:t>()</a:t>
            </a:r>
            <a:endParaRPr lang="en-US" dirty="0"/>
          </a:p>
          <a:p>
            <a:r>
              <a:rPr lang="en-US" dirty="0" smtClean="0"/>
              <a:t>Plotting diff series:</a:t>
            </a:r>
            <a:r>
              <a:rPr lang="en-US" dirty="0"/>
              <a:t> A</a:t>
            </a:r>
            <a:r>
              <a:rPr lang="en-US" dirty="0" smtClean="0"/>
              <a:t>[</a:t>
            </a:r>
            <a:r>
              <a:rPr lang="en-US" dirty="0" err="1" smtClean="0"/>
              <a:t>i</a:t>
            </a:r>
            <a:r>
              <a:rPr lang="en-US" dirty="0" smtClean="0"/>
              <a:t>] – A[i-1]</a:t>
            </a:r>
          </a:p>
        </p:txBody>
      </p:sp>
      <p:pic>
        <p:nvPicPr>
          <p:cNvPr id="6" name="Picture 5"/>
          <p:cNvPicPr>
            <a:picLocks noChangeAspect="1"/>
          </p:cNvPicPr>
          <p:nvPr/>
        </p:nvPicPr>
        <p:blipFill>
          <a:blip r:embed="rId4"/>
          <a:stretch>
            <a:fillRect/>
          </a:stretch>
        </p:blipFill>
        <p:spPr>
          <a:xfrm>
            <a:off x="27996" y="4495312"/>
            <a:ext cx="2226165" cy="2226165"/>
          </a:xfrm>
          <a:prstGeom prst="rect">
            <a:avLst/>
          </a:prstGeom>
        </p:spPr>
      </p:pic>
      <p:sp>
        <p:nvSpPr>
          <p:cNvPr id="7" name="TextBox 6"/>
          <p:cNvSpPr txBox="1"/>
          <p:nvPr/>
        </p:nvSpPr>
        <p:spPr>
          <a:xfrm>
            <a:off x="2025477" y="4828364"/>
            <a:ext cx="3653589" cy="1323439"/>
          </a:xfrm>
          <a:prstGeom prst="rect">
            <a:avLst/>
          </a:prstGeom>
          <a:noFill/>
        </p:spPr>
        <p:txBody>
          <a:bodyPr wrap="square" rtlCol="0">
            <a:spAutoFit/>
          </a:bodyPr>
          <a:lstStyle/>
          <a:p>
            <a:r>
              <a:rPr lang="en-US" sz="4000" dirty="0" smtClean="0">
                <a:solidFill>
                  <a:srgbClr val="FF0000"/>
                </a:solidFill>
              </a:rPr>
              <a:t>Time series leak </a:t>
            </a:r>
          </a:p>
          <a:p>
            <a:r>
              <a:rPr lang="en-US" sz="4000" dirty="0" smtClean="0">
                <a:solidFill>
                  <a:srgbClr val="FF0000"/>
                </a:solidFill>
              </a:rPr>
              <a:t>information!!!</a:t>
            </a:r>
            <a:endParaRPr lang="en-US" sz="4000" dirty="0">
              <a:solidFill>
                <a:srgbClr val="FF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343" y="1464371"/>
            <a:ext cx="1068093" cy="106809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904142" y="1702774"/>
            <a:ext cx="646738" cy="64673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846656" y="1736505"/>
            <a:ext cx="646738" cy="64673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808" y="1497947"/>
            <a:ext cx="1112814" cy="106057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613" y="1468121"/>
            <a:ext cx="1116042" cy="1116042"/>
          </a:xfrm>
          <a:prstGeom prst="rect">
            <a:avLst/>
          </a:prstGeom>
        </p:spPr>
      </p:pic>
      <p:sp>
        <p:nvSpPr>
          <p:cNvPr id="5" name="Slide Number Placeholder 4"/>
          <p:cNvSpPr>
            <a:spLocks noGrp="1"/>
          </p:cNvSpPr>
          <p:nvPr>
            <p:ph type="sldNum" sz="quarter" idx="12"/>
          </p:nvPr>
        </p:nvSpPr>
        <p:spPr/>
        <p:txBody>
          <a:bodyPr/>
          <a:lstStyle/>
          <a:p>
            <a:fld id="{90BFD2DF-358A-C44F-951A-059A42114C06}" type="slidenum">
              <a:rPr lang="en-US" smtClean="0"/>
              <a:t>9</a:t>
            </a:fld>
            <a:endParaRPr lang="en-US"/>
          </a:p>
        </p:txBody>
      </p:sp>
      <p:sp>
        <p:nvSpPr>
          <p:cNvPr id="11" name="TextBox 10"/>
          <p:cNvSpPr txBox="1"/>
          <p:nvPr/>
        </p:nvSpPr>
        <p:spPr>
          <a:xfrm>
            <a:off x="8610600" y="1506022"/>
            <a:ext cx="513282" cy="369332"/>
          </a:xfrm>
          <a:prstGeom prst="rect">
            <a:avLst/>
          </a:prstGeom>
          <a:noFill/>
        </p:spPr>
        <p:txBody>
          <a:bodyPr wrap="none" rtlCol="0">
            <a:spAutoFit/>
          </a:bodyPr>
          <a:lstStyle/>
          <a:p>
            <a:r>
              <a:rPr lang="en-US" dirty="0" smtClean="0"/>
              <a:t>VM</a:t>
            </a:r>
            <a:endParaRPr lang="en-US" dirty="0"/>
          </a:p>
        </p:txBody>
      </p:sp>
      <p:sp>
        <p:nvSpPr>
          <p:cNvPr id="15" name="TextBox 14"/>
          <p:cNvSpPr txBox="1"/>
          <p:nvPr/>
        </p:nvSpPr>
        <p:spPr>
          <a:xfrm>
            <a:off x="8401871" y="4246638"/>
            <a:ext cx="994183" cy="369332"/>
          </a:xfrm>
          <a:prstGeom prst="rect">
            <a:avLst/>
          </a:prstGeom>
          <a:noFill/>
        </p:spPr>
        <p:txBody>
          <a:bodyPr wrap="none" rtlCol="0">
            <a:spAutoFit/>
          </a:bodyPr>
          <a:lstStyle/>
          <a:p>
            <a:r>
              <a:rPr lang="en-US" smtClean="0"/>
              <a:t>Network</a:t>
            </a:r>
            <a:endParaRPr lang="en-US" dirty="0"/>
          </a:p>
        </p:txBody>
      </p:sp>
    </p:spTree>
    <p:extLst>
      <p:ext uri="{BB962C8B-B14F-4D97-AF65-F5344CB8AC3E}">
        <p14:creationId xmlns:p14="http://schemas.microsoft.com/office/powerpoint/2010/main" val="15146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13988</TotalTime>
  <Words>3521</Words>
  <Application>Microsoft Macintosh PowerPoint</Application>
  <PresentationFormat>Widescreen</PresentationFormat>
  <Paragraphs>414</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宋体</vt:lpstr>
      <vt:lpstr>Office Theme</vt:lpstr>
      <vt:lpstr>OS-level Side Channels without Procfs: Exploring Cross-App Information Leakage on iOS </vt:lpstr>
      <vt:lpstr>Mobile Side-Channel Attacks</vt:lpstr>
      <vt:lpstr>OS-level Side-Channel Attacks on Android </vt:lpstr>
      <vt:lpstr>OS-level Side-Channel Attacks on iOS</vt:lpstr>
      <vt:lpstr>Outline</vt:lpstr>
      <vt:lpstr>Threat Model</vt:lpstr>
      <vt:lpstr>New Attack Vectors</vt:lpstr>
      <vt:lpstr>Outline</vt:lpstr>
      <vt:lpstr>Classifying User Activities --- Example Trace</vt:lpstr>
      <vt:lpstr>Classifying User Activities --- Example Trace</vt:lpstr>
      <vt:lpstr>Classifying User Activities --- Example Trace</vt:lpstr>
      <vt:lpstr>Classifying User Activities --- Case Studies </vt:lpstr>
      <vt:lpstr>Classifying User Activities --- Case Studies </vt:lpstr>
      <vt:lpstr>Classifying User Activities --- Case Studies </vt:lpstr>
      <vt:lpstr>Outline</vt:lpstr>
      <vt:lpstr>Detecting Sensitive In-App Activities</vt:lpstr>
      <vt:lpstr>Detecting Sensitive In-App Activities --- Attack Methods</vt:lpstr>
      <vt:lpstr>Detecting Sensitive In-App Activities --- Case Studies</vt:lpstr>
      <vt:lpstr>Detecting Sensitive In-App Activities --- Case Studies</vt:lpstr>
      <vt:lpstr>Detecting Sensitive In-App Activities --- Case Studies</vt:lpstr>
      <vt:lpstr>Detecting Sensitive In-App Activities --- Case Studies</vt:lpstr>
      <vt:lpstr>Detecting Sensitive In-App Activities --- Case Studies</vt:lpstr>
      <vt:lpstr>Outline</vt:lpstr>
      <vt:lpstr>Bypassing Sandbox Restrictions --- Attack Methods</vt:lpstr>
      <vt:lpstr>Bypassing Sandbox Restrictions --- Case Studies</vt:lpstr>
      <vt:lpstr>Bypassing Sandbox Restrictions --- Case Studies</vt:lpstr>
      <vt:lpstr>Bypassing Sandbox Restrictions --- Case Studies</vt:lpstr>
      <vt:lpstr>Outline</vt:lpstr>
      <vt:lpstr>Practical Issues</vt:lpstr>
      <vt:lpstr>Practical Issues --- Cross-device Attack Feasibility</vt:lpstr>
      <vt:lpstr>Practical Issues --- Cross-device Attack Feasibility</vt:lpstr>
      <vt:lpstr>Practical Issues --- Cross-device Attack Feasibility</vt:lpstr>
      <vt:lpstr>Outline</vt:lpstr>
      <vt:lpstr>Countermeasures</vt:lpstr>
      <vt:lpstr>Countermeasures</vt:lpstr>
      <vt:lpstr>Countermeasures</vt:lpstr>
      <vt:lpstr>Countermeasures</vt:lpstr>
      <vt:lpstr>Outline</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OS-level Side Channels without Procfs: Exploring Cross-App Information Leakage on iOS </dc:title>
  <dc:creator>Microsoft Office User</dc:creator>
  <cp:lastModifiedBy>Microsoft Office User</cp:lastModifiedBy>
  <cp:revision>403</cp:revision>
  <dcterms:created xsi:type="dcterms:W3CDTF">2018-01-06T07:47:20Z</dcterms:created>
  <dcterms:modified xsi:type="dcterms:W3CDTF">2018-02-20T20:10:57Z</dcterms:modified>
</cp:coreProperties>
</file>