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264" r:id="rId2"/>
    <p:sldId id="265" r:id="rId3"/>
    <p:sldId id="266" r:id="rId4"/>
    <p:sldId id="339" r:id="rId5"/>
    <p:sldId id="341" r:id="rId6"/>
    <p:sldId id="321" r:id="rId7"/>
    <p:sldId id="270" r:id="rId8"/>
    <p:sldId id="271" r:id="rId9"/>
    <p:sldId id="272" r:id="rId10"/>
    <p:sldId id="320" r:id="rId11"/>
    <p:sldId id="273" r:id="rId12"/>
    <p:sldId id="333" r:id="rId13"/>
    <p:sldId id="275" r:id="rId14"/>
    <p:sldId id="276" r:id="rId15"/>
    <p:sldId id="277" r:id="rId16"/>
    <p:sldId id="307" r:id="rId17"/>
    <p:sldId id="306" r:id="rId18"/>
    <p:sldId id="308" r:id="rId19"/>
    <p:sldId id="278" r:id="rId20"/>
    <p:sldId id="279" r:id="rId21"/>
    <p:sldId id="313" r:id="rId22"/>
    <p:sldId id="314" r:id="rId23"/>
    <p:sldId id="263" r:id="rId24"/>
    <p:sldId id="283" r:id="rId25"/>
    <p:sldId id="315" r:id="rId26"/>
    <p:sldId id="316" r:id="rId27"/>
    <p:sldId id="343" r:id="rId28"/>
    <p:sldId id="290" r:id="rId29"/>
    <p:sldId id="328" r:id="rId30"/>
    <p:sldId id="287" r:id="rId31"/>
    <p:sldId id="292" r:id="rId32"/>
    <p:sldId id="293" r:id="rId33"/>
    <p:sldId id="294" r:id="rId34"/>
    <p:sldId id="262" r:id="rId35"/>
    <p:sldId id="284" r:id="rId36"/>
    <p:sldId id="296" r:id="rId37"/>
    <p:sldId id="297" r:id="rId38"/>
    <p:sldId id="300" r:id="rId39"/>
    <p:sldId id="299" r:id="rId40"/>
    <p:sldId id="261" r:id="rId41"/>
    <p:sldId id="322" r:id="rId42"/>
    <p:sldId id="326" r:id="rId43"/>
    <p:sldId id="260" r:id="rId44"/>
    <p:sldId id="282" r:id="rId45"/>
    <p:sldId id="259" r:id="rId46"/>
    <p:sldId id="329" r:id="rId47"/>
    <p:sldId id="344" r:id="rId48"/>
    <p:sldId id="345" r:id="rId49"/>
    <p:sldId id="346" r:id="rId50"/>
    <p:sldId id="347" r:id="rId51"/>
    <p:sldId id="334" r:id="rId52"/>
    <p:sldId id="335" r:id="rId53"/>
    <p:sldId id="336" r:id="rId54"/>
    <p:sldId id="331" r:id="rId55"/>
    <p:sldId id="348" r:id="rId56"/>
    <p:sldId id="330" r:id="rId57"/>
    <p:sldId id="337" r:id="rId58"/>
    <p:sldId id="340" r:id="rId59"/>
  </p:sldIdLst>
  <p:sldSz cx="12192000"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383"/>
    <p:restoredTop sz="82418"/>
  </p:normalViewPr>
  <p:slideViewPr>
    <p:cSldViewPr snapToGrid="0" snapToObjects="1">
      <p:cViewPr>
        <p:scale>
          <a:sx n="90" d="100"/>
          <a:sy n="90" d="100"/>
        </p:scale>
        <p:origin x="368" y="4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F38326-EBE2-0C41-8955-F6DCF0DB87FA}" type="datetime1">
              <a:rPr lang="en-US" smtClean="0"/>
              <a:t>2/26/19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C3C9C2-71B4-DE41-AC77-E9BB1386405B}" type="slidenum">
              <a:rPr lang="en-US" smtClean="0"/>
              <a:t>‹#›</a:t>
            </a:fld>
            <a:endParaRPr lang="en-US"/>
          </a:p>
        </p:txBody>
      </p:sp>
    </p:spTree>
    <p:extLst>
      <p:ext uri="{BB962C8B-B14F-4D97-AF65-F5344CB8AC3E}">
        <p14:creationId xmlns:p14="http://schemas.microsoft.com/office/powerpoint/2010/main" val="136147897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79F7C7-FB2D-504F-94E6-F431FB9B2F48}" type="datetime1">
              <a:rPr lang="en-US" smtClean="0"/>
              <a:t>2/26/19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B3B9F-D923-B54C-8C9B-A31FAA5C1539}" type="slidenum">
              <a:rPr lang="en-US" smtClean="0"/>
              <a:t>‹#›</a:t>
            </a:fld>
            <a:endParaRPr lang="en-US"/>
          </a:p>
        </p:txBody>
      </p:sp>
    </p:spTree>
    <p:extLst>
      <p:ext uri="{BB962C8B-B14F-4D97-AF65-F5344CB8AC3E}">
        <p14:creationId xmlns:p14="http://schemas.microsoft.com/office/powerpoint/2010/main" val="133535434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Hello everyone. I am Xiaokuan from the Ohio State University. Today, I am going to present my paper, ?Statistical privacy for streaming traffic?. This is a joint work with Dr. Jihun Hamm from OSU, Dr. Mike Reiter from UNC chapel hill, and my advisor, Dr. Yinqian Zhang.</a:t>
            </a:r>
          </a:p>
          <a:p>
            <a:endParaRPr lang="en-US" smtClean="0"/>
          </a:p>
          <a:p>
            <a:endParaRPr lang="en-US"/>
          </a:p>
        </p:txBody>
      </p:sp>
      <p:sp>
        <p:nvSpPr>
          <p:cNvPr id="4" name="Slide Number Placeholder 3"/>
          <p:cNvSpPr>
            <a:spLocks noGrp="1"/>
          </p:cNvSpPr>
          <p:nvPr>
            <p:ph type="sldNum" sz="quarter" idx="10"/>
          </p:nvPr>
        </p:nvSpPr>
        <p:spPr/>
        <p:txBody>
          <a:bodyPr/>
          <a:lstStyle/>
          <a:p>
            <a:fld id="{531B3B9F-D923-B54C-8C9B-A31FAA5C1539}" type="slidenum">
              <a:rPr lang="en-US" smtClean="0"/>
              <a:t>1</a:t>
            </a:fld>
            <a:endParaRPr lang="en-US"/>
          </a:p>
        </p:txBody>
      </p:sp>
      <p:sp>
        <p:nvSpPr>
          <p:cNvPr id="5" name="Date Placeholder 4"/>
          <p:cNvSpPr>
            <a:spLocks noGrp="1"/>
          </p:cNvSpPr>
          <p:nvPr>
            <p:ph type="dt" idx="11"/>
          </p:nvPr>
        </p:nvSpPr>
        <p:spPr/>
        <p:txBody>
          <a:bodyPr/>
          <a:lstStyle/>
          <a:p>
            <a:fld id="{D9E6C692-20F6-B64C-9BA5-359EA6BB1EE8}" type="datetime1">
              <a:rPr lang="en-US" smtClean="0"/>
              <a:t>2/26/19</a:t>
            </a:fld>
            <a:endParaRPr lang="en-US"/>
          </a:p>
        </p:txBody>
      </p:sp>
    </p:spTree>
    <p:extLst>
      <p:ext uri="{BB962C8B-B14F-4D97-AF65-F5344CB8AC3E}">
        <p14:creationId xmlns:p14="http://schemas.microsoft.com/office/powerpoint/2010/main" val="7681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effectLst/>
              </a:rPr>
              <a:t>Our work is to defend against the attack using obfuscation techniques. We used a Chrome extension to enforce the obfuscation. After the defense is deployed, the attacker can still observe the encrypted packet sequence, but he can only achieve baseline accuracy. I am going to explain how this can be done in my presentation.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p:txBody>
      </p:sp>
      <p:sp>
        <p:nvSpPr>
          <p:cNvPr id="4" name="Date Placeholder 3"/>
          <p:cNvSpPr>
            <a:spLocks noGrp="1"/>
          </p:cNvSpPr>
          <p:nvPr>
            <p:ph type="dt" idx="10"/>
          </p:nvPr>
        </p:nvSpPr>
        <p:spPr/>
        <p:txBody>
          <a:bodyPr/>
          <a:lstStyle/>
          <a:p>
            <a:fld id="{2779F7C7-FB2D-504F-94E6-F431FB9B2F48}" type="datetime1">
              <a:rPr lang="en-US" smtClean="0"/>
              <a:t>2/26/19</a:t>
            </a:fld>
            <a:endParaRPr lang="en-US"/>
          </a:p>
        </p:txBody>
      </p:sp>
      <p:sp>
        <p:nvSpPr>
          <p:cNvPr id="5" name="Slide Number Placeholder 4"/>
          <p:cNvSpPr>
            <a:spLocks noGrp="1"/>
          </p:cNvSpPr>
          <p:nvPr>
            <p:ph type="sldNum" sz="quarter" idx="11"/>
          </p:nvPr>
        </p:nvSpPr>
        <p:spPr/>
        <p:txBody>
          <a:bodyPr/>
          <a:lstStyle/>
          <a:p>
            <a:fld id="{531B3B9F-D923-B54C-8C9B-A31FAA5C1539}" type="slidenum">
              <a:rPr lang="en-US" smtClean="0"/>
              <a:t>10</a:t>
            </a:fld>
            <a:endParaRPr lang="en-US"/>
          </a:p>
        </p:txBody>
      </p:sp>
    </p:spTree>
    <p:extLst>
      <p:ext uri="{BB962C8B-B14F-4D97-AF65-F5344CB8AC3E}">
        <p14:creationId xmlns:p14="http://schemas.microsoft.com/office/powerpoint/2010/main" val="338888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Here is the outline. We used two mechanisms for defense, adversarial machine learning and differential privacy. I will introduce each of them, then talk about the evaluation and implementation. After that I will discuss a few issues and conclude my talk.</a:t>
            </a:r>
          </a:p>
          <a:p>
            <a:endParaRPr lang="en-US" smtClean="0"/>
          </a:p>
          <a:p>
            <a:endParaRPr lang="en-US"/>
          </a:p>
        </p:txBody>
      </p:sp>
      <p:sp>
        <p:nvSpPr>
          <p:cNvPr id="4" name="Date Placeholder 3"/>
          <p:cNvSpPr>
            <a:spLocks noGrp="1"/>
          </p:cNvSpPr>
          <p:nvPr>
            <p:ph type="dt" idx="10"/>
          </p:nvPr>
        </p:nvSpPr>
        <p:spPr/>
        <p:txBody>
          <a:bodyPr/>
          <a:lstStyle/>
          <a:p>
            <a:fld id="{2779F7C7-FB2D-504F-94E6-F431FB9B2F48}" type="datetime1">
              <a:rPr lang="en-US" smtClean="0"/>
              <a:t>2/26/19</a:t>
            </a:fld>
            <a:endParaRPr lang="en-US"/>
          </a:p>
        </p:txBody>
      </p:sp>
      <p:sp>
        <p:nvSpPr>
          <p:cNvPr id="5" name="Slide Number Placeholder 4"/>
          <p:cNvSpPr>
            <a:spLocks noGrp="1"/>
          </p:cNvSpPr>
          <p:nvPr>
            <p:ph type="sldNum" sz="quarter" idx="11"/>
          </p:nvPr>
        </p:nvSpPr>
        <p:spPr/>
        <p:txBody>
          <a:bodyPr/>
          <a:lstStyle/>
          <a:p>
            <a:fld id="{531B3B9F-D923-B54C-8C9B-A31FAA5C1539}" type="slidenum">
              <a:rPr lang="en-US" smtClean="0"/>
              <a:t>11</a:t>
            </a:fld>
            <a:endParaRPr lang="en-US"/>
          </a:p>
        </p:txBody>
      </p:sp>
    </p:spTree>
    <p:extLst>
      <p:ext uri="{BB962C8B-B14F-4D97-AF65-F5344CB8AC3E}">
        <p14:creationId xmlns:p14="http://schemas.microsoft.com/office/powerpoint/2010/main" val="581742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first idea is to adapt adversarial machine learning techniques. Unlike the common use of adversarial ML, we exploit it to construct noised samples to defend against ML adversaries. In particular, we utilize the Fast Gradient Sign Method (FGSM) to generate adversarial samples. Suppose the original video being watched is DIE HARD. By crafting the adversarial samples, the classifier would be confused and would misclassify it as FROZEN.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12</a:t>
            </a:fld>
            <a:endParaRPr lang="uk-UA"/>
          </a:p>
        </p:txBody>
      </p:sp>
      <p:sp>
        <p:nvSpPr>
          <p:cNvPr id="5" name="Date Placeholder 4"/>
          <p:cNvSpPr>
            <a:spLocks noGrp="1"/>
          </p:cNvSpPr>
          <p:nvPr>
            <p:ph type="dt" idx="11"/>
          </p:nvPr>
        </p:nvSpPr>
        <p:spPr/>
        <p:txBody>
          <a:bodyPr/>
          <a:lstStyle/>
          <a:p>
            <a:fld id="{B8957841-8989-4A46-93BD-F19C88C480D8}" type="datetime1">
              <a:rPr lang="en-US" smtClean="0"/>
              <a:t>2/26/19</a:t>
            </a:fld>
            <a:endParaRPr lang="en-US"/>
          </a:p>
        </p:txBody>
      </p:sp>
    </p:spTree>
    <p:extLst>
      <p:ext uri="{BB962C8B-B14F-4D97-AF65-F5344CB8AC3E}">
        <p14:creationId xmlns:p14="http://schemas.microsoft.com/office/powerpoint/2010/main" val="2020432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targeted the CNN classifier and used the FGSM method to generate the adversarial samples. When the noise level is 0.1, the accuracy drops from 94% to 8.6%. However, there are some limitations of adversarial samples. First, the attacker may choose a different classifier. From this figure, we can see that even though the accuracy of the CNN classifier drops to below 10%, the SVM can still achieve about 40% accuracy, which means that the adversarial samples are not so effective against other type of classifiers. </a:t>
            </a:r>
            <a:r>
              <a:rPr lang="en-US" dirty="0" err="1" smtClean="0"/>
              <a:t>What?s</a:t>
            </a:r>
            <a:r>
              <a:rPr lang="en-US" dirty="0" smtClean="0"/>
              <a:t> more, the attacker may conduct adversarial training to improve the accuracy. We performed adversarial training on the adversarial samples, and the accuracy increases to over 90\%. That makes us wondering, is there a more principled approach that can effectively defend against different type of ML classifiers?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13</a:t>
            </a:fld>
            <a:endParaRPr lang="uk-UA"/>
          </a:p>
        </p:txBody>
      </p:sp>
      <p:sp>
        <p:nvSpPr>
          <p:cNvPr id="5" name="Date Placeholder 4"/>
          <p:cNvSpPr>
            <a:spLocks noGrp="1"/>
          </p:cNvSpPr>
          <p:nvPr>
            <p:ph type="dt" idx="11"/>
          </p:nvPr>
        </p:nvSpPr>
        <p:spPr/>
        <p:txBody>
          <a:bodyPr/>
          <a:lstStyle/>
          <a:p>
            <a:fld id="{169A818A-6A8C-A54F-AFB0-D7D25969B58D}" type="datetime1">
              <a:rPr lang="en-US" smtClean="0"/>
              <a:t>2/26/19</a:t>
            </a:fld>
            <a:endParaRPr lang="en-US"/>
          </a:p>
        </p:txBody>
      </p:sp>
    </p:spTree>
    <p:extLst>
      <p:ext uri="{BB962C8B-B14F-4D97-AF65-F5344CB8AC3E}">
        <p14:creationId xmlns:p14="http://schemas.microsoft.com/office/powerpoint/2010/main" val="1450956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 we use differential privacy as our second defense mechanism. </a:t>
            </a:r>
          </a:p>
          <a:p>
            <a:endParaRPr lang="en-US" smtClean="0"/>
          </a:p>
          <a:p>
            <a:endParaRPr lang="en-US"/>
          </a:p>
        </p:txBody>
      </p:sp>
      <p:sp>
        <p:nvSpPr>
          <p:cNvPr id="4" name="Date Placeholder 3"/>
          <p:cNvSpPr>
            <a:spLocks noGrp="1"/>
          </p:cNvSpPr>
          <p:nvPr>
            <p:ph type="dt" idx="10"/>
          </p:nvPr>
        </p:nvSpPr>
        <p:spPr/>
        <p:txBody>
          <a:bodyPr/>
          <a:lstStyle/>
          <a:p>
            <a:fld id="{2779F7C7-FB2D-504F-94E6-F431FB9B2F48}" type="datetime1">
              <a:rPr lang="en-US" smtClean="0"/>
              <a:t>2/26/19</a:t>
            </a:fld>
            <a:endParaRPr lang="en-US"/>
          </a:p>
        </p:txBody>
      </p:sp>
      <p:sp>
        <p:nvSpPr>
          <p:cNvPr id="5" name="Slide Number Placeholder 4"/>
          <p:cNvSpPr>
            <a:spLocks noGrp="1"/>
          </p:cNvSpPr>
          <p:nvPr>
            <p:ph type="sldNum" sz="quarter" idx="11"/>
          </p:nvPr>
        </p:nvSpPr>
        <p:spPr/>
        <p:txBody>
          <a:bodyPr/>
          <a:lstStyle/>
          <a:p>
            <a:fld id="{531B3B9F-D923-B54C-8C9B-A31FAA5C1539}" type="slidenum">
              <a:rPr lang="en-US" smtClean="0"/>
              <a:t>14</a:t>
            </a:fld>
            <a:endParaRPr lang="en-US"/>
          </a:p>
        </p:txBody>
      </p:sp>
    </p:spTree>
    <p:extLst>
      <p:ext uri="{BB962C8B-B14F-4D97-AF65-F5344CB8AC3E}">
        <p14:creationId xmlns:p14="http://schemas.microsoft.com/office/powerpoint/2010/main" val="3079812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Differential privacy was originally proposed to protect the privacy in a database. Suppose that we have two adjacent databases, D and D prime, which only differ in one element (D has Alice, D prime does not). A randomized algorithm M achieves differential privacy, if for any observation s, the difference of probability of the result coming from D and D prime is always less than e to the power of epsilon. </a:t>
            </a:r>
          </a:p>
          <a:p>
            <a:endParaRPr lang="en-US"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15</a:t>
            </a:fld>
            <a:endParaRPr lang="uk-UA"/>
          </a:p>
        </p:txBody>
      </p:sp>
      <p:sp>
        <p:nvSpPr>
          <p:cNvPr id="5" name="Date Placeholder 4"/>
          <p:cNvSpPr>
            <a:spLocks noGrp="1"/>
          </p:cNvSpPr>
          <p:nvPr>
            <p:ph type="dt" idx="11"/>
          </p:nvPr>
        </p:nvSpPr>
        <p:spPr/>
        <p:txBody>
          <a:bodyPr/>
          <a:lstStyle/>
          <a:p>
            <a:fld id="{0122B788-98E9-C74D-BC2A-9EB13A4EF8F6}" type="datetime1">
              <a:rPr lang="en-US" smtClean="0"/>
              <a:t>2/26/19</a:t>
            </a:fld>
            <a:endParaRPr lang="en-US"/>
          </a:p>
        </p:txBody>
      </p:sp>
    </p:spTree>
    <p:extLst>
      <p:ext uri="{BB962C8B-B14F-4D97-AF65-F5344CB8AC3E}">
        <p14:creationId xmlns:p14="http://schemas.microsoft.com/office/powerpoint/2010/main" val="847228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 small epsilon indicates that M(D) and M(D?) will have similar distribution.</a:t>
            </a:r>
          </a:p>
          <a:p>
            <a:endParaRPr lang="en-US"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16</a:t>
            </a:fld>
            <a:endParaRPr lang="uk-UA"/>
          </a:p>
        </p:txBody>
      </p:sp>
      <p:sp>
        <p:nvSpPr>
          <p:cNvPr id="5" name="Date Placeholder 4"/>
          <p:cNvSpPr>
            <a:spLocks noGrp="1"/>
          </p:cNvSpPr>
          <p:nvPr>
            <p:ph type="dt" idx="11"/>
          </p:nvPr>
        </p:nvSpPr>
        <p:spPr/>
        <p:txBody>
          <a:bodyPr/>
          <a:lstStyle/>
          <a:p>
            <a:fld id="{0122B788-98E9-C74D-BC2A-9EB13A4EF8F6}" type="datetime1">
              <a:rPr lang="en-US" smtClean="0"/>
              <a:t>2/26/19</a:t>
            </a:fld>
            <a:endParaRPr lang="en-US"/>
          </a:p>
        </p:txBody>
      </p:sp>
    </p:spTree>
    <p:extLst>
      <p:ext uri="{BB962C8B-B14F-4D97-AF65-F5344CB8AC3E}">
        <p14:creationId xmlns:p14="http://schemas.microsoft.com/office/powerpoint/2010/main" val="473903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 </a:t>
            </a:r>
            <a:r>
              <a:rPr lang="en-US" dirty="0" err="1" smtClean="0"/>
              <a:t>tzi</a:t>
            </a:r>
            <a:r>
              <a:rPr lang="en-US" dirty="0" smtClean="0"/>
              <a:t> </a:t>
            </a:r>
            <a:r>
              <a:rPr lang="en-US" dirty="0" err="1" smtClean="0"/>
              <a:t>koko</a:t>
            </a:r>
            <a:r>
              <a:rPr lang="en-US" dirty="0" smtClean="0"/>
              <a:t> la </a:t>
            </a:r>
            <a:r>
              <a:rPr lang="en-US" dirty="0" err="1" smtClean="0"/>
              <a:t>kis</a:t>
            </a:r>
            <a:r>
              <a:rPr lang="en-US" dirty="0" smtClean="0"/>
              <a:t> et al. [12] proposed a generalization of differential privacy called d-privacy. It extended the notion of differential privacy to data objects. Suppose that there are two data objects, X and X prime, and a distance metric d. So we have this formula</a:t>
            </a:r>
            <a:r>
              <a:rPr lang="en-US" strike="noStrike" dirty="0" smtClean="0"/>
              <a:t>. A randomized algorithm M achieves d privacy, if for any observation s, the difference of probability of the result coming from X and X prime is always less than e to the power of epsilon times the distance between X and X prime.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17</a:t>
            </a:fld>
            <a:endParaRPr lang="uk-UA"/>
          </a:p>
        </p:txBody>
      </p:sp>
      <p:sp>
        <p:nvSpPr>
          <p:cNvPr id="5" name="Date Placeholder 4"/>
          <p:cNvSpPr>
            <a:spLocks noGrp="1"/>
          </p:cNvSpPr>
          <p:nvPr>
            <p:ph type="dt" idx="11"/>
          </p:nvPr>
        </p:nvSpPr>
        <p:spPr/>
        <p:txBody>
          <a:bodyPr/>
          <a:lstStyle/>
          <a:p>
            <a:fld id="{0122B788-98E9-C74D-BC2A-9EB13A4EF8F6}" type="datetime1">
              <a:rPr lang="en-US" smtClean="0"/>
              <a:t>2/26/19</a:t>
            </a:fld>
            <a:endParaRPr lang="en-US"/>
          </a:p>
        </p:txBody>
      </p:sp>
    </p:spTree>
    <p:extLst>
      <p:ext uri="{BB962C8B-B14F-4D97-AF65-F5344CB8AC3E}">
        <p14:creationId xmlns:p14="http://schemas.microsoft.com/office/powerpoint/2010/main" val="649785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small epsilon and d X, X prime indicates that M(X) and M(X prime) will have similar distribution. In our context, the application of M to sufficiently close examples x and x prime from different classes will ensure that any classifier has a similar probability of classifying M(x) and M(x prime).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18</a:t>
            </a:fld>
            <a:endParaRPr lang="uk-UA"/>
          </a:p>
        </p:txBody>
      </p:sp>
      <p:sp>
        <p:nvSpPr>
          <p:cNvPr id="5" name="Date Placeholder 4"/>
          <p:cNvSpPr>
            <a:spLocks noGrp="1"/>
          </p:cNvSpPr>
          <p:nvPr>
            <p:ph type="dt" idx="11"/>
          </p:nvPr>
        </p:nvSpPr>
        <p:spPr/>
        <p:txBody>
          <a:bodyPr/>
          <a:lstStyle/>
          <a:p>
            <a:fld id="{0122B788-98E9-C74D-BC2A-9EB13A4EF8F6}" type="datetime1">
              <a:rPr lang="en-US" smtClean="0"/>
              <a:t>2/26/19</a:t>
            </a:fld>
            <a:endParaRPr lang="en-US"/>
          </a:p>
        </p:txBody>
      </p:sp>
    </p:spTree>
    <p:extLst>
      <p:ext uri="{BB962C8B-B14F-4D97-AF65-F5344CB8AC3E}">
        <p14:creationId xmlns:p14="http://schemas.microsoft.com/office/powerpoint/2010/main" val="1654844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In our paper, we adopted two mechanisms, Fourier Perturbation Algorithm (FPA) from Rastogi et al. and d star private mechanism from Xiao et al. FPA is epsilon differentially private with certain parameters, and d star is d star, 2-epsilon private. Please refer to the paper for details. Now, let?s look at the data flow with the defense.</a:t>
            </a:r>
          </a:p>
          <a:p>
            <a:endParaRPr lang="en-US"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19</a:t>
            </a:fld>
            <a:endParaRPr lang="uk-UA"/>
          </a:p>
        </p:txBody>
      </p:sp>
      <p:sp>
        <p:nvSpPr>
          <p:cNvPr id="5" name="Date Placeholder 4"/>
          <p:cNvSpPr>
            <a:spLocks noGrp="1"/>
          </p:cNvSpPr>
          <p:nvPr>
            <p:ph type="dt" idx="11"/>
          </p:nvPr>
        </p:nvSpPr>
        <p:spPr/>
        <p:txBody>
          <a:bodyPr/>
          <a:lstStyle/>
          <a:p>
            <a:fld id="{D72BD5BC-6975-2543-BF93-C67386F0A0FD}" type="datetime1">
              <a:rPr lang="en-US" smtClean="0"/>
              <a:t>2/26/19</a:t>
            </a:fld>
            <a:endParaRPr lang="en-US"/>
          </a:p>
        </p:txBody>
      </p:sp>
    </p:spTree>
    <p:extLst>
      <p:ext uri="{BB962C8B-B14F-4D97-AF65-F5344CB8AC3E}">
        <p14:creationId xmlns:p14="http://schemas.microsoft.com/office/powerpoint/2010/main" val="186600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Nowadays when we browse websites, usually the network packets are encrypted to avoid information leakage. However, recent studies have shown that despite of the encryption, sensitive information can still be learned from the encrypted packet sequence using Machine Learning techniques. The traffic analysis attacker can extract certain features from the encrypted packet sequence, such as size and timing of packets, and perform classification on the features to infer sensitive information. </a:t>
            </a:r>
          </a:p>
          <a:p>
            <a:endParaRPr lang="en-US" dirty="0"/>
          </a:p>
        </p:txBody>
      </p:sp>
      <p:sp>
        <p:nvSpPr>
          <p:cNvPr id="4" name="Slide Number Placeholder 3"/>
          <p:cNvSpPr>
            <a:spLocks noGrp="1"/>
          </p:cNvSpPr>
          <p:nvPr>
            <p:ph type="sldNum" sz="quarter" idx="10"/>
          </p:nvPr>
        </p:nvSpPr>
        <p:spPr/>
        <p:txBody>
          <a:bodyPr/>
          <a:lstStyle/>
          <a:p>
            <a:fld id="{531B3B9F-D923-B54C-8C9B-A31FAA5C1539}" type="slidenum">
              <a:rPr lang="en-US" smtClean="0"/>
              <a:t>2</a:t>
            </a:fld>
            <a:endParaRPr lang="en-US"/>
          </a:p>
        </p:txBody>
      </p:sp>
      <p:sp>
        <p:nvSpPr>
          <p:cNvPr id="5" name="Date Placeholder 4"/>
          <p:cNvSpPr>
            <a:spLocks noGrp="1"/>
          </p:cNvSpPr>
          <p:nvPr>
            <p:ph type="dt" idx="11"/>
          </p:nvPr>
        </p:nvSpPr>
        <p:spPr/>
        <p:txBody>
          <a:bodyPr/>
          <a:lstStyle/>
          <a:p>
            <a:fld id="{8F49C912-697A-9744-BBF2-2B2AAC47DCB6}" type="datetime1">
              <a:rPr lang="en-US" smtClean="0"/>
              <a:t>2/26/19</a:t>
            </a:fld>
            <a:endParaRPr lang="en-US"/>
          </a:p>
        </p:txBody>
      </p:sp>
    </p:spTree>
    <p:extLst>
      <p:ext uri="{BB962C8B-B14F-4D97-AF65-F5344CB8AC3E}">
        <p14:creationId xmlns:p14="http://schemas.microsoft.com/office/powerpoint/2010/main" val="1945972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have 2 parties, the attacker A and the defender D. Originally there is a sequence of 2-tuples, timestamp and size. The defender first sets the window size w, and the original 2-tuples will be converted into a time series x. Then, d adds noise to x and generates x tilde (</a:t>
            </a:r>
            <a:r>
              <a:rPr lang="en-US" dirty="0" err="1" smtClean="0"/>
              <a:t>til</a:t>
            </a:r>
            <a:r>
              <a:rPr lang="en-US" dirty="0" smtClean="0"/>
              <a:t> de). D then emits packets according to x tilde, which is a sequence of noised</a:t>
            </a:r>
            <a:r>
              <a:rPr lang="en-US" baseline="0" dirty="0" smtClean="0"/>
              <a:t> </a:t>
            </a:r>
            <a:r>
              <a:rPr lang="en-US" dirty="0" smtClean="0"/>
              <a:t> 2-tuples, and this is what the attacker observes. After that, the attacker sets the window size W A, to convert the packet sequence into an array x dot, then performs classification on x dot to get the result.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20</a:t>
            </a:fld>
            <a:endParaRPr lang="uk-UA"/>
          </a:p>
        </p:txBody>
      </p:sp>
      <p:sp>
        <p:nvSpPr>
          <p:cNvPr id="5" name="Date Placeholder 4"/>
          <p:cNvSpPr>
            <a:spLocks noGrp="1"/>
          </p:cNvSpPr>
          <p:nvPr>
            <p:ph type="dt" idx="11"/>
          </p:nvPr>
        </p:nvSpPr>
        <p:spPr/>
        <p:txBody>
          <a:bodyPr/>
          <a:lstStyle/>
          <a:p>
            <a:fld id="{24A9A59F-DBB7-3144-95C0-901068B29446}" type="datetime1">
              <a:rPr lang="en-US" smtClean="0"/>
              <a:t>2/26/19</a:t>
            </a:fld>
            <a:endParaRPr lang="en-US"/>
          </a:p>
        </p:txBody>
      </p:sp>
    </p:spTree>
    <p:extLst>
      <p:ext uri="{BB962C8B-B14F-4D97-AF65-F5344CB8AC3E}">
        <p14:creationId xmlns:p14="http://schemas.microsoft.com/office/powerpoint/2010/main" val="1586903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Note that w and w A can be equal or unequal. </a:t>
            </a:r>
          </a:p>
          <a:p>
            <a:endParaRPr lang="en-US"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21</a:t>
            </a:fld>
            <a:endParaRPr lang="uk-UA"/>
          </a:p>
        </p:txBody>
      </p:sp>
      <p:sp>
        <p:nvSpPr>
          <p:cNvPr id="5" name="Date Placeholder 4"/>
          <p:cNvSpPr>
            <a:spLocks noGrp="1"/>
          </p:cNvSpPr>
          <p:nvPr>
            <p:ph type="dt" idx="11"/>
          </p:nvPr>
        </p:nvSpPr>
        <p:spPr/>
        <p:txBody>
          <a:bodyPr/>
          <a:lstStyle/>
          <a:p>
            <a:fld id="{24A9A59F-DBB7-3144-95C0-901068B29446}" type="datetime1">
              <a:rPr lang="en-US" smtClean="0"/>
              <a:t>2/26/19</a:t>
            </a:fld>
            <a:endParaRPr lang="en-US"/>
          </a:p>
        </p:txBody>
      </p:sp>
    </p:spTree>
    <p:extLst>
      <p:ext uri="{BB962C8B-B14F-4D97-AF65-F5344CB8AC3E}">
        <p14:creationId xmlns:p14="http://schemas.microsoft.com/office/powerpoint/2010/main" val="1118520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Please refer to the paper for details. </a:t>
            </a:r>
          </a:p>
          <a:p>
            <a:endParaRPr lang="en-US"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22</a:t>
            </a:fld>
            <a:endParaRPr lang="uk-UA"/>
          </a:p>
        </p:txBody>
      </p:sp>
      <p:sp>
        <p:nvSpPr>
          <p:cNvPr id="5" name="Date Placeholder 4"/>
          <p:cNvSpPr>
            <a:spLocks noGrp="1"/>
          </p:cNvSpPr>
          <p:nvPr>
            <p:ph type="dt" idx="11"/>
          </p:nvPr>
        </p:nvSpPr>
        <p:spPr/>
        <p:txBody>
          <a:bodyPr/>
          <a:lstStyle/>
          <a:p>
            <a:fld id="{24A9A59F-DBB7-3144-95C0-901068B29446}" type="datetime1">
              <a:rPr lang="en-US" smtClean="0"/>
              <a:t>2/26/19</a:t>
            </a:fld>
            <a:endParaRPr lang="en-US"/>
          </a:p>
        </p:txBody>
      </p:sp>
    </p:spTree>
    <p:extLst>
      <p:ext uri="{BB962C8B-B14F-4D97-AF65-F5344CB8AC3E}">
        <p14:creationId xmlns:p14="http://schemas.microsoft.com/office/powerpoint/2010/main" val="1244683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Now let?s go to the evaluation.</a:t>
            </a:r>
          </a:p>
          <a:p>
            <a:endParaRPr lang="en-US" smtClean="0"/>
          </a:p>
          <a:p>
            <a:endParaRPr lang="en-US"/>
          </a:p>
        </p:txBody>
      </p:sp>
      <p:sp>
        <p:nvSpPr>
          <p:cNvPr id="4" name="Date Placeholder 3"/>
          <p:cNvSpPr>
            <a:spLocks noGrp="1"/>
          </p:cNvSpPr>
          <p:nvPr>
            <p:ph type="dt" idx="10"/>
          </p:nvPr>
        </p:nvSpPr>
        <p:spPr/>
        <p:txBody>
          <a:bodyPr/>
          <a:lstStyle/>
          <a:p>
            <a:fld id="{2779F7C7-FB2D-504F-94E6-F431FB9B2F48}" type="datetime1">
              <a:rPr lang="en-US" smtClean="0"/>
              <a:t>2/26/19</a:t>
            </a:fld>
            <a:endParaRPr lang="en-US"/>
          </a:p>
        </p:txBody>
      </p:sp>
      <p:sp>
        <p:nvSpPr>
          <p:cNvPr id="5" name="Slide Number Placeholder 4"/>
          <p:cNvSpPr>
            <a:spLocks noGrp="1"/>
          </p:cNvSpPr>
          <p:nvPr>
            <p:ph type="sldNum" sz="quarter" idx="11"/>
          </p:nvPr>
        </p:nvSpPr>
        <p:spPr/>
        <p:txBody>
          <a:bodyPr/>
          <a:lstStyle/>
          <a:p>
            <a:fld id="{531B3B9F-D923-B54C-8C9B-A31FAA5C1539}" type="slidenum">
              <a:rPr lang="en-US" smtClean="0"/>
              <a:t>23</a:t>
            </a:fld>
            <a:endParaRPr lang="en-US"/>
          </a:p>
        </p:txBody>
      </p:sp>
    </p:spTree>
    <p:extLst>
      <p:ext uri="{BB962C8B-B14F-4D97-AF65-F5344CB8AC3E}">
        <p14:creationId xmlns:p14="http://schemas.microsoft.com/office/powerpoint/2010/main" val="1423700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We used the 40 video dataset mentioned before, which contains 4000 traces. For parameter settings, we choose 10 epsilons and 5 w s, so we have 50 different pairs in total. Also, for each window, we choose a clip bound of 0 to 1 gigabyte to make sure that the value in each bin is reasonable. Here is a simple example of the clip bound. The blue circles are the data after applying differential privacy. </a:t>
            </a:r>
          </a:p>
          <a:p>
            <a:endParaRPr lang="en-US"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24</a:t>
            </a:fld>
            <a:endParaRPr lang="uk-UA"/>
          </a:p>
        </p:txBody>
      </p:sp>
      <p:sp>
        <p:nvSpPr>
          <p:cNvPr id="5" name="Date Placeholder 4"/>
          <p:cNvSpPr>
            <a:spLocks noGrp="1"/>
          </p:cNvSpPr>
          <p:nvPr>
            <p:ph type="dt" idx="11"/>
          </p:nvPr>
        </p:nvSpPr>
        <p:spPr/>
        <p:txBody>
          <a:bodyPr/>
          <a:lstStyle/>
          <a:p>
            <a:fld id="{7F8D9EC6-5A1A-3245-B8B5-B4CCE65B759F}" type="datetime1">
              <a:rPr lang="en-US" smtClean="0"/>
              <a:t>2/26/19</a:t>
            </a:fld>
            <a:endParaRPr lang="en-US"/>
          </a:p>
        </p:txBody>
      </p:sp>
    </p:spTree>
    <p:extLst>
      <p:ext uri="{BB962C8B-B14F-4D97-AF65-F5344CB8AC3E}">
        <p14:creationId xmlns:p14="http://schemas.microsoft.com/office/powerpoint/2010/main" val="1687776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examine each value to change values that are less than 0 to 0, and values that are large to 1 gig to 1 gig, as shown in the red circles.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25</a:t>
            </a:fld>
            <a:endParaRPr lang="uk-UA"/>
          </a:p>
        </p:txBody>
      </p:sp>
      <p:sp>
        <p:nvSpPr>
          <p:cNvPr id="5" name="Date Placeholder 4"/>
          <p:cNvSpPr>
            <a:spLocks noGrp="1"/>
          </p:cNvSpPr>
          <p:nvPr>
            <p:ph type="dt" idx="11"/>
          </p:nvPr>
        </p:nvSpPr>
        <p:spPr/>
        <p:txBody>
          <a:bodyPr/>
          <a:lstStyle/>
          <a:p>
            <a:fld id="{7F8D9EC6-5A1A-3245-B8B5-B4CCE65B759F}" type="datetime1">
              <a:rPr lang="en-US" smtClean="0"/>
              <a:t>2/26/19</a:t>
            </a:fld>
            <a:endParaRPr lang="en-US"/>
          </a:p>
        </p:txBody>
      </p:sp>
    </p:spTree>
    <p:extLst>
      <p:ext uri="{BB962C8B-B14F-4D97-AF65-F5344CB8AC3E}">
        <p14:creationId xmlns:p14="http://schemas.microsoft.com/office/powerpoint/2010/main" val="1476453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examine each value to change values that are less than 0 to 0, and values that are large to 1 gig to 1 gig, as shown in the red circles.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26</a:t>
            </a:fld>
            <a:endParaRPr lang="uk-UA"/>
          </a:p>
        </p:txBody>
      </p:sp>
      <p:sp>
        <p:nvSpPr>
          <p:cNvPr id="5" name="Date Placeholder 4"/>
          <p:cNvSpPr>
            <a:spLocks noGrp="1"/>
          </p:cNvSpPr>
          <p:nvPr>
            <p:ph type="dt" idx="11"/>
          </p:nvPr>
        </p:nvSpPr>
        <p:spPr/>
        <p:txBody>
          <a:bodyPr/>
          <a:lstStyle/>
          <a:p>
            <a:fld id="{7F8D9EC6-5A1A-3245-B8B5-B4CCE65B759F}" type="datetime1">
              <a:rPr lang="en-US" smtClean="0"/>
              <a:t>2/26/19</a:t>
            </a:fld>
            <a:endParaRPr lang="en-US"/>
          </a:p>
        </p:txBody>
      </p:sp>
    </p:spTree>
    <p:extLst>
      <p:ext uri="{BB962C8B-B14F-4D97-AF65-F5344CB8AC3E}">
        <p14:creationId xmlns:p14="http://schemas.microsoft.com/office/powerpoint/2010/main" val="1489001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 at the security evaluation. Here I will only talk about the evaluation on FPA for the sake of time. </a:t>
            </a:r>
            <a:r>
              <a:rPr lang="en-US" baseline="0" dirty="0" smtClean="0"/>
              <a:t> </a:t>
            </a:r>
            <a:r>
              <a:rPr lang="en-US" dirty="0" smtClean="0"/>
              <a:t>When the attacker and the defender use the same w,</a:t>
            </a:r>
            <a:r>
              <a:rPr lang="en-US" baseline="0" dirty="0" smtClean="0"/>
              <a:t> the w did not affect the accuracy much.</a:t>
            </a:r>
            <a:endParaRPr lang="en-US" dirty="0" smtClean="0"/>
          </a:p>
          <a:p>
            <a:endParaRPr lang="en-US" dirty="0" smtClean="0"/>
          </a:p>
          <a:p>
            <a:endParaRPr lang="en-US" dirty="0" smtClean="0"/>
          </a:p>
          <a:p>
            <a:r>
              <a:rPr lang="en-US" dirty="0" smtClean="0"/>
              <a:t>When epsilon was small, the classification accuracy remained low as w increased.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However, when epsilon was larger, the noise level was low and w played a more significant role.</a:t>
            </a:r>
          </a:p>
          <a:p>
            <a:r>
              <a:rPr lang="en-US" dirty="0" smtClean="0"/>
              <a:t>when epsilon = 50, w = 2s, the classification accuracy went down by about 15%.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27</a:t>
            </a:fld>
            <a:endParaRPr lang="uk-UA"/>
          </a:p>
        </p:txBody>
      </p:sp>
      <p:sp>
        <p:nvSpPr>
          <p:cNvPr id="5" name="Date Placeholder 4"/>
          <p:cNvSpPr>
            <a:spLocks noGrp="1"/>
          </p:cNvSpPr>
          <p:nvPr>
            <p:ph type="dt" idx="11"/>
          </p:nvPr>
        </p:nvSpPr>
        <p:spPr/>
        <p:txBody>
          <a:bodyPr/>
          <a:lstStyle/>
          <a:p>
            <a:fld id="{0E70F982-C171-D748-9830-52520A929A1F}" type="datetime1">
              <a:rPr lang="en-US" smtClean="0"/>
              <a:t>2/26/19</a:t>
            </a:fld>
            <a:endParaRPr lang="en-US"/>
          </a:p>
        </p:txBody>
      </p:sp>
    </p:spTree>
    <p:extLst>
      <p:ext uri="{BB962C8B-B14F-4D97-AF65-F5344CB8AC3E}">
        <p14:creationId xmlns:p14="http://schemas.microsoft.com/office/powerpoint/2010/main" val="2001229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make sure the classifier had a baseline accuracy</a:t>
            </a:r>
            <a:r>
              <a:rPr lang="en-US" baseline="0" dirty="0" smtClean="0"/>
              <a:t> </a:t>
            </a:r>
            <a:r>
              <a:rPr lang="en-US" dirty="0" smtClean="0"/>
              <a:t>, </a:t>
            </a:r>
            <a:r>
              <a:rPr lang="en-US" dirty="0" err="1" smtClean="0"/>
              <a:t>FPAk</a:t>
            </a:r>
            <a:r>
              <a:rPr lang="en-US" dirty="0" smtClean="0"/>
              <a:t> required the epsilon to be less than 0.5.</a:t>
            </a:r>
          </a:p>
          <a:p>
            <a:endParaRPr lang="en-US" dirty="0" smtClean="0"/>
          </a:p>
          <a:p>
            <a:endParaRPr lang="en-US" dirty="0" smtClean="0"/>
          </a:p>
          <a:p>
            <a:r>
              <a:rPr lang="en-US" dirty="0" smtClean="0"/>
              <a:t>Next, we study the effect of epsilon. We only show the cases of w = 0:05s and w = 2s, since they were the smallest and largest w values we experimented with</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28</a:t>
            </a:fld>
            <a:endParaRPr lang="uk-UA"/>
          </a:p>
        </p:txBody>
      </p:sp>
      <p:sp>
        <p:nvSpPr>
          <p:cNvPr id="5" name="Date Placeholder 4"/>
          <p:cNvSpPr>
            <a:spLocks noGrp="1"/>
          </p:cNvSpPr>
          <p:nvPr>
            <p:ph type="dt" idx="11"/>
          </p:nvPr>
        </p:nvSpPr>
        <p:spPr/>
        <p:txBody>
          <a:bodyPr/>
          <a:lstStyle/>
          <a:p>
            <a:fld id="{90031F19-253C-514D-A241-DB2CAE800F59}" type="datetime1">
              <a:rPr lang="en-US" smtClean="0"/>
              <a:t>2/26/19</a:t>
            </a:fld>
            <a:endParaRPr lang="en-US"/>
          </a:p>
        </p:txBody>
      </p:sp>
    </p:spTree>
    <p:extLst>
      <p:ext uri="{BB962C8B-B14F-4D97-AF65-F5344CB8AC3E}">
        <p14:creationId xmlns:p14="http://schemas.microsoft.com/office/powerpoint/2010/main" val="2117303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also considered the scenario where the attacker and the defender chose different w. </a:t>
            </a:r>
          </a:p>
          <a:p>
            <a:r>
              <a:rPr lang="en-US" dirty="0" smtClean="0"/>
              <a:t>We performed similar evaluation on d star, please refer to the paper for details. The takeaway is that with </a:t>
            </a:r>
            <a:r>
              <a:rPr lang="en-US" baseline="0" dirty="0" smtClean="0"/>
              <a:t>proper parameters the two mechanisms can achieve baseline accuracy; the attacker’s choice of window size does not matter.</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29</a:t>
            </a:fld>
            <a:endParaRPr lang="uk-UA"/>
          </a:p>
        </p:txBody>
      </p:sp>
      <p:sp>
        <p:nvSpPr>
          <p:cNvPr id="5" name="Date Placeholder 4"/>
          <p:cNvSpPr>
            <a:spLocks noGrp="1"/>
          </p:cNvSpPr>
          <p:nvPr>
            <p:ph type="dt" idx="11"/>
          </p:nvPr>
        </p:nvSpPr>
        <p:spPr/>
        <p:txBody>
          <a:bodyPr/>
          <a:lstStyle/>
          <a:p>
            <a:fld id="{09F2E3AF-AE6C-904C-A2F1-F9FAA5AB046F}" type="datetime1">
              <a:rPr lang="en-US" smtClean="0"/>
              <a:t>2/26/19</a:t>
            </a:fld>
            <a:endParaRPr lang="en-US"/>
          </a:p>
        </p:txBody>
      </p:sp>
    </p:spTree>
    <p:extLst>
      <p:ext uri="{BB962C8B-B14F-4D97-AF65-F5344CB8AC3E}">
        <p14:creationId xmlns:p14="http://schemas.microsoft.com/office/powerpoint/2010/main" val="1267889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A recent study by Schuster et al. [55] further extended traffic analysis to online video streaming services. They demonstrated that due to the uniqueness of the packet burst patterns of the encrypted video streams, the adversary is able to classify the video with very high accuracy, which is a severe breach to the </a:t>
            </a:r>
            <a:r>
              <a:rPr lang="en-US" dirty="0" err="1" smtClean="0">
                <a:effectLst/>
              </a:rPr>
              <a:t>user?s</a:t>
            </a:r>
            <a:r>
              <a:rPr lang="en-US" dirty="0" smtClean="0">
                <a:effectLst/>
              </a:rPr>
              <a:t> privacy.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p:txBody>
      </p:sp>
      <p:sp>
        <p:nvSpPr>
          <p:cNvPr id="4" name="Date Placeholder 3"/>
          <p:cNvSpPr>
            <a:spLocks noGrp="1"/>
          </p:cNvSpPr>
          <p:nvPr>
            <p:ph type="dt" idx="10"/>
          </p:nvPr>
        </p:nvSpPr>
        <p:spPr/>
        <p:txBody>
          <a:bodyPr/>
          <a:lstStyle/>
          <a:p>
            <a:fld id="{2779F7C7-FB2D-504F-94E6-F431FB9B2F48}" type="datetime1">
              <a:rPr lang="en-US" smtClean="0"/>
              <a:t>2/26/19</a:t>
            </a:fld>
            <a:endParaRPr lang="en-US"/>
          </a:p>
        </p:txBody>
      </p:sp>
      <p:sp>
        <p:nvSpPr>
          <p:cNvPr id="5" name="Slide Number Placeholder 4"/>
          <p:cNvSpPr>
            <a:spLocks noGrp="1"/>
          </p:cNvSpPr>
          <p:nvPr>
            <p:ph type="sldNum" sz="quarter" idx="11"/>
          </p:nvPr>
        </p:nvSpPr>
        <p:spPr/>
        <p:txBody>
          <a:bodyPr/>
          <a:lstStyle/>
          <a:p>
            <a:fld id="{531B3B9F-D923-B54C-8C9B-A31FAA5C1539}" type="slidenum">
              <a:rPr lang="en-US" smtClean="0"/>
              <a:t>3</a:t>
            </a:fld>
            <a:endParaRPr lang="en-US"/>
          </a:p>
        </p:txBody>
      </p:sp>
    </p:spTree>
    <p:extLst>
      <p:ext uri="{BB962C8B-B14F-4D97-AF65-F5344CB8AC3E}">
        <p14:creationId xmlns:p14="http://schemas.microsoft.com/office/powerpoint/2010/main" val="403068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a:t>
            </a:r>
            <a:r>
              <a:rPr lang="en-US" dirty="0" err="1" smtClean="0"/>
              <a:t>let?s</a:t>
            </a:r>
            <a:r>
              <a:rPr lang="en-US" dirty="0" smtClean="0"/>
              <a:t> go to the utility evaluation. Suppose that the original cumulative trace is A, and the noised trace is B</a:t>
            </a:r>
            <a:r>
              <a:rPr lang="en-US" sz="1200" b="0" i="0" u="none" strike="noStrike" kern="1200" baseline="0" dirty="0" smtClean="0">
                <a:solidFill>
                  <a:schemeClr val="tx1"/>
                </a:solidFill>
                <a:latin typeface="+mn-lt"/>
                <a:ea typeface="+mn-ea"/>
                <a:cs typeface="+mn-cs"/>
              </a:rPr>
              <a:t>. waste means the maximum amount of data that have been downloaded in advance, and  deficit means the maximum amount of data that needs to be downloaded to keep streaming. </a:t>
            </a:r>
            <a:r>
              <a:rPr lang="en-US" dirty="0" smtClean="0"/>
              <a:t>The deficit is the max difference between the two lines in the orange area, while the waste is the max difference in the blue area.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30</a:t>
            </a:fld>
            <a:endParaRPr lang="uk-UA"/>
          </a:p>
        </p:txBody>
      </p:sp>
      <p:sp>
        <p:nvSpPr>
          <p:cNvPr id="5" name="Date Placeholder 4"/>
          <p:cNvSpPr>
            <a:spLocks noGrp="1"/>
          </p:cNvSpPr>
          <p:nvPr>
            <p:ph type="dt" idx="11"/>
          </p:nvPr>
        </p:nvSpPr>
        <p:spPr/>
        <p:txBody>
          <a:bodyPr/>
          <a:lstStyle/>
          <a:p>
            <a:fld id="{D985CD55-C724-9B40-9042-5D431725090C}" type="datetime1">
              <a:rPr lang="en-US" smtClean="0"/>
              <a:t>2/26/19</a:t>
            </a:fld>
            <a:endParaRPr lang="en-US"/>
          </a:p>
        </p:txBody>
      </p:sp>
    </p:spTree>
    <p:extLst>
      <p:ext uri="{BB962C8B-B14F-4D97-AF65-F5344CB8AC3E}">
        <p14:creationId xmlns:p14="http://schemas.microsoft.com/office/powerpoint/2010/main" val="1872666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utility of the two mechanisms was evaluated using the same set of w and epsilon values. According to the figure, parameter w did not affect the waste of the </a:t>
            </a:r>
            <a:r>
              <a:rPr lang="en-US" smtClean="0"/>
              <a:t>two methods; </a:t>
            </a:r>
            <a:r>
              <a:rPr lang="en-US" dirty="0" smtClean="0"/>
              <a:t>epsilon was the major factor that</a:t>
            </a:r>
            <a:r>
              <a:rPr lang="en-US" baseline="0" dirty="0" smtClean="0"/>
              <a:t> </a:t>
            </a:r>
            <a:r>
              <a:rPr lang="en-US" dirty="0" smtClean="0"/>
              <a:t>affected the waste. </a:t>
            </a:r>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31</a:t>
            </a:fld>
            <a:endParaRPr lang="uk-UA"/>
          </a:p>
        </p:txBody>
      </p:sp>
      <p:sp>
        <p:nvSpPr>
          <p:cNvPr id="5" name="Date Placeholder 4"/>
          <p:cNvSpPr>
            <a:spLocks noGrp="1"/>
          </p:cNvSpPr>
          <p:nvPr>
            <p:ph type="dt" idx="11"/>
          </p:nvPr>
        </p:nvSpPr>
        <p:spPr/>
        <p:txBody>
          <a:bodyPr/>
          <a:lstStyle/>
          <a:p>
            <a:fld id="{F0CCA4D5-4217-0E4A-BFFE-DB15D7E43C42}" type="datetime1">
              <a:rPr lang="en-US" smtClean="0"/>
              <a:t>2/26/19</a:t>
            </a:fld>
            <a:endParaRPr lang="en-US"/>
          </a:p>
        </p:txBody>
      </p:sp>
    </p:spTree>
    <p:extLst>
      <p:ext uri="{BB962C8B-B14F-4D97-AF65-F5344CB8AC3E}">
        <p14:creationId xmlns:p14="http://schemas.microsoft.com/office/powerpoint/2010/main" val="604263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the deficit metric followed a different trend. In FPA, deficit was less fluctuated when w and epsilon changed. For d star, changes in either w or epsilon affected the deficit significantly. </a:t>
            </a:r>
            <a:r>
              <a:rPr lang="en-US" strike="sngStrike" dirty="0" smtClean="0"/>
              <a:t>It was clear that when the w was small (e.g., 0.05s), there was no deficit at all for all epsilon values; when the w was large</a:t>
            </a:r>
            <a:r>
              <a:rPr lang="en-US" strike="sngStrike" baseline="0" dirty="0" smtClean="0"/>
              <a:t> </a:t>
            </a:r>
            <a:r>
              <a:rPr lang="en-US" strike="sngStrike" dirty="0" smtClean="0"/>
              <a:t>(e.g., 2s), the deficit could be as large as 0.8MB.</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32</a:t>
            </a:fld>
            <a:endParaRPr lang="uk-UA"/>
          </a:p>
        </p:txBody>
      </p:sp>
      <p:sp>
        <p:nvSpPr>
          <p:cNvPr id="5" name="Date Placeholder 4"/>
          <p:cNvSpPr>
            <a:spLocks noGrp="1"/>
          </p:cNvSpPr>
          <p:nvPr>
            <p:ph type="dt" idx="11"/>
          </p:nvPr>
        </p:nvSpPr>
        <p:spPr/>
        <p:txBody>
          <a:bodyPr/>
          <a:lstStyle/>
          <a:p>
            <a:fld id="{7DD01EA0-65A9-9B4A-88AC-D9521AA5E50E}" type="datetime1">
              <a:rPr lang="en-US" smtClean="0"/>
              <a:t>2/26/19</a:t>
            </a:fld>
            <a:endParaRPr lang="en-US"/>
          </a:p>
        </p:txBody>
      </p:sp>
    </p:spTree>
    <p:extLst>
      <p:ext uri="{BB962C8B-B14F-4D97-AF65-F5344CB8AC3E}">
        <p14:creationId xmlns:p14="http://schemas.microsoft.com/office/powerpoint/2010/main" val="181226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compare FPA and d star, we chose the best parameters for each method, with the baseline accuracy and the lowest waste. These are the parameters we chose for the two methods. The waste and deficit distribution of the 4000 traces after applying the two methods are shown in the figure. We can learn that with the best parameters, FPA traces had a median waste of about 200%, while that of d star traces was even higher (600%). </a:t>
            </a:r>
          </a:p>
          <a:p>
            <a:r>
              <a:rPr lang="en-US" dirty="0" smtClean="0"/>
              <a:t>For deficit, however, d star performed a lot better. More than 80% of </a:t>
            </a:r>
            <a:r>
              <a:rPr lang="en-US" dirty="0" err="1" smtClean="0"/>
              <a:t>dstar</a:t>
            </a:r>
            <a:r>
              <a:rPr lang="en-US" dirty="0" smtClean="0"/>
              <a:t> traces had a deficit less than 1%, </a:t>
            </a:r>
            <a:r>
              <a:rPr lang="en-US" strike="noStrike" dirty="0" smtClean="0"/>
              <a:t>while more than 50 % of FPA traces had at least 5% deficit.</a:t>
            </a:r>
          </a:p>
          <a:p>
            <a:endParaRPr lang="en-US" strike="noStrike"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33</a:t>
            </a:fld>
            <a:endParaRPr lang="uk-UA"/>
          </a:p>
        </p:txBody>
      </p:sp>
      <p:sp>
        <p:nvSpPr>
          <p:cNvPr id="5" name="Date Placeholder 4"/>
          <p:cNvSpPr>
            <a:spLocks noGrp="1"/>
          </p:cNvSpPr>
          <p:nvPr>
            <p:ph type="dt" idx="11"/>
          </p:nvPr>
        </p:nvSpPr>
        <p:spPr/>
        <p:txBody>
          <a:bodyPr/>
          <a:lstStyle/>
          <a:p>
            <a:fld id="{4B7C2E04-B1C0-E84A-AA08-9801981E5EE3}" type="datetime1">
              <a:rPr lang="en-US" smtClean="0"/>
              <a:t>2/26/19</a:t>
            </a:fld>
            <a:endParaRPr lang="en-US"/>
          </a:p>
        </p:txBody>
      </p:sp>
    </p:spTree>
    <p:extLst>
      <p:ext uri="{BB962C8B-B14F-4D97-AF65-F5344CB8AC3E}">
        <p14:creationId xmlns:p14="http://schemas.microsoft.com/office/powerpoint/2010/main" val="1992865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Now let?s look at our real-world implementation. </a:t>
            </a:r>
          </a:p>
          <a:p>
            <a:endParaRPr lang="en-US" smtClean="0"/>
          </a:p>
          <a:p>
            <a:endParaRPr lang="en-US"/>
          </a:p>
        </p:txBody>
      </p:sp>
      <p:sp>
        <p:nvSpPr>
          <p:cNvPr id="4" name="Date Placeholder 3"/>
          <p:cNvSpPr>
            <a:spLocks noGrp="1"/>
          </p:cNvSpPr>
          <p:nvPr>
            <p:ph type="dt" idx="10"/>
          </p:nvPr>
        </p:nvSpPr>
        <p:spPr/>
        <p:txBody>
          <a:bodyPr/>
          <a:lstStyle/>
          <a:p>
            <a:fld id="{2779F7C7-FB2D-504F-94E6-F431FB9B2F48}" type="datetime1">
              <a:rPr lang="en-US" smtClean="0"/>
              <a:t>2/26/19</a:t>
            </a:fld>
            <a:endParaRPr lang="en-US"/>
          </a:p>
        </p:txBody>
      </p:sp>
      <p:sp>
        <p:nvSpPr>
          <p:cNvPr id="5" name="Slide Number Placeholder 4"/>
          <p:cNvSpPr>
            <a:spLocks noGrp="1"/>
          </p:cNvSpPr>
          <p:nvPr>
            <p:ph type="sldNum" sz="quarter" idx="11"/>
          </p:nvPr>
        </p:nvSpPr>
        <p:spPr/>
        <p:txBody>
          <a:bodyPr/>
          <a:lstStyle/>
          <a:p>
            <a:fld id="{531B3B9F-D923-B54C-8C9B-A31FAA5C1539}" type="slidenum">
              <a:rPr lang="en-US" smtClean="0"/>
              <a:t>34</a:t>
            </a:fld>
            <a:endParaRPr lang="en-US"/>
          </a:p>
        </p:txBody>
      </p:sp>
    </p:spTree>
    <p:extLst>
      <p:ext uri="{BB962C8B-B14F-4D97-AF65-F5344CB8AC3E}">
        <p14:creationId xmlns:p14="http://schemas.microsoft.com/office/powerpoint/2010/main" val="694508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Youtube</a:t>
            </a:r>
            <a:r>
              <a:rPr lang="en-US" dirty="0" smtClean="0"/>
              <a:t> video streaming implements a variant of MPEG-DASH [40], which allows the client to specify a chunk of video to be downloaded by setting the range parameter. To enforce the privacy guarantee, the Chrome extension use a customized range parameter. There are 3 parties, client, server, and the extension. The attacker is observing traffic between the extension and the server. The client first initializes a request, which is intercepted by the extension. The extension modifies the range of the request, then send this customized request to the server. The received response will be stored in the local storage. The requests will be sent at a constant rate, for example, once per second. Whenever there is a pending request from the client, the extension returns the requested portion from the local storage. In this way, the </a:t>
            </a:r>
            <a:r>
              <a:rPr lang="en-US" dirty="0" err="1" smtClean="0"/>
              <a:t>Youtube</a:t>
            </a:r>
            <a:r>
              <a:rPr lang="en-US" dirty="0" smtClean="0"/>
              <a:t> packets seen by an external observer are fully controlled by the extension. Since the request pattern from the proxy is differentially private, traffic analysis is not longer effective.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35</a:t>
            </a:fld>
            <a:endParaRPr lang="uk-UA"/>
          </a:p>
        </p:txBody>
      </p:sp>
      <p:sp>
        <p:nvSpPr>
          <p:cNvPr id="5" name="Date Placeholder 4"/>
          <p:cNvSpPr>
            <a:spLocks noGrp="1"/>
          </p:cNvSpPr>
          <p:nvPr>
            <p:ph type="dt" idx="11"/>
          </p:nvPr>
        </p:nvSpPr>
        <p:spPr/>
        <p:txBody>
          <a:bodyPr/>
          <a:lstStyle/>
          <a:p>
            <a:fld id="{B1471F7A-2152-D14E-A6D7-C5F92B1BBDF2}" type="datetime1">
              <a:rPr lang="en-US" smtClean="0"/>
              <a:t>2/26/19</a:t>
            </a:fld>
            <a:endParaRPr lang="en-US"/>
          </a:p>
        </p:txBody>
      </p:sp>
    </p:spTree>
    <p:extLst>
      <p:ext uri="{BB962C8B-B14F-4D97-AF65-F5344CB8AC3E}">
        <p14:creationId xmlns:p14="http://schemas.microsoft.com/office/powerpoint/2010/main" val="134591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evaluate the effectiveness of our approach, We used the same methods to collect traces for 10 videos, and 100 traces for each video, with our extension enabled. The dataset (1000 traces) was split into a training set with 800 traces and a test set with 200 traces. The traces were collected with w equal to 1s, epsilon equal to 0.5, and we use 5 w A s for evaluation. To demonstrate that the extension can indeed defeat ML-based traffic analysis, we extracted 12 features, such as bytes per bin, and performed classification one by one.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36</a:t>
            </a:fld>
            <a:endParaRPr lang="uk-UA"/>
          </a:p>
        </p:txBody>
      </p:sp>
      <p:sp>
        <p:nvSpPr>
          <p:cNvPr id="5" name="Date Placeholder 4"/>
          <p:cNvSpPr>
            <a:spLocks noGrp="1"/>
          </p:cNvSpPr>
          <p:nvPr>
            <p:ph type="dt" idx="11"/>
          </p:nvPr>
        </p:nvSpPr>
        <p:spPr/>
        <p:txBody>
          <a:bodyPr/>
          <a:lstStyle/>
          <a:p>
            <a:fld id="{F02783D1-36B6-2743-AF4B-E680C9493B5C}" type="datetime1">
              <a:rPr lang="en-US" smtClean="0"/>
              <a:t>2/26/19</a:t>
            </a:fld>
            <a:endParaRPr lang="en-US"/>
          </a:p>
        </p:txBody>
      </p:sp>
    </p:spTree>
    <p:extLst>
      <p:ext uri="{BB962C8B-B14F-4D97-AF65-F5344CB8AC3E}">
        <p14:creationId xmlns:p14="http://schemas.microsoft.com/office/powerpoint/2010/main" val="9574265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result of the CNN model is shown in the table. As expected, the CNN model can hardly classify these obfuscated traces. For most cases, the classifier only achieved an accuracy of about 15%.</a:t>
            </a:r>
          </a:p>
          <a:p>
            <a:endParaRPr lang="en-US"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37</a:t>
            </a:fld>
            <a:endParaRPr lang="uk-UA"/>
          </a:p>
        </p:txBody>
      </p:sp>
      <p:sp>
        <p:nvSpPr>
          <p:cNvPr id="5" name="Date Placeholder 4"/>
          <p:cNvSpPr>
            <a:spLocks noGrp="1"/>
          </p:cNvSpPr>
          <p:nvPr>
            <p:ph type="dt" idx="11"/>
          </p:nvPr>
        </p:nvSpPr>
        <p:spPr/>
        <p:txBody>
          <a:bodyPr/>
          <a:lstStyle/>
          <a:p>
            <a:fld id="{53774FF6-C31F-5E47-BE5F-E768B6CA26E5}" type="datetime1">
              <a:rPr lang="en-US" smtClean="0"/>
              <a:t>2/26/19</a:t>
            </a:fld>
            <a:endParaRPr lang="en-US"/>
          </a:p>
        </p:txBody>
      </p:sp>
    </p:spTree>
    <p:extLst>
      <p:ext uri="{BB962C8B-B14F-4D97-AF65-F5344CB8AC3E}">
        <p14:creationId xmlns:p14="http://schemas.microsoft.com/office/powerpoint/2010/main" val="335558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it is demo time! The</a:t>
            </a:r>
            <a:r>
              <a:rPr lang="en-US" baseline="0" dirty="0" smtClean="0"/>
              <a:t> user is</a:t>
            </a:r>
            <a:r>
              <a:rPr lang="en-US" dirty="0" smtClean="0"/>
              <a:t> watching a </a:t>
            </a:r>
            <a:r>
              <a:rPr lang="en-US" dirty="0" err="1" smtClean="0"/>
              <a:t>youtube</a:t>
            </a:r>
            <a:r>
              <a:rPr lang="en-US" dirty="0" smtClean="0"/>
              <a:t> video without</a:t>
            </a:r>
            <a:r>
              <a:rPr lang="en-US" baseline="0" dirty="0" smtClean="0"/>
              <a:t> the extension</a:t>
            </a:r>
            <a:r>
              <a:rPr lang="en-US" dirty="0" smtClean="0"/>
              <a:t>.</a:t>
            </a:r>
            <a:r>
              <a:rPr lang="en-US" baseline="0" dirty="0" smtClean="0"/>
              <a:t> On the right hand side is a dynamic graph</a:t>
            </a:r>
            <a:r>
              <a:rPr lang="en-US" dirty="0" smtClean="0"/>
              <a:t> showing the total volume of downloaded packets. We can clearly see the burst patterns from the graph.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38</a:t>
            </a:fld>
            <a:endParaRPr lang="uk-UA"/>
          </a:p>
        </p:txBody>
      </p:sp>
      <p:sp>
        <p:nvSpPr>
          <p:cNvPr id="5" name="Date Placeholder 4"/>
          <p:cNvSpPr>
            <a:spLocks noGrp="1"/>
          </p:cNvSpPr>
          <p:nvPr>
            <p:ph type="dt" idx="11"/>
          </p:nvPr>
        </p:nvSpPr>
        <p:spPr/>
        <p:txBody>
          <a:bodyPr/>
          <a:lstStyle/>
          <a:p>
            <a:fld id="{E62A9722-B89D-034E-9926-C263C7E24436}" type="datetime1">
              <a:rPr lang="en-US" smtClean="0"/>
              <a:t>2/26/19</a:t>
            </a:fld>
            <a:endParaRPr lang="en-US"/>
          </a:p>
        </p:txBody>
      </p:sp>
    </p:spTree>
    <p:extLst>
      <p:ext uri="{BB962C8B-B14F-4D97-AF65-F5344CB8AC3E}">
        <p14:creationId xmlns:p14="http://schemas.microsoft.com/office/powerpoint/2010/main" val="689710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is the demo with extension enabled. We can see that the burst pattern completely changes to one burst every second, which is because we set w to 1 second in the extension. Also, the size of the burst is changing dynamically since they are differentially private.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39</a:t>
            </a:fld>
            <a:endParaRPr lang="uk-UA"/>
          </a:p>
        </p:txBody>
      </p:sp>
      <p:sp>
        <p:nvSpPr>
          <p:cNvPr id="5" name="Date Placeholder 4"/>
          <p:cNvSpPr>
            <a:spLocks noGrp="1"/>
          </p:cNvSpPr>
          <p:nvPr>
            <p:ph type="dt" idx="11"/>
          </p:nvPr>
        </p:nvSpPr>
        <p:spPr/>
        <p:txBody>
          <a:bodyPr/>
          <a:lstStyle/>
          <a:p>
            <a:fld id="{DC136B50-F5F8-DB42-A4B4-9181A99A3E35}" type="datetime1">
              <a:rPr lang="en-US" smtClean="0"/>
              <a:t>2/26/19</a:t>
            </a:fld>
            <a:endParaRPr lang="en-US"/>
          </a:p>
        </p:txBody>
      </p:sp>
    </p:spTree>
    <p:extLst>
      <p:ext uri="{BB962C8B-B14F-4D97-AF65-F5344CB8AC3E}">
        <p14:creationId xmlns:p14="http://schemas.microsoft.com/office/powerpoint/2010/main" val="353511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effectLst/>
              </a:rPr>
              <a:t>Let?s look at the BURST pattern they used for the attack. Most of the streaming service providers adopt the MPEG DASH standard, which is an adaptive bitrate streaming technique. In MPEG-DASH, a video is divided into segments. When the client is watching the video, it will only request the next segment when the current buffer is running low, and the entire segment finishes downloading long before the client requests another one.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effectLst/>
            </a:endParaRPr>
          </a:p>
        </p:txBody>
      </p:sp>
      <p:sp>
        <p:nvSpPr>
          <p:cNvPr id="4" name="Date Placeholder 3"/>
          <p:cNvSpPr>
            <a:spLocks noGrp="1"/>
          </p:cNvSpPr>
          <p:nvPr>
            <p:ph type="dt" idx="10"/>
          </p:nvPr>
        </p:nvSpPr>
        <p:spPr/>
        <p:txBody>
          <a:bodyPr/>
          <a:lstStyle/>
          <a:p>
            <a:fld id="{2779F7C7-FB2D-504F-94E6-F431FB9B2F48}" type="datetime1">
              <a:rPr lang="en-US" smtClean="0"/>
              <a:t>2/26/19</a:t>
            </a:fld>
            <a:endParaRPr lang="en-US"/>
          </a:p>
        </p:txBody>
      </p:sp>
      <p:sp>
        <p:nvSpPr>
          <p:cNvPr id="5" name="Slide Number Placeholder 4"/>
          <p:cNvSpPr>
            <a:spLocks noGrp="1"/>
          </p:cNvSpPr>
          <p:nvPr>
            <p:ph type="sldNum" sz="quarter" idx="11"/>
          </p:nvPr>
        </p:nvSpPr>
        <p:spPr/>
        <p:txBody>
          <a:bodyPr/>
          <a:lstStyle/>
          <a:p>
            <a:fld id="{531B3B9F-D923-B54C-8C9B-A31FAA5C1539}" type="slidenum">
              <a:rPr lang="en-US" smtClean="0"/>
              <a:t>4</a:t>
            </a:fld>
            <a:endParaRPr lang="en-US"/>
          </a:p>
        </p:txBody>
      </p:sp>
    </p:spTree>
    <p:extLst>
      <p:ext uri="{BB962C8B-B14F-4D97-AF65-F5344CB8AC3E}">
        <p14:creationId xmlns:p14="http://schemas.microsoft.com/office/powerpoint/2010/main" val="317097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Okay. The discussion. </a:t>
            </a:r>
          </a:p>
          <a:p>
            <a:endParaRPr lang="en-US" smtClean="0"/>
          </a:p>
          <a:p>
            <a:endParaRPr lang="en-US"/>
          </a:p>
        </p:txBody>
      </p:sp>
      <p:sp>
        <p:nvSpPr>
          <p:cNvPr id="4" name="Date Placeholder 3"/>
          <p:cNvSpPr>
            <a:spLocks noGrp="1"/>
          </p:cNvSpPr>
          <p:nvPr>
            <p:ph type="dt" idx="10"/>
          </p:nvPr>
        </p:nvSpPr>
        <p:spPr/>
        <p:txBody>
          <a:bodyPr/>
          <a:lstStyle/>
          <a:p>
            <a:fld id="{2779F7C7-FB2D-504F-94E6-F431FB9B2F48}" type="datetime1">
              <a:rPr lang="en-US" smtClean="0"/>
              <a:t>2/26/19</a:t>
            </a:fld>
            <a:endParaRPr lang="en-US"/>
          </a:p>
        </p:txBody>
      </p:sp>
      <p:sp>
        <p:nvSpPr>
          <p:cNvPr id="5" name="Slide Number Placeholder 4"/>
          <p:cNvSpPr>
            <a:spLocks noGrp="1"/>
          </p:cNvSpPr>
          <p:nvPr>
            <p:ph type="sldNum" sz="quarter" idx="11"/>
          </p:nvPr>
        </p:nvSpPr>
        <p:spPr/>
        <p:txBody>
          <a:bodyPr/>
          <a:lstStyle/>
          <a:p>
            <a:fld id="{531B3B9F-D923-B54C-8C9B-A31FAA5C1539}" type="slidenum">
              <a:rPr lang="en-US" smtClean="0"/>
              <a:t>40</a:t>
            </a:fld>
            <a:endParaRPr lang="en-US"/>
          </a:p>
        </p:txBody>
      </p:sp>
    </p:spTree>
    <p:extLst>
      <p:ext uri="{BB962C8B-B14F-4D97-AF65-F5344CB8AC3E}">
        <p14:creationId xmlns:p14="http://schemas.microsoft.com/office/powerpoint/2010/main" val="13192900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reducing the waste, there are many ways. We can lower the clip bound to be more realistic, for example, change the upper bound to 100 Megabytes. Also, we may increase the epsilon, which trades the privacy for the utility.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41</a:t>
            </a:fld>
            <a:endParaRPr lang="uk-UA"/>
          </a:p>
        </p:txBody>
      </p:sp>
      <p:sp>
        <p:nvSpPr>
          <p:cNvPr id="5" name="Date Placeholder 4"/>
          <p:cNvSpPr>
            <a:spLocks noGrp="1"/>
          </p:cNvSpPr>
          <p:nvPr>
            <p:ph type="dt" idx="11"/>
          </p:nvPr>
        </p:nvSpPr>
        <p:spPr/>
        <p:txBody>
          <a:bodyPr/>
          <a:lstStyle/>
          <a:p>
            <a:fld id="{A6986E77-701B-D741-84D4-FE1D4B7D9195}" type="datetime1">
              <a:rPr lang="en-US" smtClean="0"/>
              <a:t>2/26/19</a:t>
            </a:fld>
            <a:endParaRPr lang="en-US"/>
          </a:p>
        </p:txBody>
      </p:sp>
    </p:spTree>
    <p:extLst>
      <p:ext uri="{BB962C8B-B14F-4D97-AF65-F5344CB8AC3E}">
        <p14:creationId xmlns:p14="http://schemas.microsoft.com/office/powerpoint/2010/main" val="14555909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Our methods do not protect the leakage through video length. Intuitively, to make an 1-minute video indistinguishable from an 1-hour video, considerable amount of noise must be added to hide the difference of the video length. Therefore, in practice, it is more desirable to only make videos with similar length indistinguishable from one another. Grouping the videos by length and padding them to the longest length in each group might be a good solution.</a:t>
            </a:r>
          </a:p>
          <a:p>
            <a:endParaRPr lang="en-US"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42</a:t>
            </a:fld>
            <a:endParaRPr lang="uk-UA"/>
          </a:p>
        </p:txBody>
      </p:sp>
      <p:sp>
        <p:nvSpPr>
          <p:cNvPr id="5" name="Date Placeholder 4"/>
          <p:cNvSpPr>
            <a:spLocks noGrp="1"/>
          </p:cNvSpPr>
          <p:nvPr>
            <p:ph type="dt" idx="11"/>
          </p:nvPr>
        </p:nvSpPr>
        <p:spPr/>
        <p:txBody>
          <a:bodyPr/>
          <a:lstStyle/>
          <a:p>
            <a:fld id="{A6986E77-701B-D741-84D4-FE1D4B7D9195}" type="datetime1">
              <a:rPr lang="en-US" smtClean="0"/>
              <a:t>2/26/19</a:t>
            </a:fld>
            <a:endParaRPr lang="en-US"/>
          </a:p>
        </p:txBody>
      </p:sp>
    </p:spTree>
    <p:extLst>
      <p:ext uri="{BB962C8B-B14F-4D97-AF65-F5344CB8AC3E}">
        <p14:creationId xmlns:p14="http://schemas.microsoft.com/office/powerpoint/2010/main" val="1276673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2779F7C7-FB2D-504F-94E6-F431FB9B2F48}" type="datetime1">
              <a:rPr lang="en-US" smtClean="0"/>
              <a:t>2/26/19</a:t>
            </a:fld>
            <a:endParaRPr lang="en-US"/>
          </a:p>
        </p:txBody>
      </p:sp>
      <p:sp>
        <p:nvSpPr>
          <p:cNvPr id="5" name="Slide Number Placeholder 4"/>
          <p:cNvSpPr>
            <a:spLocks noGrp="1"/>
          </p:cNvSpPr>
          <p:nvPr>
            <p:ph type="sldNum" sz="quarter" idx="11"/>
          </p:nvPr>
        </p:nvSpPr>
        <p:spPr/>
        <p:txBody>
          <a:bodyPr/>
          <a:lstStyle/>
          <a:p>
            <a:fld id="{531B3B9F-D923-B54C-8C9B-A31FAA5C1539}" type="slidenum">
              <a:rPr lang="en-US" smtClean="0"/>
              <a:t>43</a:t>
            </a:fld>
            <a:endParaRPr lang="en-US"/>
          </a:p>
        </p:txBody>
      </p:sp>
    </p:spTree>
    <p:extLst>
      <p:ext uri="{BB962C8B-B14F-4D97-AF65-F5344CB8AC3E}">
        <p14:creationId xmlns:p14="http://schemas.microsoft.com/office/powerpoint/2010/main" val="31267795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44</a:t>
            </a:fld>
            <a:endParaRPr lang="uk-UA"/>
          </a:p>
        </p:txBody>
      </p:sp>
      <p:sp>
        <p:nvSpPr>
          <p:cNvPr id="5" name="Date Placeholder 4"/>
          <p:cNvSpPr>
            <a:spLocks noGrp="1"/>
          </p:cNvSpPr>
          <p:nvPr>
            <p:ph type="dt" idx="11"/>
          </p:nvPr>
        </p:nvSpPr>
        <p:spPr/>
        <p:txBody>
          <a:bodyPr/>
          <a:lstStyle/>
          <a:p>
            <a:fld id="{DECD9968-3174-E142-9DD6-53D801A01F0A}" type="datetime1">
              <a:rPr lang="en-US" smtClean="0"/>
              <a:t>2/26/19</a:t>
            </a:fld>
            <a:endParaRPr lang="en-US"/>
          </a:p>
        </p:txBody>
      </p:sp>
    </p:spTree>
    <p:extLst>
      <p:ext uri="{BB962C8B-B14F-4D97-AF65-F5344CB8AC3E}">
        <p14:creationId xmlns:p14="http://schemas.microsoft.com/office/powerpoint/2010/main" val="7334509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Thanks for your attention. I am ready to take questions now.</a:t>
            </a:r>
          </a:p>
          <a:p>
            <a:endParaRPr lang="en-US" dirty="0"/>
          </a:p>
        </p:txBody>
      </p:sp>
      <p:sp>
        <p:nvSpPr>
          <p:cNvPr id="4" name="Slide Number Placeholder 3"/>
          <p:cNvSpPr>
            <a:spLocks noGrp="1"/>
          </p:cNvSpPr>
          <p:nvPr>
            <p:ph type="sldNum" sz="quarter" idx="10"/>
          </p:nvPr>
        </p:nvSpPr>
        <p:spPr/>
        <p:txBody>
          <a:bodyPr/>
          <a:lstStyle/>
          <a:p>
            <a:fld id="{531B3B9F-D923-B54C-8C9B-A31FAA5C1539}" type="slidenum">
              <a:rPr lang="en-US" smtClean="0"/>
              <a:t>45</a:t>
            </a:fld>
            <a:endParaRPr lang="en-US"/>
          </a:p>
        </p:txBody>
      </p:sp>
      <p:sp>
        <p:nvSpPr>
          <p:cNvPr id="5" name="Date Placeholder 4"/>
          <p:cNvSpPr>
            <a:spLocks noGrp="1"/>
          </p:cNvSpPr>
          <p:nvPr>
            <p:ph type="dt" idx="11"/>
          </p:nvPr>
        </p:nvSpPr>
        <p:spPr/>
        <p:txBody>
          <a:bodyPr/>
          <a:lstStyle/>
          <a:p>
            <a:fld id="{250E9FD2-1DEF-8849-B1E4-653548E3B564}" type="datetime1">
              <a:rPr lang="en-US" smtClean="0"/>
              <a:t>2/26/19</a:t>
            </a:fld>
            <a:endParaRPr lang="en-US"/>
          </a:p>
        </p:txBody>
      </p:sp>
    </p:spTree>
    <p:extLst>
      <p:ext uri="{BB962C8B-B14F-4D97-AF65-F5344CB8AC3E}">
        <p14:creationId xmlns:p14="http://schemas.microsoft.com/office/powerpoint/2010/main" val="959997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Thanks for your attention. I am ready to take questions now.</a:t>
            </a:r>
          </a:p>
          <a:p>
            <a:endParaRPr lang="en-US" dirty="0"/>
          </a:p>
        </p:txBody>
      </p:sp>
      <p:sp>
        <p:nvSpPr>
          <p:cNvPr id="4" name="Slide Number Placeholder 3"/>
          <p:cNvSpPr>
            <a:spLocks noGrp="1"/>
          </p:cNvSpPr>
          <p:nvPr>
            <p:ph type="sldNum" sz="quarter" idx="10"/>
          </p:nvPr>
        </p:nvSpPr>
        <p:spPr/>
        <p:txBody>
          <a:bodyPr/>
          <a:lstStyle/>
          <a:p>
            <a:fld id="{531B3B9F-D923-B54C-8C9B-A31FAA5C1539}" type="slidenum">
              <a:rPr lang="en-US" smtClean="0"/>
              <a:t>46</a:t>
            </a:fld>
            <a:endParaRPr lang="en-US"/>
          </a:p>
        </p:txBody>
      </p:sp>
      <p:sp>
        <p:nvSpPr>
          <p:cNvPr id="5" name="Date Placeholder 4"/>
          <p:cNvSpPr>
            <a:spLocks noGrp="1"/>
          </p:cNvSpPr>
          <p:nvPr>
            <p:ph type="dt" idx="11"/>
          </p:nvPr>
        </p:nvSpPr>
        <p:spPr/>
        <p:txBody>
          <a:bodyPr/>
          <a:lstStyle/>
          <a:p>
            <a:fld id="{250E9FD2-1DEF-8849-B1E4-653548E3B564}" type="datetime1">
              <a:rPr lang="en-US" smtClean="0"/>
              <a:t>2/26/19</a:t>
            </a:fld>
            <a:endParaRPr lang="en-US"/>
          </a:p>
        </p:txBody>
      </p:sp>
    </p:spTree>
    <p:extLst>
      <p:ext uri="{BB962C8B-B14F-4D97-AF65-F5344CB8AC3E}">
        <p14:creationId xmlns:p14="http://schemas.microsoft.com/office/powerpoint/2010/main" val="2424749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 at the security evaluation. Here I will only talk about the evaluation on FPA for the sake of time. First, we consider the scenario where the attacker and the defender use the same w. When epsilon was small, the classification accuracy remained low as w increased. </a:t>
            </a:r>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47</a:t>
            </a:fld>
            <a:endParaRPr lang="uk-UA"/>
          </a:p>
        </p:txBody>
      </p:sp>
      <p:sp>
        <p:nvSpPr>
          <p:cNvPr id="5" name="Date Placeholder 4"/>
          <p:cNvSpPr>
            <a:spLocks noGrp="1"/>
          </p:cNvSpPr>
          <p:nvPr>
            <p:ph type="dt" idx="11"/>
          </p:nvPr>
        </p:nvSpPr>
        <p:spPr/>
        <p:txBody>
          <a:bodyPr/>
          <a:lstStyle/>
          <a:p>
            <a:fld id="{0E70F982-C171-D748-9830-52520A929A1F}" type="datetime1">
              <a:rPr lang="en-US" smtClean="0"/>
              <a:t>2/26/19</a:t>
            </a:fld>
            <a:endParaRPr lang="en-US"/>
          </a:p>
        </p:txBody>
      </p:sp>
    </p:spTree>
    <p:extLst>
      <p:ext uri="{BB962C8B-B14F-4D97-AF65-F5344CB8AC3E}">
        <p14:creationId xmlns:p14="http://schemas.microsoft.com/office/powerpoint/2010/main" val="20079057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However, when epsilon was larger, the noise level was low and w played a more significant role.</a:t>
            </a:r>
          </a:p>
          <a:p>
            <a:endParaRPr lang="en-US" dirty="0" smtClean="0"/>
          </a:p>
          <a:p>
            <a:r>
              <a:rPr lang="en-US" dirty="0" smtClean="0"/>
              <a:t>when epsilon = 50, w = 2s, the classification accuracy went down by about 15%.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48</a:t>
            </a:fld>
            <a:endParaRPr lang="uk-UA"/>
          </a:p>
        </p:txBody>
      </p:sp>
      <p:sp>
        <p:nvSpPr>
          <p:cNvPr id="5" name="Date Placeholder 4"/>
          <p:cNvSpPr>
            <a:spLocks noGrp="1"/>
          </p:cNvSpPr>
          <p:nvPr>
            <p:ph type="dt" idx="11"/>
          </p:nvPr>
        </p:nvSpPr>
        <p:spPr/>
        <p:txBody>
          <a:bodyPr/>
          <a:lstStyle/>
          <a:p>
            <a:fld id="{0E70F982-C171-D748-9830-52520A929A1F}" type="datetime1">
              <a:rPr lang="en-US" smtClean="0"/>
              <a:t>2/26/19</a:t>
            </a:fld>
            <a:endParaRPr lang="en-US"/>
          </a:p>
        </p:txBody>
      </p:sp>
    </p:spTree>
    <p:extLst>
      <p:ext uri="{BB962C8B-B14F-4D97-AF65-F5344CB8AC3E}">
        <p14:creationId xmlns:p14="http://schemas.microsoft.com/office/powerpoint/2010/main" val="8228906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study the effect of epsilon. We only show the cases of w = 0:05s and w = 2s, since they were the smallest and largest w values we experimented with. to make sure the classifier had a baseline accuracy</a:t>
            </a:r>
            <a:r>
              <a:rPr lang="en-US" baseline="0" dirty="0" smtClean="0"/>
              <a:t> </a:t>
            </a:r>
            <a:r>
              <a:rPr lang="en-US" dirty="0" smtClean="0"/>
              <a:t>, </a:t>
            </a:r>
            <a:r>
              <a:rPr lang="en-US" dirty="0" err="1" smtClean="0"/>
              <a:t>FPAk</a:t>
            </a:r>
            <a:r>
              <a:rPr lang="en-US" dirty="0" smtClean="0"/>
              <a:t> required the epsilon to be less than 0.5.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49</a:t>
            </a:fld>
            <a:endParaRPr lang="uk-UA"/>
          </a:p>
        </p:txBody>
      </p:sp>
      <p:sp>
        <p:nvSpPr>
          <p:cNvPr id="5" name="Date Placeholder 4"/>
          <p:cNvSpPr>
            <a:spLocks noGrp="1"/>
          </p:cNvSpPr>
          <p:nvPr>
            <p:ph type="dt" idx="11"/>
          </p:nvPr>
        </p:nvSpPr>
        <p:spPr/>
        <p:txBody>
          <a:bodyPr/>
          <a:lstStyle/>
          <a:p>
            <a:fld id="{90031F19-253C-514D-A241-DB2CAE800F59}" type="datetime1">
              <a:rPr lang="en-US" smtClean="0"/>
              <a:t>2/26/19</a:t>
            </a:fld>
            <a:endParaRPr lang="en-US"/>
          </a:p>
        </p:txBody>
      </p:sp>
    </p:spTree>
    <p:extLst>
      <p:ext uri="{BB962C8B-B14F-4D97-AF65-F5344CB8AC3E}">
        <p14:creationId xmlns:p14="http://schemas.microsoft.com/office/powerpoint/2010/main" val="791698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effectLst/>
              </a:rPr>
              <a:t>The request for new segments cause a unique BURST pattern in the network traffic.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effectLst/>
            </a:endParaRPr>
          </a:p>
        </p:txBody>
      </p:sp>
      <p:sp>
        <p:nvSpPr>
          <p:cNvPr id="4" name="Date Placeholder 3"/>
          <p:cNvSpPr>
            <a:spLocks noGrp="1"/>
          </p:cNvSpPr>
          <p:nvPr>
            <p:ph type="dt" idx="10"/>
          </p:nvPr>
        </p:nvSpPr>
        <p:spPr/>
        <p:txBody>
          <a:bodyPr/>
          <a:lstStyle/>
          <a:p>
            <a:fld id="{2779F7C7-FB2D-504F-94E6-F431FB9B2F48}" type="datetime1">
              <a:rPr lang="en-US" smtClean="0"/>
              <a:t>2/26/19</a:t>
            </a:fld>
            <a:endParaRPr lang="en-US"/>
          </a:p>
        </p:txBody>
      </p:sp>
      <p:sp>
        <p:nvSpPr>
          <p:cNvPr id="5" name="Slide Number Placeholder 4"/>
          <p:cNvSpPr>
            <a:spLocks noGrp="1"/>
          </p:cNvSpPr>
          <p:nvPr>
            <p:ph type="sldNum" sz="quarter" idx="11"/>
          </p:nvPr>
        </p:nvSpPr>
        <p:spPr/>
        <p:txBody>
          <a:bodyPr/>
          <a:lstStyle/>
          <a:p>
            <a:fld id="{531B3B9F-D923-B54C-8C9B-A31FAA5C1539}" type="slidenum">
              <a:rPr lang="en-US" smtClean="0"/>
              <a:t>5</a:t>
            </a:fld>
            <a:endParaRPr lang="en-US"/>
          </a:p>
        </p:txBody>
      </p:sp>
    </p:spTree>
    <p:extLst>
      <p:ext uri="{BB962C8B-B14F-4D97-AF65-F5344CB8AC3E}">
        <p14:creationId xmlns:p14="http://schemas.microsoft.com/office/powerpoint/2010/main" val="16914491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Next, we consider the scenario where the attacker and the defender chose different w. With the same w, when wA increased, the accuracy decreased. Choosing a smaller wA would benefit the adversary. This is because the larger window size used by the adversary during aggregation erased some important features in the data traces.</a:t>
            </a:r>
          </a:p>
          <a:p>
            <a:endParaRPr lang="en-US" smtClean="0"/>
          </a:p>
          <a:p>
            <a:r>
              <a:rPr lang="en-US" smtClean="0"/>
              <a:t>We have performed similar evaluation on d star, please refer to the paper for details.</a:t>
            </a:r>
          </a:p>
          <a:p>
            <a:endParaRPr lang="en-US"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50</a:t>
            </a:fld>
            <a:endParaRPr lang="uk-UA"/>
          </a:p>
        </p:txBody>
      </p:sp>
      <p:sp>
        <p:nvSpPr>
          <p:cNvPr id="5" name="Date Placeholder 4"/>
          <p:cNvSpPr>
            <a:spLocks noGrp="1"/>
          </p:cNvSpPr>
          <p:nvPr>
            <p:ph type="dt" idx="11"/>
          </p:nvPr>
        </p:nvSpPr>
        <p:spPr/>
        <p:txBody>
          <a:bodyPr/>
          <a:lstStyle/>
          <a:p>
            <a:fld id="{09F2E3AF-AE6C-904C-A2F1-F9FAA5AB046F}" type="datetime1">
              <a:rPr lang="en-US" smtClean="0"/>
              <a:t>2/26/19</a:t>
            </a:fld>
            <a:endParaRPr lang="en-US"/>
          </a:p>
        </p:txBody>
      </p:sp>
    </p:spTree>
    <p:extLst>
      <p:ext uri="{BB962C8B-B14F-4D97-AF65-F5344CB8AC3E}">
        <p14:creationId xmlns:p14="http://schemas.microsoft.com/office/powerpoint/2010/main" val="4987778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51</a:t>
            </a:fld>
            <a:endParaRPr lang="uk-UA"/>
          </a:p>
        </p:txBody>
      </p:sp>
      <p:sp>
        <p:nvSpPr>
          <p:cNvPr id="5" name="Date Placeholder 4"/>
          <p:cNvSpPr>
            <a:spLocks noGrp="1"/>
          </p:cNvSpPr>
          <p:nvPr>
            <p:ph type="dt" idx="11"/>
          </p:nvPr>
        </p:nvSpPr>
        <p:spPr/>
        <p:txBody>
          <a:bodyPr/>
          <a:lstStyle/>
          <a:p>
            <a:fld id="{0E70F982-C171-D748-9830-52520A929A1F}" type="datetime1">
              <a:rPr lang="en-US" smtClean="0"/>
              <a:t>2/26/19</a:t>
            </a:fld>
            <a:endParaRPr lang="en-US"/>
          </a:p>
        </p:txBody>
      </p:sp>
    </p:spTree>
    <p:extLst>
      <p:ext uri="{BB962C8B-B14F-4D97-AF65-F5344CB8AC3E}">
        <p14:creationId xmlns:p14="http://schemas.microsoft.com/office/powerpoint/2010/main" val="16047654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52</a:t>
            </a:fld>
            <a:endParaRPr lang="uk-UA"/>
          </a:p>
        </p:txBody>
      </p:sp>
      <p:sp>
        <p:nvSpPr>
          <p:cNvPr id="5" name="Date Placeholder 4"/>
          <p:cNvSpPr>
            <a:spLocks noGrp="1"/>
          </p:cNvSpPr>
          <p:nvPr>
            <p:ph type="dt" idx="11"/>
          </p:nvPr>
        </p:nvSpPr>
        <p:spPr/>
        <p:txBody>
          <a:bodyPr/>
          <a:lstStyle/>
          <a:p>
            <a:fld id="{90031F19-253C-514D-A241-DB2CAE800F59}" type="datetime1">
              <a:rPr lang="en-US" smtClean="0"/>
              <a:t>2/26/19</a:t>
            </a:fld>
            <a:endParaRPr lang="en-US"/>
          </a:p>
        </p:txBody>
      </p:sp>
    </p:spTree>
    <p:extLst>
      <p:ext uri="{BB962C8B-B14F-4D97-AF65-F5344CB8AC3E}">
        <p14:creationId xmlns:p14="http://schemas.microsoft.com/office/powerpoint/2010/main" val="18237968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53</a:t>
            </a:fld>
            <a:endParaRPr lang="uk-UA"/>
          </a:p>
        </p:txBody>
      </p:sp>
      <p:sp>
        <p:nvSpPr>
          <p:cNvPr id="5" name="Date Placeholder 4"/>
          <p:cNvSpPr>
            <a:spLocks noGrp="1"/>
          </p:cNvSpPr>
          <p:nvPr>
            <p:ph type="dt" idx="11"/>
          </p:nvPr>
        </p:nvSpPr>
        <p:spPr/>
        <p:txBody>
          <a:bodyPr/>
          <a:lstStyle/>
          <a:p>
            <a:fld id="{09F2E3AF-AE6C-904C-A2F1-F9FAA5AB046F}" type="datetime1">
              <a:rPr lang="en-US" smtClean="0"/>
              <a:t>2/26/19</a:t>
            </a:fld>
            <a:endParaRPr lang="en-US"/>
          </a:p>
        </p:txBody>
      </p:sp>
    </p:spTree>
    <p:extLst>
      <p:ext uri="{BB962C8B-B14F-4D97-AF65-F5344CB8AC3E}">
        <p14:creationId xmlns:p14="http://schemas.microsoft.com/office/powerpoint/2010/main" val="15342302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54</a:t>
            </a:fld>
            <a:endParaRPr lang="uk-UA"/>
          </a:p>
        </p:txBody>
      </p:sp>
      <p:sp>
        <p:nvSpPr>
          <p:cNvPr id="5" name="Date Placeholder 4"/>
          <p:cNvSpPr>
            <a:spLocks noGrp="1"/>
          </p:cNvSpPr>
          <p:nvPr>
            <p:ph type="dt" idx="11"/>
          </p:nvPr>
        </p:nvSpPr>
        <p:spPr/>
        <p:txBody>
          <a:bodyPr/>
          <a:lstStyle/>
          <a:p>
            <a:fld id="{49373235-6FF0-1344-8668-49621513AED4}" type="datetime1">
              <a:rPr lang="en-US" smtClean="0"/>
              <a:t>2/26/19</a:t>
            </a:fld>
            <a:endParaRPr lang="en-US"/>
          </a:p>
        </p:txBody>
      </p:sp>
    </p:spTree>
    <p:extLst>
      <p:ext uri="{BB962C8B-B14F-4D97-AF65-F5344CB8AC3E}">
        <p14:creationId xmlns:p14="http://schemas.microsoft.com/office/powerpoint/2010/main" val="12822914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from the attacker’s perspective, all video streams were identical, and no deficit  would be incurred for the noised video.</a:t>
            </a:r>
          </a:p>
          <a:p>
            <a:r>
              <a:rPr lang="en-US" sz="1200" b="0" i="0" u="none" strike="noStrike" kern="1200" baseline="0" dirty="0" smtClean="0">
                <a:solidFill>
                  <a:schemeClr val="tx1"/>
                </a:solidFill>
                <a:latin typeface="+mn-lt"/>
                <a:ea typeface="+mn-ea"/>
                <a:cs typeface="+mn-cs"/>
              </a:rPr>
              <a:t>The waste  induced by </a:t>
            </a:r>
            <a:r>
              <a:rPr lang="en-US" sz="1200" b="0" i="0" u="none" strike="noStrike" kern="1200" baseline="0" dirty="0" err="1" smtClean="0">
                <a:solidFill>
                  <a:schemeClr val="tx1"/>
                </a:solidFill>
                <a:latin typeface="+mn-lt"/>
                <a:ea typeface="+mn-ea"/>
                <a:cs typeface="+mn-cs"/>
              </a:rPr>
              <a:t>FPAk</a:t>
            </a:r>
            <a:r>
              <a:rPr lang="en-US" sz="1200" b="0" i="0" u="none" strike="noStrike" kern="1200" baseline="0" dirty="0" smtClean="0">
                <a:solidFill>
                  <a:schemeClr val="tx1"/>
                </a:solidFill>
                <a:latin typeface="+mn-lt"/>
                <a:ea typeface="+mn-ea"/>
                <a:cs typeface="+mn-cs"/>
              </a:rPr>
              <a:t>  is at least one order of magnitude lower than the baseline approach.</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55</a:t>
            </a:fld>
            <a:endParaRPr lang="uk-UA"/>
          </a:p>
        </p:txBody>
      </p:sp>
      <p:sp>
        <p:nvSpPr>
          <p:cNvPr id="5" name="Date Placeholder 4"/>
          <p:cNvSpPr>
            <a:spLocks noGrp="1"/>
          </p:cNvSpPr>
          <p:nvPr>
            <p:ph type="dt" idx="11"/>
          </p:nvPr>
        </p:nvSpPr>
        <p:spPr/>
        <p:txBody>
          <a:bodyPr/>
          <a:lstStyle/>
          <a:p>
            <a:fld id="{978D07ED-D3BB-2C44-8E35-F23833B7CF84}" type="datetime1">
              <a:rPr lang="en-US" smtClean="0"/>
              <a:t>2/26/19</a:t>
            </a:fld>
            <a:endParaRPr lang="en-US"/>
          </a:p>
        </p:txBody>
      </p:sp>
    </p:spTree>
    <p:extLst>
      <p:ext uri="{BB962C8B-B14F-4D97-AF65-F5344CB8AC3E}">
        <p14:creationId xmlns:p14="http://schemas.microsoft.com/office/powerpoint/2010/main" val="17039646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paper citation</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56</a:t>
            </a:fld>
            <a:endParaRPr lang="uk-UA"/>
          </a:p>
        </p:txBody>
      </p:sp>
      <p:sp>
        <p:nvSpPr>
          <p:cNvPr id="5" name="Date Placeholder 4"/>
          <p:cNvSpPr>
            <a:spLocks noGrp="1"/>
          </p:cNvSpPr>
          <p:nvPr>
            <p:ph type="dt" idx="11"/>
          </p:nvPr>
        </p:nvSpPr>
        <p:spPr/>
        <p:txBody>
          <a:bodyPr/>
          <a:lstStyle/>
          <a:p>
            <a:fld id="{978D07ED-D3BB-2C44-8E35-F23833B7CF84}" type="datetime1">
              <a:rPr lang="en-US" smtClean="0"/>
              <a:t>2/26/19</a:t>
            </a:fld>
            <a:endParaRPr lang="en-US"/>
          </a:p>
        </p:txBody>
      </p:sp>
    </p:spTree>
    <p:extLst>
      <p:ext uri="{BB962C8B-B14F-4D97-AF65-F5344CB8AC3E}">
        <p14:creationId xmlns:p14="http://schemas.microsoft.com/office/powerpoint/2010/main" val="5229717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Add</a:t>
            </a:r>
            <a:r>
              <a:rPr lang="zh-CN" altLang="en-US" dirty="0" smtClean="0"/>
              <a:t> </a:t>
            </a:r>
            <a:r>
              <a:rPr lang="en-US" altLang="zh-CN" dirty="0" smtClean="0"/>
              <a:t>animation</a:t>
            </a:r>
            <a:r>
              <a:rPr lang="zh-CN" altLang="en-US" dirty="0" smtClean="0"/>
              <a:t> </a:t>
            </a:r>
            <a:r>
              <a:rPr lang="en-US" altLang="zh-CN" dirty="0" smtClean="0"/>
              <a:t>to</a:t>
            </a:r>
            <a:r>
              <a:rPr lang="zh-CN" altLang="en-US" dirty="0" smtClean="0"/>
              <a:t> </a:t>
            </a:r>
            <a:r>
              <a:rPr lang="en-US" altLang="zh-CN" dirty="0" smtClean="0"/>
              <a:t>show</a:t>
            </a:r>
            <a:r>
              <a:rPr lang="zh-CN" altLang="en-US" dirty="0" smtClean="0"/>
              <a:t> </a:t>
            </a:r>
            <a:r>
              <a:rPr lang="en-US" altLang="zh-CN" dirty="0" smtClean="0"/>
              <a:t>that</a:t>
            </a:r>
            <a:r>
              <a:rPr lang="zh-CN" altLang="en-US" dirty="0" smtClean="0"/>
              <a:t> </a:t>
            </a:r>
            <a:r>
              <a:rPr lang="en-US" altLang="zh-CN" dirty="0" smtClean="0"/>
              <a:t>AB</a:t>
            </a:r>
            <a:r>
              <a:rPr lang="zh-CN" altLang="en-US" baseline="0" dirty="0" smtClean="0"/>
              <a:t> </a:t>
            </a:r>
            <a:r>
              <a:rPr lang="en-US" altLang="zh-CN" baseline="0" dirty="0" smtClean="0"/>
              <a:t>comm.</a:t>
            </a:r>
            <a:r>
              <a:rPr lang="zh-CN" altLang="en-US" baseline="0" dirty="0" smtClean="0"/>
              <a:t> </a:t>
            </a:r>
            <a:r>
              <a:rPr lang="en-US" altLang="zh-CN" baseline="0" dirty="0" smtClean="0"/>
              <a:t>and</a:t>
            </a:r>
            <a:r>
              <a:rPr lang="zh-CN" altLang="en-US" baseline="0" dirty="0" smtClean="0"/>
              <a:t> </a:t>
            </a:r>
            <a:r>
              <a:rPr lang="en-US" altLang="zh-CN" baseline="0" dirty="0" smtClean="0"/>
              <a:t>BC</a:t>
            </a:r>
            <a:r>
              <a:rPr lang="zh-CN" altLang="en-US" baseline="0" dirty="0" smtClean="0"/>
              <a:t> </a:t>
            </a:r>
            <a:r>
              <a:rPr lang="en-US" altLang="zh-CN" baseline="0" dirty="0" smtClean="0"/>
              <a:t>comm.</a:t>
            </a:r>
            <a:r>
              <a:rPr lang="zh-CN" altLang="en-US" baseline="0" dirty="0" smtClean="0"/>
              <a:t> </a:t>
            </a:r>
            <a:r>
              <a:rPr lang="en-US" altLang="zh-CN" baseline="0" dirty="0" smtClean="0"/>
              <a:t>are</a:t>
            </a:r>
            <a:r>
              <a:rPr lang="zh-CN" altLang="en-US" baseline="0" dirty="0" smtClean="0"/>
              <a:t> </a:t>
            </a:r>
            <a:r>
              <a:rPr lang="en-US" altLang="zh-CN" baseline="0" dirty="0" smtClean="0"/>
              <a:t>decoupled,</a:t>
            </a:r>
            <a:r>
              <a:rPr lang="zh-CN" altLang="en-US" baseline="0" dirty="0" smtClean="0"/>
              <a:t> </a:t>
            </a:r>
            <a:r>
              <a:rPr lang="en-US" altLang="zh-CN" baseline="0" dirty="0" smtClean="0"/>
              <a:t>not</a:t>
            </a:r>
            <a:r>
              <a:rPr lang="zh-CN" altLang="en-US" baseline="0" dirty="0" smtClean="0"/>
              <a:t> </a:t>
            </a:r>
            <a:r>
              <a:rPr lang="en-US" altLang="zh-CN" baseline="0" dirty="0" smtClean="0"/>
              <a:t>one-one</a:t>
            </a:r>
            <a:r>
              <a:rPr lang="zh-CN" altLang="en-US" baseline="0" dirty="0" smtClean="0"/>
              <a:t> </a:t>
            </a:r>
            <a:r>
              <a:rPr lang="en-US" altLang="zh-CN" baseline="0" dirty="0" smtClean="0"/>
              <a:t>mapping</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57</a:t>
            </a:fld>
            <a:endParaRPr lang="uk-UA"/>
          </a:p>
        </p:txBody>
      </p:sp>
      <p:sp>
        <p:nvSpPr>
          <p:cNvPr id="5" name="Date Placeholder 4"/>
          <p:cNvSpPr>
            <a:spLocks noGrp="1"/>
          </p:cNvSpPr>
          <p:nvPr>
            <p:ph type="dt" idx="11"/>
          </p:nvPr>
        </p:nvSpPr>
        <p:spPr/>
        <p:txBody>
          <a:bodyPr/>
          <a:lstStyle/>
          <a:p>
            <a:fld id="{B1471F7A-2152-D14E-A6D7-C5F92B1BBDF2}" type="datetime1">
              <a:rPr lang="en-US" smtClean="0"/>
              <a:t>2/26/19</a:t>
            </a:fld>
            <a:endParaRPr lang="en-US"/>
          </a:p>
        </p:txBody>
      </p:sp>
    </p:spTree>
    <p:extLst>
      <p:ext uri="{BB962C8B-B14F-4D97-AF65-F5344CB8AC3E}">
        <p14:creationId xmlns:p14="http://schemas.microsoft.com/office/powerpoint/2010/main" val="960558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58</a:t>
            </a:fld>
            <a:endParaRPr lang="uk-UA"/>
          </a:p>
        </p:txBody>
      </p:sp>
      <p:sp>
        <p:nvSpPr>
          <p:cNvPr id="5" name="Date Placeholder 4"/>
          <p:cNvSpPr>
            <a:spLocks noGrp="1"/>
          </p:cNvSpPr>
          <p:nvPr>
            <p:ph type="dt" idx="11"/>
          </p:nvPr>
        </p:nvSpPr>
        <p:spPr/>
        <p:txBody>
          <a:bodyPr/>
          <a:lstStyle/>
          <a:p>
            <a:fld id="{A6986E77-701B-D741-84D4-FE1D4B7D9195}" type="datetime1">
              <a:rPr lang="en-US" smtClean="0"/>
              <a:t>2/26/19</a:t>
            </a:fld>
            <a:endParaRPr lang="en-US"/>
          </a:p>
        </p:txBody>
      </p:sp>
    </p:spTree>
    <p:extLst>
      <p:ext uri="{BB962C8B-B14F-4D97-AF65-F5344CB8AC3E}">
        <p14:creationId xmlns:p14="http://schemas.microsoft.com/office/powerpoint/2010/main" val="364228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effectLst/>
              </a:rPr>
              <a:t>Since different videos have different bitrates, they have different BURST patterns. Here is a simple example of the BURST size of two movies, DIEHARD and FROZEN, when grouping the packets into 50 millisecond windows. It is clear that they are easy to differentiate based on the BURST patterns.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effectLst/>
            </a:endParaRPr>
          </a:p>
        </p:txBody>
      </p:sp>
      <p:sp>
        <p:nvSpPr>
          <p:cNvPr id="4" name="Date Placeholder 3"/>
          <p:cNvSpPr>
            <a:spLocks noGrp="1"/>
          </p:cNvSpPr>
          <p:nvPr>
            <p:ph type="dt" idx="10"/>
          </p:nvPr>
        </p:nvSpPr>
        <p:spPr/>
        <p:txBody>
          <a:bodyPr/>
          <a:lstStyle/>
          <a:p>
            <a:fld id="{2779F7C7-FB2D-504F-94E6-F431FB9B2F48}" type="datetime1">
              <a:rPr lang="en-US" smtClean="0"/>
              <a:t>2/26/19</a:t>
            </a:fld>
            <a:endParaRPr lang="en-US"/>
          </a:p>
        </p:txBody>
      </p:sp>
      <p:sp>
        <p:nvSpPr>
          <p:cNvPr id="5" name="Slide Number Placeholder 4"/>
          <p:cNvSpPr>
            <a:spLocks noGrp="1"/>
          </p:cNvSpPr>
          <p:nvPr>
            <p:ph type="sldNum" sz="quarter" idx="11"/>
          </p:nvPr>
        </p:nvSpPr>
        <p:spPr/>
        <p:txBody>
          <a:bodyPr/>
          <a:lstStyle/>
          <a:p>
            <a:fld id="{531B3B9F-D923-B54C-8C9B-A31FAA5C1539}" type="slidenum">
              <a:rPr lang="en-US" smtClean="0"/>
              <a:t>6</a:t>
            </a:fld>
            <a:endParaRPr lang="en-US"/>
          </a:p>
        </p:txBody>
      </p:sp>
    </p:spTree>
    <p:extLst>
      <p:ext uri="{BB962C8B-B14F-4D97-AF65-F5344CB8AC3E}">
        <p14:creationId xmlns:p14="http://schemas.microsoft.com/office/powerpoint/2010/main" val="159259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Our goal is to defend against this attack, so we first tried to replicate the attack. We selected 40 videos from Youtube, and collect 100 traces per video. We recorded the timestamp and packet size of the first 3 minutes of video streaming. The data collection process was automated using Selenium and Tshark.</a:t>
            </a:r>
          </a:p>
          <a:p>
            <a:endParaRPr lang="en-US"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7</a:t>
            </a:fld>
            <a:endParaRPr lang="uk-UA"/>
          </a:p>
        </p:txBody>
      </p:sp>
      <p:sp>
        <p:nvSpPr>
          <p:cNvPr id="5" name="Date Placeholder 4"/>
          <p:cNvSpPr>
            <a:spLocks noGrp="1"/>
          </p:cNvSpPr>
          <p:nvPr>
            <p:ph type="dt" idx="11"/>
          </p:nvPr>
        </p:nvSpPr>
        <p:spPr/>
        <p:txBody>
          <a:bodyPr/>
          <a:lstStyle/>
          <a:p>
            <a:fld id="{54B41403-9F7E-9A4C-AA19-CEC2959925EA}" type="datetime1">
              <a:rPr lang="en-US" smtClean="0"/>
              <a:t>2/26/19</a:t>
            </a:fld>
            <a:endParaRPr lang="en-US"/>
          </a:p>
        </p:txBody>
      </p:sp>
    </p:spTree>
    <p:extLst>
      <p:ext uri="{BB962C8B-B14F-4D97-AF65-F5344CB8AC3E}">
        <p14:creationId xmlns:p14="http://schemas.microsoft.com/office/powerpoint/2010/main" val="1433102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raw data was aggregated into a quarter second bins. Therefore, each 3-minute video stream will be converted into an array of 720 elements. This figure is an illustration of the aggregation process.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8</a:t>
            </a:fld>
            <a:endParaRPr lang="uk-UA"/>
          </a:p>
        </p:txBody>
      </p:sp>
      <p:sp>
        <p:nvSpPr>
          <p:cNvPr id="5" name="Date Placeholder 4"/>
          <p:cNvSpPr>
            <a:spLocks noGrp="1"/>
          </p:cNvSpPr>
          <p:nvPr>
            <p:ph type="dt" idx="11"/>
          </p:nvPr>
        </p:nvSpPr>
        <p:spPr/>
        <p:txBody>
          <a:bodyPr/>
          <a:lstStyle/>
          <a:p>
            <a:fld id="{5D048B37-FEDC-FD4A-8B14-CBC7B929A1D5}" type="datetime1">
              <a:rPr lang="en-US" smtClean="0"/>
              <a:t>2/26/19</a:t>
            </a:fld>
            <a:endParaRPr lang="en-US"/>
          </a:p>
        </p:txBody>
      </p:sp>
    </p:spTree>
    <p:extLst>
      <p:ext uri="{BB962C8B-B14F-4D97-AF65-F5344CB8AC3E}">
        <p14:creationId xmlns:p14="http://schemas.microsoft.com/office/powerpoint/2010/main" val="1402961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We used 5 types of classifiers to perform the classification. For CNN, we used the exact model as that in the usenix paper. From the result, we can see that CNN performed best with 94.4 percent accuracy. So we successfully replicated their attack using our own dataset.</a:t>
            </a:r>
          </a:p>
          <a:p>
            <a:endParaRPr lang="en-US" smtClean="0"/>
          </a:p>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9</a:t>
            </a:fld>
            <a:endParaRPr lang="uk-UA"/>
          </a:p>
        </p:txBody>
      </p:sp>
      <p:sp>
        <p:nvSpPr>
          <p:cNvPr id="5" name="Date Placeholder 4"/>
          <p:cNvSpPr>
            <a:spLocks noGrp="1"/>
          </p:cNvSpPr>
          <p:nvPr>
            <p:ph type="dt" idx="11"/>
          </p:nvPr>
        </p:nvSpPr>
        <p:spPr/>
        <p:txBody>
          <a:bodyPr/>
          <a:lstStyle/>
          <a:p>
            <a:fld id="{305C3DFE-C2F5-B14F-9979-64B1A789D49C}" type="datetime1">
              <a:rPr lang="en-US" smtClean="0"/>
              <a:t>2/26/19</a:t>
            </a:fld>
            <a:endParaRPr lang="en-US"/>
          </a:p>
        </p:txBody>
      </p:sp>
    </p:spTree>
    <p:extLst>
      <p:ext uri="{BB962C8B-B14F-4D97-AF65-F5344CB8AC3E}">
        <p14:creationId xmlns:p14="http://schemas.microsoft.com/office/powerpoint/2010/main" val="1900553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E1A7A8-317D-D24B-B941-4CDE793EA267}" type="datetime1">
              <a:rPr lang="en-US" smtClean="0"/>
              <a:t>2/26/19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0BFD2DF-358A-C44F-951A-059A42114C06}" type="slidenum">
              <a:rPr lang="en-US" smtClean="0"/>
              <a:t>‹#›</a:t>
            </a:fld>
            <a:endParaRPr lang="en-US"/>
          </a:p>
        </p:txBody>
      </p:sp>
    </p:spTree>
    <p:extLst>
      <p:ext uri="{BB962C8B-B14F-4D97-AF65-F5344CB8AC3E}">
        <p14:creationId xmlns:p14="http://schemas.microsoft.com/office/powerpoint/2010/main" val="1192707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A8600-C444-C842-8DE4-5986261DFD0D}" type="datetime1">
              <a:rPr lang="en-US" smtClean="0"/>
              <a:t>2/26/19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0BFD2DF-358A-C44F-951A-059A42114C06}" type="slidenum">
              <a:rPr lang="en-US" smtClean="0"/>
              <a:t>‹#›</a:t>
            </a:fld>
            <a:endParaRPr lang="en-US"/>
          </a:p>
        </p:txBody>
      </p:sp>
    </p:spTree>
    <p:extLst>
      <p:ext uri="{BB962C8B-B14F-4D97-AF65-F5344CB8AC3E}">
        <p14:creationId xmlns:p14="http://schemas.microsoft.com/office/powerpoint/2010/main" val="1380171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802"/>
            <a:ext cx="1971675" cy="48434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04802"/>
            <a:ext cx="5762625" cy="4843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3FBA89-C68A-BB48-9A84-943E2CC55145}" type="datetime1">
              <a:rPr lang="en-US" smtClean="0"/>
              <a:t>2/26/19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0BFD2DF-358A-C44F-951A-059A42114C06}" type="slidenum">
              <a:rPr lang="en-US" smtClean="0"/>
              <a:t>‹#›</a:t>
            </a:fld>
            <a:endParaRPr lang="en-US"/>
          </a:p>
        </p:txBody>
      </p:sp>
    </p:spTree>
    <p:extLst>
      <p:ext uri="{BB962C8B-B14F-4D97-AF65-F5344CB8AC3E}">
        <p14:creationId xmlns:p14="http://schemas.microsoft.com/office/powerpoint/2010/main" val="1113502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g Phrase-Word Slide WHITE1">
    <p:spTree>
      <p:nvGrpSpPr>
        <p:cNvPr id="1" name=""/>
        <p:cNvGrpSpPr/>
        <p:nvPr/>
      </p:nvGrpSpPr>
      <p:grpSpPr>
        <a:xfrm>
          <a:off x="0" y="0"/>
          <a:ext cx="0" cy="0"/>
          <a:chOff x="0" y="0"/>
          <a:chExt cx="0" cy="0"/>
        </a:xfrm>
      </p:grpSpPr>
      <p:sp>
        <p:nvSpPr>
          <p:cNvPr id="10" name="Content Placeholder 2"/>
          <p:cNvSpPr>
            <a:spLocks noGrp="1"/>
          </p:cNvSpPr>
          <p:nvPr>
            <p:ph idx="16" hasCustomPrompt="1"/>
          </p:nvPr>
        </p:nvSpPr>
        <p:spPr>
          <a:xfrm>
            <a:off x="869009" y="1734522"/>
            <a:ext cx="9592027" cy="4417351"/>
          </a:xfrm>
          <a:prstGeom prst="rect">
            <a:avLst/>
          </a:prstGeom>
          <a:ln>
            <a:solidFill>
              <a:srgbClr val="FFFFFF"/>
            </a:solidFill>
          </a:ln>
        </p:spPr>
        <p:txBody>
          <a:bodyPr/>
          <a:lstStyle>
            <a:lvl1pPr algn="l">
              <a:lnSpc>
                <a:spcPts val="11200"/>
              </a:lnSpc>
              <a:spcBef>
                <a:spcPts val="0"/>
              </a:spcBef>
              <a:defRPr sz="10666" b="1" baseline="0">
                <a:solidFill>
                  <a:srgbClr val="BB0000"/>
                </a:solidFill>
              </a:defRPr>
            </a:lvl1pPr>
            <a:lvl2pPr marL="0">
              <a:spcBef>
                <a:spcPts val="800"/>
              </a:spcBef>
              <a:defRPr sz="3200">
                <a:solidFill>
                  <a:schemeClr val="tx1">
                    <a:lumMod val="65000"/>
                    <a:lumOff val="35000"/>
                  </a:schemeClr>
                </a:solidFill>
              </a:defRPr>
            </a:lvl2pPr>
            <a:lvl3pPr>
              <a:spcBef>
                <a:spcPts val="0"/>
              </a:spcBef>
              <a:defRPr sz="2667">
                <a:solidFill>
                  <a:schemeClr val="tx1">
                    <a:lumMod val="65000"/>
                    <a:lumOff val="35000"/>
                  </a:schemeClr>
                </a:solidFill>
              </a:defRPr>
            </a:lvl3pPr>
            <a:lvl5pPr marL="670543" indent="0">
              <a:spcBef>
                <a:spcPts val="467"/>
              </a:spcBef>
              <a:buNone/>
              <a:defRPr sz="2133">
                <a:solidFill>
                  <a:schemeClr val="tx1">
                    <a:lumMod val="65000"/>
                    <a:lumOff val="35000"/>
                  </a:schemeClr>
                </a:solidFill>
              </a:defRPr>
            </a:lvl5pPr>
          </a:lstStyle>
          <a:p>
            <a:pPr lvl="0"/>
            <a:r>
              <a:rPr lang="en-US" dirty="0" smtClean="0"/>
              <a:t>BIG WORD BIG PHRASE</a:t>
            </a:r>
            <a:br>
              <a:rPr lang="en-US" dirty="0" smtClean="0"/>
            </a:br>
            <a:r>
              <a:rPr lang="en-US" dirty="0" smtClean="0"/>
              <a:t>SLIDE</a:t>
            </a:r>
            <a:endParaRPr lang="en-US" dirty="0"/>
          </a:p>
        </p:txBody>
      </p:sp>
      <p:sp>
        <p:nvSpPr>
          <p:cNvPr id="11" name="Content Placeholder 2"/>
          <p:cNvSpPr>
            <a:spLocks noGrp="1"/>
          </p:cNvSpPr>
          <p:nvPr>
            <p:ph idx="15" hasCustomPrompt="1"/>
          </p:nvPr>
        </p:nvSpPr>
        <p:spPr>
          <a:xfrm>
            <a:off x="7431851" y="229811"/>
            <a:ext cx="4522941" cy="668812"/>
          </a:xfrm>
          <a:prstGeom prst="rect">
            <a:avLst/>
          </a:prstGeom>
          <a:ln>
            <a:solidFill>
              <a:srgbClr val="BB0000"/>
            </a:solidFill>
          </a:ln>
        </p:spPr>
        <p:txBody>
          <a:bodyPr/>
          <a:lstStyle>
            <a:lvl1pPr algn="r">
              <a:lnSpc>
                <a:spcPts val="2187"/>
              </a:lnSpc>
              <a:spcBef>
                <a:spcPts val="0"/>
              </a:spcBef>
              <a:defRPr sz="1733" baseline="0">
                <a:solidFill>
                  <a:schemeClr val="bg1"/>
                </a:solidFill>
              </a:defRPr>
            </a:lvl1pPr>
            <a:lvl2pPr marL="0">
              <a:spcBef>
                <a:spcPts val="800"/>
              </a:spcBef>
              <a:defRPr sz="3200">
                <a:solidFill>
                  <a:schemeClr val="tx1">
                    <a:lumMod val="65000"/>
                    <a:lumOff val="35000"/>
                  </a:schemeClr>
                </a:solidFill>
              </a:defRPr>
            </a:lvl2pPr>
            <a:lvl3pPr>
              <a:spcBef>
                <a:spcPts val="0"/>
              </a:spcBef>
              <a:defRPr sz="2667">
                <a:solidFill>
                  <a:schemeClr val="tx1">
                    <a:lumMod val="65000"/>
                    <a:lumOff val="35000"/>
                  </a:schemeClr>
                </a:solidFill>
              </a:defRPr>
            </a:lvl3pPr>
            <a:lvl5pPr marL="670543" indent="0">
              <a:spcBef>
                <a:spcPts val="467"/>
              </a:spcBef>
              <a:buNone/>
              <a:defRPr sz="2133">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8" name="Date Placeholder 7"/>
          <p:cNvSpPr>
            <a:spLocks noGrp="1"/>
          </p:cNvSpPr>
          <p:nvPr>
            <p:ph type="dt" sz="half" idx="17"/>
          </p:nvPr>
        </p:nvSpPr>
        <p:spPr/>
        <p:txBody>
          <a:bodyPr/>
          <a:lstStyle/>
          <a:p>
            <a:fld id="{224FA4E3-F47B-5941-BF77-FD5F73301426}" type="datetime1">
              <a:rPr lang="en-US" smtClean="0"/>
              <a:t>2/26/19</a:t>
            </a:fld>
            <a:endParaRPr lang="en-US" dirty="0"/>
          </a:p>
        </p:txBody>
      </p:sp>
      <p:sp>
        <p:nvSpPr>
          <p:cNvPr id="9" name="Footer Placeholder 8"/>
          <p:cNvSpPr>
            <a:spLocks noGrp="1"/>
          </p:cNvSpPr>
          <p:nvPr>
            <p:ph type="ftr" sz="quarter" idx="18"/>
          </p:nvPr>
        </p:nvSpPr>
        <p:spPr/>
        <p:txBody>
          <a:bodyPr/>
          <a:lstStyle/>
          <a:p>
            <a:endParaRPr lang="en-US"/>
          </a:p>
        </p:txBody>
      </p:sp>
      <p:sp>
        <p:nvSpPr>
          <p:cNvPr id="12" name="Slide Number Placeholder 11"/>
          <p:cNvSpPr>
            <a:spLocks noGrp="1"/>
          </p:cNvSpPr>
          <p:nvPr>
            <p:ph type="sldNum" sz="quarter" idx="19"/>
          </p:nvPr>
        </p:nvSpPr>
        <p:spPr/>
        <p:txBody>
          <a:bodyPr/>
          <a:lstStyle/>
          <a:p>
            <a:fld id="{45F7BE95-73A5-2748-8EEA-ABE18BDACB7C}" type="slidenum">
              <a:rPr lang="en-US" smtClean="0"/>
              <a:t>‹#›</a:t>
            </a:fld>
            <a:endParaRPr lang="en-US"/>
          </a:p>
        </p:txBody>
      </p:sp>
    </p:spTree>
    <p:extLst>
      <p:ext uri="{BB962C8B-B14F-4D97-AF65-F5344CB8AC3E}">
        <p14:creationId xmlns:p14="http://schemas.microsoft.com/office/powerpoint/2010/main" val="10345145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9" name="Content Placeholder 2"/>
          <p:cNvSpPr>
            <a:spLocks noGrp="1"/>
          </p:cNvSpPr>
          <p:nvPr>
            <p:ph idx="13"/>
          </p:nvPr>
        </p:nvSpPr>
        <p:spPr>
          <a:xfrm>
            <a:off x="995907" y="1830388"/>
            <a:ext cx="10972800" cy="4525963"/>
          </a:xfrm>
          <a:prstGeom prst="rect">
            <a:avLst/>
          </a:prstGeom>
          <a:ln>
            <a:solidFill>
              <a:srgbClr val="FFFFFF"/>
            </a:solidFill>
          </a:ln>
        </p:spPr>
        <p:txBody>
          <a:bodyPr/>
          <a:lstStyle>
            <a:lvl1pPr>
              <a:defRPr>
                <a:solidFill>
                  <a:srgbClr val="BB0000"/>
                </a:solidFill>
              </a:defRPr>
            </a:lvl1pPr>
            <a:lvl2pPr marL="0">
              <a:spcBef>
                <a:spcPts val="800"/>
              </a:spcBef>
              <a:defRPr sz="3200">
                <a:solidFill>
                  <a:schemeClr val="tx1">
                    <a:lumMod val="65000"/>
                    <a:lumOff val="35000"/>
                  </a:schemeClr>
                </a:solidFill>
              </a:defRPr>
            </a:lvl2pPr>
            <a:lvl3pPr>
              <a:spcBef>
                <a:spcPts val="0"/>
              </a:spcBef>
              <a:defRPr sz="2667">
                <a:solidFill>
                  <a:schemeClr val="tx1">
                    <a:lumMod val="65000"/>
                    <a:lumOff val="35000"/>
                  </a:schemeClr>
                </a:solidFill>
              </a:defRPr>
            </a:lvl3pPr>
            <a:lvl5pPr marL="670543" indent="0">
              <a:spcBef>
                <a:spcPts val="467"/>
              </a:spcBef>
              <a:buNone/>
              <a:defRPr sz="2133">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Fifth level</a:t>
            </a:r>
            <a:endParaRPr lang="en-US" dirty="0"/>
          </a:p>
        </p:txBody>
      </p:sp>
      <p:sp>
        <p:nvSpPr>
          <p:cNvPr id="13" name="Content Placeholder 2"/>
          <p:cNvSpPr>
            <a:spLocks noGrp="1"/>
          </p:cNvSpPr>
          <p:nvPr>
            <p:ph idx="15" hasCustomPrompt="1"/>
          </p:nvPr>
        </p:nvSpPr>
        <p:spPr>
          <a:xfrm>
            <a:off x="7431851" y="229811"/>
            <a:ext cx="4522941" cy="668812"/>
          </a:xfrm>
          <a:prstGeom prst="rect">
            <a:avLst/>
          </a:prstGeom>
          <a:ln>
            <a:solidFill>
              <a:srgbClr val="BB0000"/>
            </a:solidFill>
          </a:ln>
        </p:spPr>
        <p:txBody>
          <a:bodyPr/>
          <a:lstStyle>
            <a:lvl1pPr algn="r">
              <a:lnSpc>
                <a:spcPts val="2187"/>
              </a:lnSpc>
              <a:spcBef>
                <a:spcPts val="0"/>
              </a:spcBef>
              <a:defRPr sz="1733" baseline="0">
                <a:solidFill>
                  <a:schemeClr val="bg1"/>
                </a:solidFill>
              </a:defRPr>
            </a:lvl1pPr>
            <a:lvl2pPr marL="0">
              <a:spcBef>
                <a:spcPts val="800"/>
              </a:spcBef>
              <a:defRPr sz="3200">
                <a:solidFill>
                  <a:schemeClr val="tx1">
                    <a:lumMod val="65000"/>
                    <a:lumOff val="35000"/>
                  </a:schemeClr>
                </a:solidFill>
              </a:defRPr>
            </a:lvl2pPr>
            <a:lvl3pPr>
              <a:spcBef>
                <a:spcPts val="0"/>
              </a:spcBef>
              <a:defRPr sz="2667">
                <a:solidFill>
                  <a:schemeClr val="tx1">
                    <a:lumMod val="65000"/>
                    <a:lumOff val="35000"/>
                  </a:schemeClr>
                </a:solidFill>
              </a:defRPr>
            </a:lvl3pPr>
            <a:lvl5pPr marL="670543" indent="0">
              <a:spcBef>
                <a:spcPts val="467"/>
              </a:spcBef>
              <a:buNone/>
              <a:defRPr sz="2133">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4" name="Content Placeholder 2"/>
          <p:cNvSpPr>
            <a:spLocks noGrp="1"/>
          </p:cNvSpPr>
          <p:nvPr>
            <p:ph idx="16" hasCustomPrompt="1"/>
          </p:nvPr>
        </p:nvSpPr>
        <p:spPr>
          <a:xfrm>
            <a:off x="5753854" y="1052953"/>
            <a:ext cx="6190428" cy="636119"/>
          </a:xfrm>
          <a:prstGeom prst="rect">
            <a:avLst/>
          </a:prstGeom>
          <a:ln>
            <a:solidFill>
              <a:schemeClr val="bg1"/>
            </a:solidFill>
          </a:ln>
        </p:spPr>
        <p:txBody>
          <a:bodyPr/>
          <a:lstStyle>
            <a:lvl1pPr algn="r">
              <a:lnSpc>
                <a:spcPts val="2187"/>
              </a:lnSpc>
              <a:spcBef>
                <a:spcPts val="0"/>
              </a:spcBef>
              <a:defRPr sz="2133" b="1" baseline="0">
                <a:solidFill>
                  <a:schemeClr val="tx1">
                    <a:lumMod val="65000"/>
                    <a:lumOff val="35000"/>
                  </a:schemeClr>
                </a:solidFill>
              </a:defRPr>
            </a:lvl1pPr>
            <a:lvl2pPr marL="0">
              <a:spcBef>
                <a:spcPts val="800"/>
              </a:spcBef>
              <a:defRPr sz="3200">
                <a:solidFill>
                  <a:schemeClr val="tx1">
                    <a:lumMod val="65000"/>
                    <a:lumOff val="35000"/>
                  </a:schemeClr>
                </a:solidFill>
              </a:defRPr>
            </a:lvl2pPr>
            <a:lvl3pPr>
              <a:spcBef>
                <a:spcPts val="0"/>
              </a:spcBef>
              <a:defRPr sz="2667">
                <a:solidFill>
                  <a:schemeClr val="tx1">
                    <a:lumMod val="65000"/>
                    <a:lumOff val="35000"/>
                  </a:schemeClr>
                </a:solidFill>
              </a:defRPr>
            </a:lvl3pPr>
            <a:lvl5pPr marL="670543" indent="0">
              <a:spcBef>
                <a:spcPts val="467"/>
              </a:spcBef>
              <a:buNone/>
              <a:defRPr sz="2133">
                <a:solidFill>
                  <a:schemeClr val="tx1">
                    <a:lumMod val="65000"/>
                    <a:lumOff val="35000"/>
                  </a:schemeClr>
                </a:solidFill>
              </a:defRPr>
            </a:lvl5pPr>
          </a:lstStyle>
          <a:p>
            <a:pPr lvl="0"/>
            <a:r>
              <a:rPr lang="en-US" dirty="0" smtClean="0"/>
              <a:t>TOPIC TITLE HERE</a:t>
            </a:r>
            <a:endParaRPr lang="en-US" dirty="0"/>
          </a:p>
        </p:txBody>
      </p:sp>
      <p:sp>
        <p:nvSpPr>
          <p:cNvPr id="2" name="TextBox 1"/>
          <p:cNvSpPr txBox="1"/>
          <p:nvPr userDrawn="1"/>
        </p:nvSpPr>
        <p:spPr>
          <a:xfrm>
            <a:off x="1659467" y="372534"/>
            <a:ext cx="184731" cy="461665"/>
          </a:xfrm>
          <a:prstGeom prst="rect">
            <a:avLst/>
          </a:prstGeom>
          <a:noFill/>
        </p:spPr>
        <p:txBody>
          <a:bodyPr wrap="none" rtlCol="0">
            <a:spAutoFit/>
          </a:bodyPr>
          <a:lstStyle/>
          <a:p>
            <a:endParaRPr lang="en-US" sz="2400"/>
          </a:p>
        </p:txBody>
      </p:sp>
    </p:spTree>
    <p:extLst>
      <p:ext uri="{BB962C8B-B14F-4D97-AF65-F5344CB8AC3E}">
        <p14:creationId xmlns:p14="http://schemas.microsoft.com/office/powerpoint/2010/main" val="15038852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DAF42-B401-894F-B288-A1DD334D4461}" type="datetime1">
              <a:rPr lang="en-US" smtClean="0"/>
              <a:t>2/26/19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0BFD2DF-358A-C44F-951A-059A42114C06}" type="slidenum">
              <a:rPr lang="en-US" smtClean="0"/>
              <a:t>‹#›</a:t>
            </a:fld>
            <a:endParaRPr lang="en-US"/>
          </a:p>
        </p:txBody>
      </p:sp>
    </p:spTree>
    <p:extLst>
      <p:ext uri="{BB962C8B-B14F-4D97-AF65-F5344CB8AC3E}">
        <p14:creationId xmlns:p14="http://schemas.microsoft.com/office/powerpoint/2010/main" val="139513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779452-245A-E448-A9DE-2DFF7D7966D9}" type="datetime1">
              <a:rPr lang="en-US" smtClean="0"/>
              <a:t>2/26/19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0BFD2DF-358A-C44F-951A-059A42114C06}" type="slidenum">
              <a:rPr lang="en-US" smtClean="0"/>
              <a:t>‹#›</a:t>
            </a:fld>
            <a:endParaRPr lang="en-US"/>
          </a:p>
        </p:txBody>
      </p:sp>
    </p:spTree>
    <p:extLst>
      <p:ext uri="{BB962C8B-B14F-4D97-AF65-F5344CB8AC3E}">
        <p14:creationId xmlns:p14="http://schemas.microsoft.com/office/powerpoint/2010/main" val="1498617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520825"/>
            <a:ext cx="3867151" cy="36274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520825"/>
            <a:ext cx="3867151" cy="36274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671C08-BC1E-A744-B8E2-7ABAF4DF0B23}" type="datetime1">
              <a:rPr lang="en-US" smtClean="0"/>
              <a:t>2/26/19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0BFD2DF-358A-C44F-951A-059A42114C06}" type="slidenum">
              <a:rPr lang="en-US" smtClean="0"/>
              <a:t>‹#›</a:t>
            </a:fld>
            <a:endParaRPr lang="en-US"/>
          </a:p>
        </p:txBody>
      </p:sp>
    </p:spTree>
    <p:extLst>
      <p:ext uri="{BB962C8B-B14F-4D97-AF65-F5344CB8AC3E}">
        <p14:creationId xmlns:p14="http://schemas.microsoft.com/office/powerpoint/2010/main" val="669908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3A0A07-6131-864D-96A6-E77B5C26AD05}" type="datetime1">
              <a:rPr lang="en-US" smtClean="0"/>
              <a:t>2/26/19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90BFD2DF-358A-C44F-951A-059A42114C06}" type="slidenum">
              <a:rPr lang="en-US" smtClean="0"/>
              <a:t>‹#›</a:t>
            </a:fld>
            <a:endParaRPr lang="en-US"/>
          </a:p>
        </p:txBody>
      </p:sp>
    </p:spTree>
    <p:extLst>
      <p:ext uri="{BB962C8B-B14F-4D97-AF65-F5344CB8AC3E}">
        <p14:creationId xmlns:p14="http://schemas.microsoft.com/office/powerpoint/2010/main" val="1387036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47A95D-B49F-9549-9FED-A95515C20715}" type="datetime1">
              <a:rPr lang="en-US" smtClean="0"/>
              <a:t>2/26/19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90BFD2DF-358A-C44F-951A-059A42114C06}" type="slidenum">
              <a:rPr lang="en-US" smtClean="0"/>
              <a:t>‹#›</a:t>
            </a:fld>
            <a:endParaRPr lang="en-US"/>
          </a:p>
        </p:txBody>
      </p:sp>
    </p:spTree>
    <p:extLst>
      <p:ext uri="{BB962C8B-B14F-4D97-AF65-F5344CB8AC3E}">
        <p14:creationId xmlns:p14="http://schemas.microsoft.com/office/powerpoint/2010/main" val="12895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A1374-A947-4848-B7FF-9320F753A7CA}" type="datetime1">
              <a:rPr lang="en-US" smtClean="0"/>
              <a:t>2/26/19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90BFD2DF-358A-C44F-951A-059A42114C06}" type="slidenum">
              <a:rPr lang="en-US" smtClean="0"/>
              <a:t>‹#›</a:t>
            </a:fld>
            <a:endParaRPr lang="en-US"/>
          </a:p>
        </p:txBody>
      </p:sp>
    </p:spTree>
    <p:extLst>
      <p:ext uri="{BB962C8B-B14F-4D97-AF65-F5344CB8AC3E}">
        <p14:creationId xmlns:p14="http://schemas.microsoft.com/office/powerpoint/2010/main" val="1144522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18ED1C-786C-9B4E-BFE0-8922506EF8D6}" type="datetime1">
              <a:rPr lang="en-US" smtClean="0"/>
              <a:t>2/26/19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0BFD2DF-358A-C44F-951A-059A42114C06}" type="slidenum">
              <a:rPr lang="en-US" smtClean="0"/>
              <a:t>‹#›</a:t>
            </a:fld>
            <a:endParaRPr lang="en-US"/>
          </a:p>
        </p:txBody>
      </p:sp>
    </p:spTree>
    <p:extLst>
      <p:ext uri="{BB962C8B-B14F-4D97-AF65-F5344CB8AC3E}">
        <p14:creationId xmlns:p14="http://schemas.microsoft.com/office/powerpoint/2010/main" val="1812282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D61742-AAEA-D84C-8888-D1ACD95D79D4}" type="datetime1">
              <a:rPr lang="en-US" smtClean="0"/>
              <a:t>2/26/19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0BFD2DF-358A-C44F-951A-059A42114C06}" type="slidenum">
              <a:rPr lang="en-US" smtClean="0"/>
              <a:t>‹#›</a:t>
            </a:fld>
            <a:endParaRPr lang="en-US"/>
          </a:p>
        </p:txBody>
      </p:sp>
    </p:spTree>
    <p:extLst>
      <p:ext uri="{BB962C8B-B14F-4D97-AF65-F5344CB8AC3E}">
        <p14:creationId xmlns:p14="http://schemas.microsoft.com/office/powerpoint/2010/main" val="13281043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306C52-73AE-1E44-99A6-41AAE797F21E}" type="datetime1">
              <a:rPr lang="en-US" smtClean="0"/>
              <a:t>2/26/19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F7BE95-73A5-2748-8EEA-ABE18BDACB7C}" type="slidenum">
              <a:rPr lang="en-US" smtClean="0"/>
              <a:t>‹#›</a:t>
            </a:fld>
            <a:endParaRPr lang="en-US"/>
          </a:p>
        </p:txBody>
      </p:sp>
    </p:spTree>
    <p:extLst>
      <p:ext uri="{BB962C8B-B14F-4D97-AF65-F5344CB8AC3E}">
        <p14:creationId xmlns:p14="http://schemas.microsoft.com/office/powerpoint/2010/main" val="3322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jp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18.tiff"/><Relationship Id="rId5" Type="http://schemas.openxmlformats.org/officeDocument/2006/relationships/image" Target="../media/image19.tiff"/><Relationship Id="rId6" Type="http://schemas.openxmlformats.org/officeDocument/2006/relationships/image" Target="../media/image9.tiff"/><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20.png"/><Relationship Id="rId5" Type="http://schemas.openxmlformats.org/officeDocument/2006/relationships/image" Target="../media/image11.tiff"/><Relationship Id="rId6" Type="http://schemas.openxmlformats.org/officeDocument/2006/relationships/image" Target="../media/image21.tiff"/><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emf"/><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emf"/><Relationship Id="rId5" Type="http://schemas.openxmlformats.org/officeDocument/2006/relationships/image" Target="../media/image25.emf"/><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emf"/><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emf"/><Relationship Id="rId5" Type="http://schemas.openxmlformats.org/officeDocument/2006/relationships/image" Target="../media/image28.emf"/><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emf"/><Relationship Id="rId5" Type="http://schemas.openxmlformats.org/officeDocument/2006/relationships/image" Target="../media/image31.emf"/><Relationship Id="rId6" Type="http://schemas.openxmlformats.org/officeDocument/2006/relationships/image" Target="../media/image32.emf"/><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tiff"/><Relationship Id="rId6" Type="http://schemas.openxmlformats.org/officeDocument/2006/relationships/image" Target="../media/image6.tiff"/><Relationship Id="rId7"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5" Type="http://schemas.openxmlformats.org/officeDocument/2006/relationships/image" Target="../media/image35.emf"/><Relationship Id="rId6" Type="http://schemas.openxmlformats.org/officeDocument/2006/relationships/image" Target="../media/image36.emf"/><Relationship Id="rId7" Type="http://schemas.openxmlformats.org/officeDocument/2006/relationships/image" Target="../media/image37.emf"/><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5" Type="http://schemas.openxmlformats.org/officeDocument/2006/relationships/image" Target="../media/image35.emf"/><Relationship Id="rId6" Type="http://schemas.openxmlformats.org/officeDocument/2006/relationships/image" Target="../media/image36.emf"/><Relationship Id="rId7" Type="http://schemas.openxmlformats.org/officeDocument/2006/relationships/image" Target="../media/image38.emf"/><Relationship Id="rId8" Type="http://schemas.openxmlformats.org/officeDocument/2006/relationships/image" Target="../media/image37.emf"/><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5" Type="http://schemas.openxmlformats.org/officeDocument/2006/relationships/image" Target="../media/image35.emf"/><Relationship Id="rId6" Type="http://schemas.openxmlformats.org/officeDocument/2006/relationships/image" Target="../media/image36.emf"/><Relationship Id="rId7" Type="http://schemas.openxmlformats.org/officeDocument/2006/relationships/image" Target="../media/image37.emf"/><Relationship Id="rId8" Type="http://schemas.openxmlformats.org/officeDocument/2006/relationships/image" Target="../media/image39.emf"/><Relationship Id="rId9" Type="http://schemas.openxmlformats.org/officeDocument/2006/relationships/image" Target="../media/image38.emf"/><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emf"/><Relationship Id="rId7" Type="http://schemas.openxmlformats.org/officeDocument/2006/relationships/image" Target="../media/image48.emf"/><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39.emf"/><Relationship Id="rId6" Type="http://schemas.openxmlformats.org/officeDocument/2006/relationships/image" Target="../media/image47.emf"/><Relationship Id="rId7" Type="http://schemas.openxmlformats.org/officeDocument/2006/relationships/image" Target="../media/image48.emf"/><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emf"/><Relationship Id="rId5" Type="http://schemas.openxmlformats.org/officeDocument/2006/relationships/image" Target="../media/image53.emf"/><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5" Type="http://schemas.openxmlformats.org/officeDocument/2006/relationships/image" Target="../media/image60.emf"/><Relationship Id="rId6" Type="http://schemas.openxmlformats.org/officeDocument/2006/relationships/image" Target="../media/image61.emf"/><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62.tiff"/><Relationship Id="rId4"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65.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8.xml"/><Relationship Id="rId5" Type="http://schemas.openxmlformats.org/officeDocument/2006/relationships/image" Target="../media/image66.png"/><Relationship Id="rId1" Type="http://schemas.microsoft.com/office/2007/relationships/media" Target="../media/media1.mov"/><Relationship Id="rId2" Type="http://schemas.openxmlformats.org/officeDocument/2006/relationships/video" Target="../media/media1.mov"/></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9.xml"/><Relationship Id="rId5" Type="http://schemas.openxmlformats.org/officeDocument/2006/relationships/image" Target="../media/image67.png"/><Relationship Id="rId1" Type="http://schemas.microsoft.com/office/2007/relationships/media" Target="../media/media2.mov"/><Relationship Id="rId2" Type="http://schemas.openxmlformats.org/officeDocument/2006/relationships/video" Target="../media/media2.mov"/></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9.tiff"/><Relationship Id="rId5" Type="http://schemas.openxmlformats.org/officeDocument/2006/relationships/image" Target="../media/image6.tiff"/><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43.emf"/><Relationship Id="rId5" Type="http://schemas.openxmlformats.org/officeDocument/2006/relationships/image" Target="../media/image54.emf"/><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69.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emf"/><Relationship Id="rId7" Type="http://schemas.openxmlformats.org/officeDocument/2006/relationships/image" Target="../media/image48.emf"/><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9.tiff"/><Relationship Id="rId5" Type="http://schemas.openxmlformats.org/officeDocument/2006/relationships/image" Target="../media/image6.tiff"/><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39.emf"/><Relationship Id="rId6" Type="http://schemas.openxmlformats.org/officeDocument/2006/relationships/image" Target="../media/image47.emf"/><Relationship Id="rId7" Type="http://schemas.openxmlformats.org/officeDocument/2006/relationships/image" Target="../media/image48.emf"/><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70.emf"/><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71.emf"/><Relationship Id="rId7" Type="http://schemas.openxmlformats.org/officeDocument/2006/relationships/image" Target="../media/image72.emf"/><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77.emf"/></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78.png"/><Relationship Id="rId5" Type="http://schemas.openxmlformats.org/officeDocument/2006/relationships/image" Target="../media/image79.emf"/><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62.tiff"/></Relationships>
</file>

<file path=ppt/slides/_rels/slide58.xml.rels><?xml version="1.0" encoding="UTF-8" standalone="yes"?>
<Relationships xmlns="http://schemas.openxmlformats.org/package/2006/relationships"><Relationship Id="rId3" Type="http://schemas.openxmlformats.org/officeDocument/2006/relationships/image" Target="../media/image80.tiff"/><Relationship Id="rId4" Type="http://schemas.openxmlformats.org/officeDocument/2006/relationships/image" Target="../media/image81.emf"/><Relationship Id="rId5" Type="http://schemas.openxmlformats.org/officeDocument/2006/relationships/image" Target="../media/image82.tiff"/><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9.tiff"/><Relationship Id="rId5" Type="http://schemas.openxmlformats.org/officeDocument/2006/relationships/image" Target="../media/image11.tiff"/><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5" Type="http://schemas.openxmlformats.org/officeDocument/2006/relationships/image" Target="../media/image14.tiff"/><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18816" y="374899"/>
            <a:ext cx="4974936" cy="137159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302" y="111647"/>
            <a:ext cx="5110403" cy="1858328"/>
          </a:xfrm>
          <a:prstGeom prst="rect">
            <a:avLst/>
          </a:prstGeom>
        </p:spPr>
      </p:pic>
      <p:sp>
        <p:nvSpPr>
          <p:cNvPr id="4" name="Subtitle 2"/>
          <p:cNvSpPr txBox="1">
            <a:spLocks/>
          </p:cNvSpPr>
          <p:nvPr/>
        </p:nvSpPr>
        <p:spPr>
          <a:xfrm>
            <a:off x="-135467" y="2405749"/>
            <a:ext cx="12483331" cy="997331"/>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tLang="zh-CN" sz="4800" dirty="0">
                <a:solidFill>
                  <a:schemeClr val="tx1"/>
                </a:solidFill>
                <a:latin typeface="Arial" charset="0"/>
                <a:ea typeface="Arial" charset="0"/>
                <a:cs typeface="Arial" charset="0"/>
              </a:rPr>
              <a:t>Statistical</a:t>
            </a:r>
            <a:r>
              <a:rPr lang="zh-CN" altLang="en-US" sz="4800" dirty="0">
                <a:solidFill>
                  <a:schemeClr val="tx1"/>
                </a:solidFill>
                <a:latin typeface="Arial" charset="0"/>
                <a:ea typeface="Arial" charset="0"/>
                <a:cs typeface="Arial" charset="0"/>
              </a:rPr>
              <a:t> </a:t>
            </a:r>
            <a:r>
              <a:rPr lang="en-US" altLang="zh-CN" sz="4800" dirty="0">
                <a:solidFill>
                  <a:schemeClr val="tx1"/>
                </a:solidFill>
                <a:latin typeface="Arial" charset="0"/>
                <a:ea typeface="Arial" charset="0"/>
                <a:cs typeface="Arial" charset="0"/>
              </a:rPr>
              <a:t>Privacy</a:t>
            </a:r>
            <a:r>
              <a:rPr lang="zh-CN" altLang="en-US" sz="4800" dirty="0">
                <a:solidFill>
                  <a:schemeClr val="tx1"/>
                </a:solidFill>
                <a:latin typeface="Arial" charset="0"/>
                <a:ea typeface="Arial" charset="0"/>
                <a:cs typeface="Arial" charset="0"/>
              </a:rPr>
              <a:t> </a:t>
            </a:r>
            <a:r>
              <a:rPr lang="en-US" altLang="zh-CN" sz="4800" dirty="0">
                <a:solidFill>
                  <a:schemeClr val="tx1"/>
                </a:solidFill>
                <a:latin typeface="Arial" charset="0"/>
                <a:ea typeface="Arial" charset="0"/>
                <a:cs typeface="Arial" charset="0"/>
              </a:rPr>
              <a:t>for</a:t>
            </a:r>
            <a:r>
              <a:rPr lang="zh-CN" altLang="en-US" sz="4800" dirty="0">
                <a:solidFill>
                  <a:schemeClr val="tx1"/>
                </a:solidFill>
                <a:latin typeface="Arial" charset="0"/>
                <a:ea typeface="Arial" charset="0"/>
                <a:cs typeface="Arial" charset="0"/>
              </a:rPr>
              <a:t> </a:t>
            </a:r>
            <a:r>
              <a:rPr lang="en-US" altLang="zh-CN" sz="4800" dirty="0">
                <a:solidFill>
                  <a:schemeClr val="tx1"/>
                </a:solidFill>
                <a:latin typeface="Arial" charset="0"/>
                <a:ea typeface="Arial" charset="0"/>
                <a:cs typeface="Arial" charset="0"/>
              </a:rPr>
              <a:t>Streaming</a:t>
            </a:r>
            <a:r>
              <a:rPr lang="zh-CN" altLang="en-US" sz="4800" dirty="0">
                <a:solidFill>
                  <a:schemeClr val="tx1"/>
                </a:solidFill>
                <a:latin typeface="Arial" charset="0"/>
                <a:ea typeface="Arial" charset="0"/>
                <a:cs typeface="Arial" charset="0"/>
              </a:rPr>
              <a:t> </a:t>
            </a:r>
            <a:r>
              <a:rPr lang="en-US" altLang="zh-CN" sz="4800" dirty="0">
                <a:solidFill>
                  <a:schemeClr val="tx1"/>
                </a:solidFill>
                <a:latin typeface="Arial" charset="0"/>
                <a:ea typeface="Arial" charset="0"/>
                <a:cs typeface="Arial" charset="0"/>
              </a:rPr>
              <a:t>Traffic</a:t>
            </a:r>
            <a:endParaRPr lang="en-US" sz="4800" dirty="0">
              <a:solidFill>
                <a:schemeClr val="tx1"/>
              </a:solidFill>
              <a:latin typeface="Arial" charset="0"/>
              <a:ea typeface="Arial" charset="0"/>
              <a:cs typeface="Arial" charset="0"/>
            </a:endParaRPr>
          </a:p>
        </p:txBody>
      </p:sp>
      <p:sp>
        <p:nvSpPr>
          <p:cNvPr id="5" name="TextBox 4"/>
          <p:cNvSpPr txBox="1"/>
          <p:nvPr/>
        </p:nvSpPr>
        <p:spPr>
          <a:xfrm>
            <a:off x="-30403" y="3730834"/>
            <a:ext cx="12378267" cy="1897955"/>
          </a:xfrm>
          <a:prstGeom prst="rect">
            <a:avLst/>
          </a:prstGeom>
          <a:noFill/>
        </p:spPr>
        <p:txBody>
          <a:bodyPr wrap="square" rtlCol="0">
            <a:spAutoFit/>
          </a:bodyPr>
          <a:lstStyle/>
          <a:p>
            <a:pPr algn="ctr"/>
            <a:r>
              <a:rPr lang="en-US" sz="3200" b="1" dirty="0"/>
              <a:t>Xiaokuan Zhang</a:t>
            </a:r>
            <a:r>
              <a:rPr lang="en-US" altLang="zh-CN" sz="3200" baseline="30000" dirty="0">
                <a:latin typeface="Arial" charset="0"/>
                <a:ea typeface="Arial" charset="0"/>
                <a:cs typeface="Arial" charset="0"/>
              </a:rPr>
              <a:t>1</a:t>
            </a:r>
            <a:r>
              <a:rPr lang="en-US" sz="3200" dirty="0"/>
              <a:t>, </a:t>
            </a:r>
            <a:r>
              <a:rPr lang="en-US" altLang="zh-CN" sz="3200" dirty="0" err="1"/>
              <a:t>Jihun</a:t>
            </a:r>
            <a:r>
              <a:rPr lang="zh-CN" altLang="en-US" sz="3200" dirty="0"/>
              <a:t> </a:t>
            </a:r>
            <a:r>
              <a:rPr lang="en-US" altLang="zh-CN" sz="3200" dirty="0"/>
              <a:t>Hamm</a:t>
            </a:r>
            <a:r>
              <a:rPr lang="en-US" altLang="zh-CN" sz="3200" baseline="30000" dirty="0">
                <a:latin typeface="Arial" charset="0"/>
                <a:ea typeface="Arial" charset="0"/>
                <a:cs typeface="Arial" charset="0"/>
              </a:rPr>
              <a:t>1</a:t>
            </a:r>
            <a:r>
              <a:rPr lang="en-US" altLang="zh-CN" sz="3200" dirty="0"/>
              <a:t>,</a:t>
            </a:r>
            <a:r>
              <a:rPr lang="zh-CN" altLang="en-US" sz="3200" dirty="0"/>
              <a:t> </a:t>
            </a:r>
            <a:r>
              <a:rPr lang="en-US" altLang="zh-CN" sz="3200" dirty="0"/>
              <a:t>Michael</a:t>
            </a:r>
            <a:r>
              <a:rPr lang="zh-CN" altLang="en-US" sz="3200" dirty="0"/>
              <a:t> </a:t>
            </a:r>
            <a:r>
              <a:rPr lang="en-US" altLang="zh-CN" sz="3200" dirty="0"/>
              <a:t>K.</a:t>
            </a:r>
            <a:r>
              <a:rPr lang="zh-CN" altLang="en-US" sz="3200" dirty="0"/>
              <a:t> </a:t>
            </a:r>
            <a:r>
              <a:rPr lang="en-US" altLang="zh-CN" sz="3200" dirty="0"/>
              <a:t>Reiter</a:t>
            </a:r>
            <a:r>
              <a:rPr lang="en-US" altLang="zh-CN" sz="3200" baseline="30000" dirty="0">
                <a:latin typeface="Arial" charset="0"/>
                <a:ea typeface="Arial" charset="0"/>
                <a:cs typeface="Arial" charset="0"/>
              </a:rPr>
              <a:t>2</a:t>
            </a:r>
            <a:r>
              <a:rPr lang="en-US" altLang="zh-CN" sz="3200" dirty="0"/>
              <a:t>,</a:t>
            </a:r>
            <a:r>
              <a:rPr lang="zh-CN" altLang="en-US" sz="3200" dirty="0"/>
              <a:t> </a:t>
            </a:r>
            <a:r>
              <a:rPr lang="en-US" sz="3200" dirty="0" err="1"/>
              <a:t>Yinqian</a:t>
            </a:r>
            <a:r>
              <a:rPr lang="en-US" sz="3200" dirty="0"/>
              <a:t> Zhang</a:t>
            </a:r>
            <a:r>
              <a:rPr lang="en-US" altLang="zh-CN" sz="3200" baseline="30000" dirty="0">
                <a:latin typeface="Arial" charset="0"/>
                <a:ea typeface="Arial" charset="0"/>
                <a:cs typeface="Arial" charset="0"/>
              </a:rPr>
              <a:t>1</a:t>
            </a:r>
            <a:endParaRPr lang="en-US" sz="3200" dirty="0"/>
          </a:p>
          <a:p>
            <a:pPr algn="ctr"/>
            <a:endParaRPr lang="zh-CN" altLang="en-US" sz="3200" baseline="30000" dirty="0">
              <a:latin typeface="Arial" charset="0"/>
              <a:ea typeface="Arial" charset="0"/>
              <a:cs typeface="Arial" charset="0"/>
            </a:endParaRPr>
          </a:p>
          <a:p>
            <a:pPr algn="ctr"/>
            <a:r>
              <a:rPr lang="en-US" altLang="zh-CN" sz="3200" baseline="30000" dirty="0">
                <a:latin typeface="Arial" charset="0"/>
                <a:ea typeface="Arial" charset="0"/>
                <a:cs typeface="Arial" charset="0"/>
              </a:rPr>
              <a:t>1</a:t>
            </a:r>
            <a:r>
              <a:rPr lang="en-US" sz="3200" i="1" dirty="0"/>
              <a:t>The Ohio State University</a:t>
            </a:r>
            <a:r>
              <a:rPr lang="zh-CN" altLang="en-US" sz="3200" i="1" dirty="0"/>
              <a:t> </a:t>
            </a:r>
          </a:p>
          <a:p>
            <a:pPr algn="ctr"/>
            <a:r>
              <a:rPr lang="en-US" altLang="zh-CN" sz="3200" baseline="30000" dirty="0">
                <a:latin typeface="Arial" charset="0"/>
                <a:ea typeface="Arial" charset="0"/>
                <a:cs typeface="Arial" charset="0"/>
              </a:rPr>
              <a:t>2</a:t>
            </a:r>
            <a:r>
              <a:rPr lang="en-US" altLang="zh-CN" sz="3200" i="1" dirty="0"/>
              <a:t>University of North Carolina at Chapel Hill</a:t>
            </a:r>
            <a:endParaRPr lang="en-US" sz="3200" dirty="0"/>
          </a:p>
        </p:txBody>
      </p:sp>
    </p:spTree>
    <p:extLst>
      <p:ext uri="{BB962C8B-B14F-4D97-AF65-F5344CB8AC3E}">
        <p14:creationId xmlns:p14="http://schemas.microsoft.com/office/powerpoint/2010/main" val="1219407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97663" y="1717259"/>
            <a:ext cx="9456710" cy="4175296"/>
          </a:xfrm>
          <a:prstGeom prst="rect">
            <a:avLst/>
          </a:prstGeom>
        </p:spPr>
      </p:pic>
      <p:sp>
        <p:nvSpPr>
          <p:cNvPr id="3" name="Content Placeholder 2"/>
          <p:cNvSpPr>
            <a:spLocks noGrp="1"/>
          </p:cNvSpPr>
          <p:nvPr>
            <p:ph idx="15"/>
          </p:nvPr>
        </p:nvSpPr>
        <p:spPr>
          <a:xfrm>
            <a:off x="7146102" y="400841"/>
            <a:ext cx="4493449" cy="546136"/>
          </a:xfrm>
          <a:ln>
            <a:noFill/>
          </a:ln>
        </p:spPr>
        <p:txBody>
          <a:bodyPr/>
          <a:lstStyle/>
          <a:p>
            <a:r>
              <a:rPr lang="en-US" altLang="zh-CN" sz="4800" dirty="0"/>
              <a:t>Introduction</a:t>
            </a:r>
            <a:endParaRPr lang="en-US" sz="4267" dirty="0"/>
          </a:p>
        </p:txBody>
      </p:sp>
      <p:sp>
        <p:nvSpPr>
          <p:cNvPr id="4" name="Rectangle 3"/>
          <p:cNvSpPr/>
          <p:nvPr/>
        </p:nvSpPr>
        <p:spPr>
          <a:xfrm>
            <a:off x="397663" y="1167468"/>
            <a:ext cx="11591137" cy="523220"/>
          </a:xfrm>
          <a:prstGeom prst="rect">
            <a:avLst/>
          </a:prstGeom>
        </p:spPr>
        <p:txBody>
          <a:bodyPr wrap="square">
            <a:spAutoFit/>
          </a:bodyPr>
          <a:lstStyle/>
          <a:p>
            <a:pPr marL="571472" indent="-571472">
              <a:buFont typeface="Arial" charset="0"/>
              <a:buChar char="•"/>
            </a:pPr>
            <a:r>
              <a:rPr lang="en-US" altLang="zh-CN" sz="2800" dirty="0" smtClean="0"/>
              <a:t>Our work: defense using obfuscation</a:t>
            </a:r>
            <a:endParaRPr lang="en-US" altLang="zh-CN" sz="2800" dirty="0"/>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Traffic Analysis --- Our Work </a:t>
            </a:r>
            <a:endParaRPr lang="en-US" dirty="0"/>
          </a:p>
        </p:txBody>
      </p:sp>
      <p:sp>
        <p:nvSpPr>
          <p:cNvPr id="6" name="Slide Number Placeholder 5"/>
          <p:cNvSpPr>
            <a:spLocks noGrp="1"/>
          </p:cNvSpPr>
          <p:nvPr>
            <p:ph type="sldNum" sz="quarter" idx="19"/>
          </p:nvPr>
        </p:nvSpPr>
        <p:spPr/>
        <p:txBody>
          <a:bodyPr/>
          <a:lstStyle/>
          <a:p>
            <a:fld id="{45F7BE95-73A5-2748-8EEA-ABE18BDACB7C}" type="slidenum">
              <a:rPr lang="en-US" smtClean="0"/>
              <a:t>10</a:t>
            </a:fld>
            <a:endParaRPr lang="en-US"/>
          </a:p>
        </p:txBody>
      </p:sp>
      <p:sp>
        <p:nvSpPr>
          <p:cNvPr id="8" name="TextBox 7"/>
          <p:cNvSpPr txBox="1"/>
          <p:nvPr/>
        </p:nvSpPr>
        <p:spPr>
          <a:xfrm>
            <a:off x="6227930" y="4888947"/>
            <a:ext cx="1836344" cy="1384995"/>
          </a:xfrm>
          <a:prstGeom prst="rect">
            <a:avLst/>
          </a:prstGeom>
          <a:noFill/>
        </p:spPr>
        <p:txBody>
          <a:bodyPr wrap="square" rtlCol="0">
            <a:spAutoFit/>
          </a:bodyPr>
          <a:lstStyle/>
          <a:p>
            <a:r>
              <a:rPr lang="en-US" sz="2800" dirty="0" smtClean="0">
                <a:solidFill>
                  <a:srgbClr val="FF0000"/>
                </a:solidFill>
              </a:rPr>
              <a:t>Encrypted </a:t>
            </a:r>
          </a:p>
          <a:p>
            <a:r>
              <a:rPr lang="en-US" sz="2800" dirty="0">
                <a:solidFill>
                  <a:srgbClr val="FF0000"/>
                </a:solidFill>
              </a:rPr>
              <a:t>p</a:t>
            </a:r>
            <a:r>
              <a:rPr lang="en-US" sz="2800" dirty="0" smtClean="0">
                <a:solidFill>
                  <a:srgbClr val="FF0000"/>
                </a:solidFill>
              </a:rPr>
              <a:t>acket </a:t>
            </a:r>
          </a:p>
          <a:p>
            <a:r>
              <a:rPr lang="en-US" sz="2800" dirty="0">
                <a:solidFill>
                  <a:srgbClr val="FF0000"/>
                </a:solidFill>
              </a:rPr>
              <a:t>s</a:t>
            </a:r>
            <a:r>
              <a:rPr lang="en-US" sz="2800" dirty="0" smtClean="0">
                <a:solidFill>
                  <a:srgbClr val="FF0000"/>
                </a:solidFill>
              </a:rPr>
              <a:t>equence</a:t>
            </a:r>
            <a:endParaRPr lang="en-US" sz="2800" dirty="0">
              <a:solidFill>
                <a:srgbClr val="FF0000"/>
              </a:solidFill>
            </a:endParaRPr>
          </a:p>
        </p:txBody>
      </p:sp>
      <p:sp>
        <p:nvSpPr>
          <p:cNvPr id="9" name="Right Arrow 8"/>
          <p:cNvSpPr/>
          <p:nvPr/>
        </p:nvSpPr>
        <p:spPr>
          <a:xfrm>
            <a:off x="8167687" y="5267815"/>
            <a:ext cx="885825"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115510" y="2352291"/>
            <a:ext cx="2244717" cy="584775"/>
          </a:xfrm>
          <a:prstGeom prst="rect">
            <a:avLst/>
          </a:prstGeom>
          <a:noFill/>
        </p:spPr>
        <p:txBody>
          <a:bodyPr wrap="none" rtlCol="0">
            <a:spAutoFit/>
          </a:bodyPr>
          <a:lstStyle/>
          <a:p>
            <a:r>
              <a:rPr lang="en-US" sz="3200" b="1" dirty="0" smtClean="0">
                <a:solidFill>
                  <a:srgbClr val="0070C0"/>
                </a:solidFill>
              </a:rPr>
              <a:t>Obfuscation</a:t>
            </a:r>
            <a:endParaRPr lang="en-US" sz="3200" b="1" dirty="0">
              <a:solidFill>
                <a:srgbClr val="0070C0"/>
              </a:solidFill>
            </a:endParaRPr>
          </a:p>
        </p:txBody>
      </p:sp>
      <p:sp>
        <p:nvSpPr>
          <p:cNvPr id="14" name="Right Arrow 13"/>
          <p:cNvSpPr/>
          <p:nvPr/>
        </p:nvSpPr>
        <p:spPr>
          <a:xfrm rot="1653006">
            <a:off x="4388631" y="3048544"/>
            <a:ext cx="1474774" cy="464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337609" y="3586525"/>
            <a:ext cx="1891095" cy="369332"/>
          </a:xfrm>
          <a:prstGeom prst="rect">
            <a:avLst/>
          </a:prstGeom>
          <a:noFill/>
        </p:spPr>
        <p:txBody>
          <a:bodyPr wrap="none" rtlCol="0">
            <a:spAutoFit/>
          </a:bodyPr>
          <a:lstStyle/>
          <a:p>
            <a:r>
              <a:rPr lang="en-US" dirty="0" smtClean="0"/>
              <a:t>Chrome Extension</a:t>
            </a:r>
            <a:endParaRPr lang="en-US" dirty="0"/>
          </a:p>
        </p:txBody>
      </p:sp>
      <p:pic>
        <p:nvPicPr>
          <p:cNvPr id="16" name="Picture 15"/>
          <p:cNvPicPr>
            <a:picLocks noChangeAspect="1"/>
          </p:cNvPicPr>
          <p:nvPr/>
        </p:nvPicPr>
        <p:blipFill>
          <a:blip r:embed="rId4"/>
          <a:stretch>
            <a:fillRect/>
          </a:stretch>
        </p:blipFill>
        <p:spPr>
          <a:xfrm rot="16200000">
            <a:off x="5734524" y="3352772"/>
            <a:ext cx="615098" cy="591072"/>
          </a:xfrm>
          <a:prstGeom prst="rect">
            <a:avLst/>
          </a:prstGeom>
        </p:spPr>
      </p:pic>
      <p:pic>
        <p:nvPicPr>
          <p:cNvPr id="10" name="Picture 9"/>
          <p:cNvPicPr>
            <a:picLocks noChangeAspect="1"/>
          </p:cNvPicPr>
          <p:nvPr/>
        </p:nvPicPr>
        <p:blipFill>
          <a:blip r:embed="rId5"/>
          <a:stretch>
            <a:fillRect/>
          </a:stretch>
        </p:blipFill>
        <p:spPr>
          <a:xfrm>
            <a:off x="9392826" y="4788306"/>
            <a:ext cx="1586275" cy="1586275"/>
          </a:xfrm>
          <a:prstGeom prst="rect">
            <a:avLst/>
          </a:prstGeom>
        </p:spPr>
      </p:pic>
      <p:pic>
        <p:nvPicPr>
          <p:cNvPr id="19" name="Picture 18"/>
          <p:cNvPicPr>
            <a:picLocks noChangeAspect="1"/>
          </p:cNvPicPr>
          <p:nvPr/>
        </p:nvPicPr>
        <p:blipFill>
          <a:blip r:embed="rId6"/>
          <a:stretch>
            <a:fillRect/>
          </a:stretch>
        </p:blipFill>
        <p:spPr>
          <a:xfrm>
            <a:off x="8273807" y="2181054"/>
            <a:ext cx="1119019" cy="1681586"/>
          </a:xfrm>
          <a:prstGeom prst="rect">
            <a:avLst/>
          </a:prstGeom>
        </p:spPr>
      </p:pic>
    </p:spTree>
    <p:extLst>
      <p:ext uri="{BB962C8B-B14F-4D97-AF65-F5344CB8AC3E}">
        <p14:creationId xmlns:p14="http://schemas.microsoft.com/office/powerpoint/2010/main" val="11153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p:bldP spid="14"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4294967295"/>
          </p:nvPr>
        </p:nvSpPr>
        <p:spPr>
          <a:xfrm>
            <a:off x="1254464" y="1740902"/>
            <a:ext cx="10515600" cy="4659898"/>
          </a:xfrm>
          <a:prstGeom prst="rect">
            <a:avLst/>
          </a:prstGeom>
        </p:spPr>
        <p:txBody>
          <a:bodyPr>
            <a:normAutofit/>
          </a:bodyPr>
          <a:lstStyle/>
          <a:p>
            <a:pPr marL="742913" indent="-742913">
              <a:buFont typeface="+mj-lt"/>
              <a:buAutoNum type="arabicPeriod"/>
            </a:pPr>
            <a:r>
              <a:rPr lang="en-US" altLang="zh-CN" sz="3200" dirty="0" smtClean="0">
                <a:solidFill>
                  <a:srgbClr val="FF0000"/>
                </a:solidFill>
              </a:rPr>
              <a:t>Defense</a:t>
            </a:r>
            <a:r>
              <a:rPr lang="zh-CN" altLang="en-US" sz="3200" dirty="0" smtClean="0">
                <a:solidFill>
                  <a:srgbClr val="FF0000"/>
                </a:solidFill>
              </a:rPr>
              <a:t> </a:t>
            </a:r>
            <a:r>
              <a:rPr lang="en-US" altLang="zh-CN" sz="3200" dirty="0">
                <a:solidFill>
                  <a:srgbClr val="FF0000"/>
                </a:solidFill>
              </a:rPr>
              <a:t>1:</a:t>
            </a:r>
            <a:r>
              <a:rPr lang="zh-CN" altLang="en-US" sz="3200" dirty="0">
                <a:solidFill>
                  <a:srgbClr val="FF0000"/>
                </a:solidFill>
              </a:rPr>
              <a:t> </a:t>
            </a:r>
            <a:r>
              <a:rPr lang="en-US" altLang="zh-CN" sz="3200" dirty="0">
                <a:solidFill>
                  <a:srgbClr val="FF0000"/>
                </a:solidFill>
              </a:rPr>
              <a:t>Adversarial</a:t>
            </a:r>
            <a:r>
              <a:rPr lang="zh-CN" altLang="en-US" sz="3200" dirty="0">
                <a:solidFill>
                  <a:srgbClr val="FF0000"/>
                </a:solidFill>
              </a:rPr>
              <a:t> </a:t>
            </a:r>
            <a:r>
              <a:rPr lang="en-US" altLang="zh-CN" sz="3200" dirty="0">
                <a:solidFill>
                  <a:srgbClr val="FF0000"/>
                </a:solidFill>
              </a:rPr>
              <a:t>Machine</a:t>
            </a:r>
            <a:r>
              <a:rPr lang="zh-CN" altLang="en-US" sz="3200" dirty="0">
                <a:solidFill>
                  <a:srgbClr val="FF0000"/>
                </a:solidFill>
              </a:rPr>
              <a:t> </a:t>
            </a:r>
            <a:r>
              <a:rPr lang="en-US" altLang="zh-CN" sz="3200" dirty="0">
                <a:solidFill>
                  <a:srgbClr val="FF0000"/>
                </a:solidFill>
              </a:rPr>
              <a:t>Learning</a:t>
            </a:r>
            <a:endParaRPr lang="en-US" sz="3200" dirty="0">
              <a:solidFill>
                <a:srgbClr val="FF0000"/>
              </a:solidFill>
            </a:endParaRPr>
          </a:p>
          <a:p>
            <a:pPr marL="742913" indent="-742913">
              <a:buFont typeface="+mj-lt"/>
              <a:buAutoNum type="arabicPeriod"/>
            </a:pPr>
            <a:r>
              <a:rPr lang="en-US" altLang="zh-CN" sz="3200" dirty="0"/>
              <a:t>Defense</a:t>
            </a:r>
            <a:r>
              <a:rPr lang="zh-CN" altLang="en-US" sz="3200" dirty="0"/>
              <a:t> </a:t>
            </a:r>
            <a:r>
              <a:rPr lang="en-US" altLang="zh-CN" sz="3200" dirty="0"/>
              <a:t>2:</a:t>
            </a:r>
            <a:r>
              <a:rPr lang="zh-CN" altLang="en-US" sz="3200" dirty="0"/>
              <a:t> </a:t>
            </a:r>
            <a:r>
              <a:rPr lang="en-US" altLang="zh-CN" sz="3200" dirty="0"/>
              <a:t>Differential</a:t>
            </a:r>
            <a:r>
              <a:rPr lang="zh-CN" altLang="en-US" sz="3200" dirty="0"/>
              <a:t> </a:t>
            </a:r>
            <a:r>
              <a:rPr lang="en-US" altLang="zh-CN" sz="3200" dirty="0"/>
              <a:t>Privacy</a:t>
            </a:r>
            <a:endParaRPr lang="zh-CN" altLang="en-US" sz="3200" dirty="0"/>
          </a:p>
          <a:p>
            <a:pPr marL="742913" indent="-742913">
              <a:buFont typeface="+mj-lt"/>
              <a:buAutoNum type="arabicPeriod"/>
            </a:pPr>
            <a:r>
              <a:rPr lang="en-US" altLang="zh-CN" sz="3200" dirty="0"/>
              <a:t>Evaluation</a:t>
            </a:r>
            <a:endParaRPr lang="zh-CN" altLang="en-US" sz="3200" dirty="0"/>
          </a:p>
          <a:p>
            <a:pPr marL="742913" indent="-742913">
              <a:buFont typeface="+mj-lt"/>
              <a:buAutoNum type="arabicPeriod"/>
            </a:pPr>
            <a:r>
              <a:rPr lang="en-US" altLang="zh-CN" sz="3200" dirty="0"/>
              <a:t>Real-world</a:t>
            </a:r>
            <a:r>
              <a:rPr lang="zh-CN" altLang="en-US" sz="3200" dirty="0"/>
              <a:t> </a:t>
            </a:r>
            <a:r>
              <a:rPr lang="en-US" altLang="zh-CN" sz="3200" dirty="0"/>
              <a:t>Implementation</a:t>
            </a:r>
            <a:endParaRPr lang="zh-CN" altLang="en-US" sz="3200" dirty="0"/>
          </a:p>
          <a:p>
            <a:pPr marL="742913" indent="-742913">
              <a:buFont typeface="+mj-lt"/>
              <a:buAutoNum type="arabicPeriod"/>
            </a:pPr>
            <a:r>
              <a:rPr lang="en-US" altLang="zh-CN" sz="3200" dirty="0"/>
              <a:t>Discussion</a:t>
            </a:r>
            <a:endParaRPr lang="zh-CN" altLang="en-US" sz="3200" dirty="0"/>
          </a:p>
          <a:p>
            <a:pPr marL="742913" indent="-742913">
              <a:buFont typeface="+mj-lt"/>
              <a:buAutoNum type="arabicPeriod"/>
            </a:pPr>
            <a:r>
              <a:rPr lang="en-US" altLang="zh-CN" sz="3200" dirty="0"/>
              <a:t>Conclusion</a:t>
            </a:r>
            <a:endParaRPr lang="zh-CN" altLang="en-US" sz="3200" dirty="0"/>
          </a:p>
          <a:p>
            <a:pPr marL="742913" indent="-742913">
              <a:buFont typeface="+mj-lt"/>
              <a:buAutoNum type="arabicPeriod"/>
            </a:pPr>
            <a:endParaRPr lang="en-US" sz="3200" dirty="0"/>
          </a:p>
        </p:txBody>
      </p:sp>
      <p:sp>
        <p:nvSpPr>
          <p:cNvPr id="5" name="TextBox 4"/>
          <p:cNvSpPr txBox="1"/>
          <p:nvPr/>
        </p:nvSpPr>
        <p:spPr>
          <a:xfrm>
            <a:off x="2593771" y="873609"/>
            <a:ext cx="6809079" cy="666786"/>
          </a:xfrm>
          <a:prstGeom prst="rect">
            <a:avLst/>
          </a:prstGeom>
          <a:noFill/>
        </p:spPr>
        <p:txBody>
          <a:bodyPr wrap="square" rtlCol="0">
            <a:spAutoFit/>
          </a:bodyPr>
          <a:lstStyle/>
          <a:p>
            <a:pPr marL="0" lvl="1" algn="ctr"/>
            <a:r>
              <a:rPr lang="en-US" altLang="zh-CN" sz="3733" dirty="0"/>
              <a:t>Outline</a:t>
            </a:r>
          </a:p>
        </p:txBody>
      </p:sp>
      <p:sp>
        <p:nvSpPr>
          <p:cNvPr id="2" name="Slide Number Placeholder 1"/>
          <p:cNvSpPr>
            <a:spLocks noGrp="1"/>
          </p:cNvSpPr>
          <p:nvPr>
            <p:ph type="sldNum" sz="quarter" idx="19"/>
          </p:nvPr>
        </p:nvSpPr>
        <p:spPr/>
        <p:txBody>
          <a:bodyPr/>
          <a:lstStyle/>
          <a:p>
            <a:fld id="{45F7BE95-73A5-2748-8EEA-ABE18BDACB7C}" type="slidenum">
              <a:rPr lang="en-US" smtClean="0"/>
              <a:t>11</a:t>
            </a:fld>
            <a:endParaRPr lang="en-US"/>
          </a:p>
        </p:txBody>
      </p:sp>
    </p:spTree>
    <p:extLst>
      <p:ext uri="{BB962C8B-B14F-4D97-AF65-F5344CB8AC3E}">
        <p14:creationId xmlns:p14="http://schemas.microsoft.com/office/powerpoint/2010/main" val="400000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3426" y="1196358"/>
            <a:ext cx="11245148" cy="2246769"/>
          </a:xfrm>
          <a:prstGeom prst="rect">
            <a:avLst/>
          </a:prstGeom>
        </p:spPr>
        <p:txBody>
          <a:bodyPr wrap="square">
            <a:spAutoFit/>
          </a:bodyPr>
          <a:lstStyle/>
          <a:p>
            <a:pPr marL="571472" indent="-571472">
              <a:buFont typeface="Arial" charset="0"/>
              <a:buChar char="•"/>
            </a:pPr>
            <a:r>
              <a:rPr lang="en-US" altLang="zh-CN" sz="2800" dirty="0" smtClean="0"/>
              <a:t>Defend against ML adversaries</a:t>
            </a:r>
          </a:p>
          <a:p>
            <a:pPr marL="571472" indent="-571472">
              <a:buFont typeface="Arial" charset="0"/>
              <a:buChar char="•"/>
            </a:pPr>
            <a:endParaRPr lang="en-US" altLang="zh-CN" sz="2800" dirty="0" smtClean="0"/>
          </a:p>
          <a:p>
            <a:pPr marL="571472" indent="-571472">
              <a:buFont typeface="Arial" charset="0"/>
              <a:buChar char="•"/>
            </a:pPr>
            <a:r>
              <a:rPr lang="en-US" altLang="zh-CN" sz="2800" dirty="0" smtClean="0"/>
              <a:t>Crafting </a:t>
            </a:r>
            <a:r>
              <a:rPr lang="en-US" altLang="zh-CN" sz="2800" dirty="0"/>
              <a:t>Adversarial Samples</a:t>
            </a:r>
          </a:p>
          <a:p>
            <a:pPr marL="1181057" lvl="1" indent="-571472">
              <a:buFont typeface="Arial" charset="0"/>
              <a:buChar char="•"/>
            </a:pPr>
            <a:r>
              <a:rPr lang="en-US" altLang="zh-CN" sz="2800" dirty="0"/>
              <a:t>Fast Gradient Sign Method (FGSM) </a:t>
            </a:r>
          </a:p>
          <a:p>
            <a:pPr marL="1181057" lvl="1" indent="-571472">
              <a:buFont typeface="Arial" charset="0"/>
              <a:buChar char="•"/>
            </a:pPr>
            <a:endParaRPr lang="en-US" altLang="zh-CN" sz="2800" dirty="0" smtClean="0"/>
          </a:p>
        </p:txBody>
      </p:sp>
      <p:sp>
        <p:nvSpPr>
          <p:cNvPr id="11" name="Content Placeholder 2"/>
          <p:cNvSpPr>
            <a:spLocks noGrp="1"/>
          </p:cNvSpPr>
          <p:nvPr>
            <p:ph idx="15"/>
          </p:nvPr>
        </p:nvSpPr>
        <p:spPr>
          <a:xfrm>
            <a:off x="3428001" y="352487"/>
            <a:ext cx="8429767" cy="546136"/>
          </a:xfrm>
          <a:ln>
            <a:noFill/>
          </a:ln>
        </p:spPr>
        <p:txBody>
          <a:bodyPr/>
          <a:lstStyle/>
          <a:p>
            <a:r>
              <a:rPr lang="en-US" altLang="zh-CN" sz="4800" dirty="0"/>
              <a:t>Defense 1: Adversarial ML</a:t>
            </a:r>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Defense 1</a:t>
            </a:r>
            <a:r>
              <a:rPr lang="en-US" smtClean="0"/>
              <a:t>: Adversarial ML</a:t>
            </a:r>
            <a:endParaRPr lang="en-US" dirty="0"/>
          </a:p>
        </p:txBody>
      </p:sp>
      <p:sp>
        <p:nvSpPr>
          <p:cNvPr id="2" name="Slide Number Placeholder 1"/>
          <p:cNvSpPr>
            <a:spLocks noGrp="1"/>
          </p:cNvSpPr>
          <p:nvPr>
            <p:ph type="sldNum" sz="quarter" idx="19"/>
          </p:nvPr>
        </p:nvSpPr>
        <p:spPr/>
        <p:txBody>
          <a:bodyPr/>
          <a:lstStyle/>
          <a:p>
            <a:fld id="{45F7BE95-73A5-2748-8EEA-ABE18BDACB7C}" type="slidenum">
              <a:rPr lang="en-US" smtClean="0"/>
              <a:t>12</a:t>
            </a:fld>
            <a:endParaRPr lang="en-US"/>
          </a:p>
        </p:txBody>
      </p:sp>
      <p:pic>
        <p:nvPicPr>
          <p:cNvPr id="9" name="Picture 8"/>
          <p:cNvPicPr>
            <a:picLocks noChangeAspect="1"/>
          </p:cNvPicPr>
          <p:nvPr/>
        </p:nvPicPr>
        <p:blipFill>
          <a:blip r:embed="rId3"/>
          <a:stretch>
            <a:fillRect/>
          </a:stretch>
        </p:blipFill>
        <p:spPr>
          <a:xfrm>
            <a:off x="1068306" y="3138960"/>
            <a:ext cx="1685724" cy="2533191"/>
          </a:xfrm>
          <a:prstGeom prst="rect">
            <a:avLst/>
          </a:prstGeom>
        </p:spPr>
      </p:pic>
      <p:sp>
        <p:nvSpPr>
          <p:cNvPr id="3" name="Plus 2"/>
          <p:cNvSpPr/>
          <p:nvPr/>
        </p:nvSpPr>
        <p:spPr>
          <a:xfrm>
            <a:off x="3341188" y="4169120"/>
            <a:ext cx="994611" cy="105877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4476567" y="5884046"/>
            <a:ext cx="3795455" cy="571493"/>
          </a:xfrm>
          <a:prstGeom prst="rect">
            <a:avLst/>
          </a:prstGeom>
        </p:spPr>
      </p:pic>
      <p:pic>
        <p:nvPicPr>
          <p:cNvPr id="13" name="Picture 12"/>
          <p:cNvPicPr>
            <a:picLocks noChangeAspect="1"/>
          </p:cNvPicPr>
          <p:nvPr/>
        </p:nvPicPr>
        <p:blipFill>
          <a:blip r:embed="rId5"/>
          <a:stretch>
            <a:fillRect/>
          </a:stretch>
        </p:blipFill>
        <p:spPr>
          <a:xfrm>
            <a:off x="9758019" y="3058078"/>
            <a:ext cx="1960555" cy="2614073"/>
          </a:xfrm>
          <a:prstGeom prst="rect">
            <a:avLst/>
          </a:prstGeom>
        </p:spPr>
      </p:pic>
      <p:sp>
        <p:nvSpPr>
          <p:cNvPr id="14" name="Equal 13"/>
          <p:cNvSpPr/>
          <p:nvPr/>
        </p:nvSpPr>
        <p:spPr>
          <a:xfrm>
            <a:off x="8272022" y="4361147"/>
            <a:ext cx="1174317" cy="63121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p:cNvPicPr>
            <a:picLocks noChangeAspect="1"/>
          </p:cNvPicPr>
          <p:nvPr/>
        </p:nvPicPr>
        <p:blipFill>
          <a:blip r:embed="rId6"/>
          <a:stretch>
            <a:fillRect/>
          </a:stretch>
        </p:blipFill>
        <p:spPr>
          <a:xfrm>
            <a:off x="4406183" y="3228881"/>
            <a:ext cx="3795455" cy="2655165"/>
          </a:xfrm>
          <a:prstGeom prst="rect">
            <a:avLst/>
          </a:prstGeom>
        </p:spPr>
      </p:pic>
    </p:spTree>
    <p:extLst>
      <p:ext uri="{BB962C8B-B14F-4D97-AF65-F5344CB8AC3E}">
        <p14:creationId xmlns:p14="http://schemas.microsoft.com/office/powerpoint/2010/main" val="202872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dissolv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dissolv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552" y="1306909"/>
            <a:ext cx="11105248" cy="4401205"/>
          </a:xfrm>
          <a:prstGeom prst="rect">
            <a:avLst/>
          </a:prstGeom>
        </p:spPr>
        <p:txBody>
          <a:bodyPr wrap="square">
            <a:spAutoFit/>
          </a:bodyPr>
          <a:lstStyle/>
          <a:p>
            <a:pPr marL="571472" indent="-571472">
              <a:buFont typeface="Arial" charset="0"/>
              <a:buChar char="•"/>
            </a:pPr>
            <a:r>
              <a:rPr lang="en-US" altLang="zh-CN" sz="2800" dirty="0"/>
              <a:t>Targets the CNN (eps=0.1): 0.944 -&gt; </a:t>
            </a:r>
            <a:r>
              <a:rPr lang="en-US" altLang="zh-CN" sz="2800" dirty="0" smtClean="0"/>
              <a:t>0.086</a:t>
            </a:r>
          </a:p>
          <a:p>
            <a:pPr marL="571472" indent="-571472">
              <a:buFont typeface="Arial" charset="0"/>
              <a:buChar char="•"/>
            </a:pPr>
            <a:endParaRPr lang="en-US" altLang="zh-CN" sz="2800" dirty="0"/>
          </a:p>
          <a:p>
            <a:pPr marL="571472" indent="-571472">
              <a:buFont typeface="Arial" charset="0"/>
              <a:buChar char="•"/>
            </a:pPr>
            <a:r>
              <a:rPr lang="en-US" altLang="zh-CN" sz="2800" dirty="0" smtClean="0"/>
              <a:t>Limitations </a:t>
            </a:r>
            <a:r>
              <a:rPr lang="en-US" altLang="zh-CN" sz="2800" dirty="0"/>
              <a:t>of Adversarial Samples</a:t>
            </a:r>
          </a:p>
          <a:p>
            <a:pPr marL="1181057" lvl="1" indent="-571472">
              <a:buFont typeface="Arial" charset="0"/>
              <a:buChar char="•"/>
            </a:pPr>
            <a:endParaRPr lang="en-US" sz="2800" dirty="0"/>
          </a:p>
          <a:p>
            <a:pPr marL="1181057" lvl="1" indent="-571472">
              <a:buFont typeface="Arial" charset="0"/>
              <a:buChar char="•"/>
            </a:pPr>
            <a:endParaRPr lang="en-US" sz="2800" dirty="0" smtClean="0"/>
          </a:p>
          <a:p>
            <a:pPr marL="1181057" lvl="1" indent="-571472">
              <a:buFont typeface="Arial" charset="0"/>
              <a:buChar char="•"/>
            </a:pPr>
            <a:endParaRPr lang="en-US" sz="2800" dirty="0"/>
          </a:p>
          <a:p>
            <a:pPr marL="1181057" lvl="1" indent="-571472">
              <a:buFont typeface="Arial" charset="0"/>
              <a:buChar char="•"/>
            </a:pPr>
            <a:endParaRPr lang="en-US" sz="2800" dirty="0" smtClean="0"/>
          </a:p>
          <a:p>
            <a:pPr marL="1181057" lvl="1" indent="-571472">
              <a:buFont typeface="Arial" charset="0"/>
              <a:buChar char="•"/>
            </a:pPr>
            <a:endParaRPr lang="en-US" sz="2800" dirty="0"/>
          </a:p>
          <a:p>
            <a:pPr marL="1181057" lvl="1" indent="-571472">
              <a:buFont typeface="Arial" charset="0"/>
              <a:buChar char="•"/>
            </a:pPr>
            <a:endParaRPr lang="en-US" sz="2800" dirty="0" smtClean="0"/>
          </a:p>
          <a:p>
            <a:pPr marL="609585" lvl="1"/>
            <a:endParaRPr lang="en-US" altLang="zh-CN" sz="2800" dirty="0" smtClean="0"/>
          </a:p>
        </p:txBody>
      </p:sp>
      <p:pic>
        <p:nvPicPr>
          <p:cNvPr id="2" name="Picture 1"/>
          <p:cNvPicPr>
            <a:picLocks noChangeAspect="1"/>
          </p:cNvPicPr>
          <p:nvPr/>
        </p:nvPicPr>
        <p:blipFill>
          <a:blip r:embed="rId3"/>
          <a:stretch>
            <a:fillRect/>
          </a:stretch>
        </p:blipFill>
        <p:spPr>
          <a:xfrm>
            <a:off x="4376786" y="3077975"/>
            <a:ext cx="6718150" cy="3278375"/>
          </a:xfrm>
          <a:prstGeom prst="rect">
            <a:avLst/>
          </a:prstGeom>
        </p:spPr>
      </p:pic>
      <p:sp>
        <p:nvSpPr>
          <p:cNvPr id="5" name="TextBox 4"/>
          <p:cNvSpPr txBox="1"/>
          <p:nvPr/>
        </p:nvSpPr>
        <p:spPr>
          <a:xfrm>
            <a:off x="6936516" y="1836158"/>
            <a:ext cx="4836510" cy="502766"/>
          </a:xfrm>
          <a:prstGeom prst="rect">
            <a:avLst/>
          </a:prstGeom>
          <a:noFill/>
        </p:spPr>
        <p:txBody>
          <a:bodyPr wrap="square" rtlCol="0">
            <a:spAutoFit/>
          </a:bodyPr>
          <a:lstStyle/>
          <a:p>
            <a:r>
              <a:rPr lang="en-US" sz="2667" dirty="0">
                <a:solidFill>
                  <a:srgbClr val="FF0000"/>
                </a:solidFill>
              </a:rPr>
              <a:t>Not </a:t>
            </a:r>
            <a:r>
              <a:rPr lang="en-US" sz="2667" dirty="0" smtClean="0">
                <a:solidFill>
                  <a:srgbClr val="FF0000"/>
                </a:solidFill>
              </a:rPr>
              <a:t>so effective </a:t>
            </a:r>
            <a:r>
              <a:rPr lang="en-US" sz="2667" dirty="0">
                <a:solidFill>
                  <a:srgbClr val="FF0000"/>
                </a:solidFill>
              </a:rPr>
              <a:t>against others!</a:t>
            </a:r>
          </a:p>
        </p:txBody>
      </p:sp>
      <p:sp>
        <p:nvSpPr>
          <p:cNvPr id="6" name="TextBox 5"/>
          <p:cNvSpPr txBox="1"/>
          <p:nvPr/>
        </p:nvSpPr>
        <p:spPr>
          <a:xfrm>
            <a:off x="6936516" y="2469870"/>
            <a:ext cx="4836510" cy="461665"/>
          </a:xfrm>
          <a:prstGeom prst="rect">
            <a:avLst/>
          </a:prstGeom>
          <a:noFill/>
        </p:spPr>
        <p:txBody>
          <a:bodyPr wrap="square" rtlCol="0">
            <a:spAutoFit/>
          </a:bodyPr>
          <a:lstStyle/>
          <a:p>
            <a:r>
              <a:rPr lang="en-US" altLang="zh-CN" sz="2400" dirty="0"/>
              <a:t>More</a:t>
            </a:r>
            <a:r>
              <a:rPr lang="zh-CN" altLang="en-US" sz="2400" dirty="0"/>
              <a:t> </a:t>
            </a:r>
            <a:r>
              <a:rPr lang="en-US" altLang="zh-CN" sz="2400" b="1" dirty="0">
                <a:solidFill>
                  <a:srgbClr val="0070C0"/>
                </a:solidFill>
              </a:rPr>
              <a:t>principled</a:t>
            </a:r>
            <a:r>
              <a:rPr lang="zh-CN" altLang="en-US" sz="2400" dirty="0">
                <a:solidFill>
                  <a:srgbClr val="0070C0"/>
                </a:solidFill>
              </a:rPr>
              <a:t> </a:t>
            </a:r>
            <a:r>
              <a:rPr lang="en-US" altLang="zh-CN" sz="2400" dirty="0"/>
              <a:t>approach?</a:t>
            </a:r>
            <a:endParaRPr lang="en-US" sz="2400" dirty="0"/>
          </a:p>
        </p:txBody>
      </p:sp>
      <p:sp>
        <p:nvSpPr>
          <p:cNvPr id="10"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Defense 1</a:t>
            </a:r>
            <a:r>
              <a:rPr lang="en-US" smtClean="0"/>
              <a:t>: Adversarial ML</a:t>
            </a:r>
            <a:endParaRPr lang="en-US" dirty="0"/>
          </a:p>
        </p:txBody>
      </p:sp>
      <p:sp>
        <p:nvSpPr>
          <p:cNvPr id="9" name="Slide Number Placeholder 8"/>
          <p:cNvSpPr>
            <a:spLocks noGrp="1"/>
          </p:cNvSpPr>
          <p:nvPr>
            <p:ph type="sldNum" sz="quarter" idx="19"/>
          </p:nvPr>
        </p:nvSpPr>
        <p:spPr/>
        <p:txBody>
          <a:bodyPr/>
          <a:lstStyle/>
          <a:p>
            <a:fld id="{45F7BE95-73A5-2748-8EEA-ABE18BDACB7C}" type="slidenum">
              <a:rPr lang="en-US" smtClean="0"/>
              <a:t>13</a:t>
            </a:fld>
            <a:endParaRPr lang="en-US" dirty="0"/>
          </a:p>
        </p:txBody>
      </p:sp>
      <p:sp>
        <p:nvSpPr>
          <p:cNvPr id="8" name="Oval 7"/>
          <p:cNvSpPr/>
          <p:nvPr/>
        </p:nvSpPr>
        <p:spPr>
          <a:xfrm>
            <a:off x="9759960" y="4820620"/>
            <a:ext cx="1464408" cy="48337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7" name="TextBox 6"/>
          <p:cNvSpPr txBox="1"/>
          <p:nvPr/>
        </p:nvSpPr>
        <p:spPr>
          <a:xfrm>
            <a:off x="838200" y="2870502"/>
            <a:ext cx="3800475" cy="1107996"/>
          </a:xfrm>
          <a:prstGeom prst="rect">
            <a:avLst/>
          </a:prstGeom>
          <a:noFill/>
        </p:spPr>
        <p:txBody>
          <a:bodyPr wrap="square" rtlCol="0">
            <a:spAutoFit/>
          </a:bodyPr>
          <a:lstStyle/>
          <a:p>
            <a:pPr marL="0" lvl="1"/>
            <a:r>
              <a:rPr lang="en-US" sz="2400" dirty="0" smtClean="0"/>
              <a:t>Attacker </a:t>
            </a:r>
            <a:r>
              <a:rPr lang="en-US" sz="2400" dirty="0"/>
              <a:t>may choose a </a:t>
            </a:r>
            <a:r>
              <a:rPr lang="en-US" sz="2400" dirty="0" smtClean="0"/>
              <a:t>            different </a:t>
            </a:r>
            <a:r>
              <a:rPr lang="en-US" sz="2400" dirty="0"/>
              <a:t>classifier</a:t>
            </a:r>
          </a:p>
          <a:p>
            <a:endParaRPr lang="en-US" sz="1600" dirty="0"/>
          </a:p>
        </p:txBody>
      </p:sp>
      <p:sp>
        <p:nvSpPr>
          <p:cNvPr id="11" name="TextBox 10"/>
          <p:cNvSpPr txBox="1"/>
          <p:nvPr/>
        </p:nvSpPr>
        <p:spPr>
          <a:xfrm>
            <a:off x="838200" y="3978498"/>
            <a:ext cx="3506774" cy="1477328"/>
          </a:xfrm>
          <a:prstGeom prst="rect">
            <a:avLst/>
          </a:prstGeom>
          <a:noFill/>
        </p:spPr>
        <p:txBody>
          <a:bodyPr wrap="square" rtlCol="0">
            <a:spAutoFit/>
          </a:bodyPr>
          <a:lstStyle/>
          <a:p>
            <a:pPr marL="0" lvl="1"/>
            <a:r>
              <a:rPr lang="en-US" altLang="zh-CN" sz="2400" dirty="0" smtClean="0"/>
              <a:t>Attacker </a:t>
            </a:r>
            <a:r>
              <a:rPr lang="en-US" altLang="zh-CN" sz="2400" dirty="0"/>
              <a:t>may conduct </a:t>
            </a:r>
            <a:r>
              <a:rPr lang="en-US" altLang="zh-CN" sz="2400" dirty="0" smtClean="0"/>
              <a:t>adversarial </a:t>
            </a:r>
            <a:r>
              <a:rPr lang="en-US" altLang="zh-CN" sz="2400" dirty="0"/>
              <a:t>training </a:t>
            </a:r>
            <a:endParaRPr lang="en-US" altLang="zh-CN" sz="2400" dirty="0" smtClean="0"/>
          </a:p>
          <a:p>
            <a:pPr marL="0" lvl="1"/>
            <a:r>
              <a:rPr lang="en-US" altLang="zh-CN" sz="2400" dirty="0" smtClean="0"/>
              <a:t>(</a:t>
            </a:r>
            <a:r>
              <a:rPr lang="en-US" altLang="zh-CN" sz="2400" dirty="0"/>
              <a:t>0.086 </a:t>
            </a:r>
            <a:r>
              <a:rPr lang="en-US" altLang="zh-CN" sz="2400" dirty="0">
                <a:sym typeface="Wingdings"/>
              </a:rPr>
              <a:t> 0.908</a:t>
            </a:r>
            <a:r>
              <a:rPr lang="en-US" altLang="zh-CN" sz="2400" dirty="0"/>
              <a:t>)</a:t>
            </a:r>
          </a:p>
          <a:p>
            <a:endParaRPr lang="en-US" sz="1600" dirty="0"/>
          </a:p>
        </p:txBody>
      </p:sp>
    </p:spTree>
    <p:extLst>
      <p:ext uri="{BB962C8B-B14F-4D97-AF65-F5344CB8AC3E}">
        <p14:creationId xmlns:p14="http://schemas.microsoft.com/office/powerpoint/2010/main" val="178017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dissolv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7"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4294967295"/>
          </p:nvPr>
        </p:nvSpPr>
        <p:spPr>
          <a:xfrm>
            <a:off x="1254464" y="1740902"/>
            <a:ext cx="10515600" cy="4888498"/>
          </a:xfrm>
          <a:prstGeom prst="rect">
            <a:avLst/>
          </a:prstGeom>
        </p:spPr>
        <p:txBody>
          <a:bodyPr>
            <a:normAutofit/>
          </a:bodyPr>
          <a:lstStyle/>
          <a:p>
            <a:pPr marL="742913" indent="-742913">
              <a:buFont typeface="+mj-lt"/>
              <a:buAutoNum type="arabicPeriod"/>
            </a:pPr>
            <a:r>
              <a:rPr lang="en-US" altLang="zh-CN" sz="3200" dirty="0" smtClean="0"/>
              <a:t>Defense</a:t>
            </a:r>
            <a:r>
              <a:rPr lang="zh-CN" altLang="en-US" sz="3200" dirty="0" smtClean="0"/>
              <a:t> </a:t>
            </a:r>
            <a:r>
              <a:rPr lang="en-US" altLang="zh-CN" sz="3200" dirty="0"/>
              <a:t>1:</a:t>
            </a:r>
            <a:r>
              <a:rPr lang="zh-CN" altLang="en-US" sz="3200" dirty="0"/>
              <a:t> </a:t>
            </a:r>
            <a:r>
              <a:rPr lang="en-US" altLang="zh-CN" sz="3200" dirty="0"/>
              <a:t>Adversarial</a:t>
            </a:r>
            <a:r>
              <a:rPr lang="zh-CN" altLang="en-US" sz="3200" dirty="0"/>
              <a:t> </a:t>
            </a:r>
            <a:r>
              <a:rPr lang="en-US" altLang="zh-CN" sz="3200" dirty="0"/>
              <a:t>Machine</a:t>
            </a:r>
            <a:r>
              <a:rPr lang="zh-CN" altLang="en-US" sz="3200" dirty="0"/>
              <a:t> </a:t>
            </a:r>
            <a:r>
              <a:rPr lang="en-US" altLang="zh-CN" sz="3200" dirty="0"/>
              <a:t>Learning</a:t>
            </a:r>
            <a:endParaRPr lang="en-US" sz="3200" dirty="0"/>
          </a:p>
          <a:p>
            <a:pPr marL="742913" indent="-742913">
              <a:buFont typeface="+mj-lt"/>
              <a:buAutoNum type="arabicPeriod"/>
            </a:pPr>
            <a:r>
              <a:rPr lang="en-US" altLang="zh-CN" sz="3200" dirty="0">
                <a:solidFill>
                  <a:srgbClr val="FF0000"/>
                </a:solidFill>
              </a:rPr>
              <a:t>Defense</a:t>
            </a:r>
            <a:r>
              <a:rPr lang="zh-CN" altLang="en-US" sz="3200" dirty="0">
                <a:solidFill>
                  <a:srgbClr val="FF0000"/>
                </a:solidFill>
              </a:rPr>
              <a:t> </a:t>
            </a:r>
            <a:r>
              <a:rPr lang="en-US" altLang="zh-CN" sz="3200" dirty="0">
                <a:solidFill>
                  <a:srgbClr val="FF0000"/>
                </a:solidFill>
              </a:rPr>
              <a:t>2:</a:t>
            </a:r>
            <a:r>
              <a:rPr lang="zh-CN" altLang="en-US" sz="3200" dirty="0">
                <a:solidFill>
                  <a:srgbClr val="FF0000"/>
                </a:solidFill>
              </a:rPr>
              <a:t> </a:t>
            </a:r>
            <a:r>
              <a:rPr lang="en-US" altLang="zh-CN" sz="3200" dirty="0">
                <a:solidFill>
                  <a:srgbClr val="FF0000"/>
                </a:solidFill>
              </a:rPr>
              <a:t>Differential</a:t>
            </a:r>
            <a:r>
              <a:rPr lang="zh-CN" altLang="en-US" sz="3200" dirty="0">
                <a:solidFill>
                  <a:srgbClr val="FF0000"/>
                </a:solidFill>
              </a:rPr>
              <a:t> </a:t>
            </a:r>
            <a:r>
              <a:rPr lang="en-US" altLang="zh-CN" sz="3200" dirty="0">
                <a:solidFill>
                  <a:srgbClr val="FF0000"/>
                </a:solidFill>
              </a:rPr>
              <a:t>Privacy</a:t>
            </a:r>
            <a:endParaRPr lang="zh-CN" altLang="en-US" sz="3200" dirty="0">
              <a:solidFill>
                <a:srgbClr val="FF0000"/>
              </a:solidFill>
            </a:endParaRPr>
          </a:p>
          <a:p>
            <a:pPr marL="742913" indent="-742913">
              <a:buFont typeface="+mj-lt"/>
              <a:buAutoNum type="arabicPeriod"/>
            </a:pPr>
            <a:r>
              <a:rPr lang="en-US" altLang="zh-CN" sz="3200" dirty="0"/>
              <a:t>Evaluation</a:t>
            </a:r>
            <a:endParaRPr lang="zh-CN" altLang="en-US" sz="3200" dirty="0"/>
          </a:p>
          <a:p>
            <a:pPr marL="742913" indent="-742913">
              <a:buFont typeface="+mj-lt"/>
              <a:buAutoNum type="arabicPeriod"/>
            </a:pPr>
            <a:r>
              <a:rPr lang="en-US" altLang="zh-CN" sz="3200" dirty="0"/>
              <a:t>Real-world</a:t>
            </a:r>
            <a:r>
              <a:rPr lang="zh-CN" altLang="en-US" sz="3200" dirty="0"/>
              <a:t> </a:t>
            </a:r>
            <a:r>
              <a:rPr lang="en-US" altLang="zh-CN" sz="3200" dirty="0"/>
              <a:t>Implementation</a:t>
            </a:r>
            <a:endParaRPr lang="zh-CN" altLang="en-US" sz="3200" dirty="0"/>
          </a:p>
          <a:p>
            <a:pPr marL="742913" indent="-742913">
              <a:buFont typeface="+mj-lt"/>
              <a:buAutoNum type="arabicPeriod"/>
            </a:pPr>
            <a:r>
              <a:rPr lang="en-US" altLang="zh-CN" sz="3200" dirty="0"/>
              <a:t>Discussion</a:t>
            </a:r>
            <a:endParaRPr lang="zh-CN" altLang="en-US" sz="3200" dirty="0"/>
          </a:p>
          <a:p>
            <a:pPr marL="742913" indent="-742913">
              <a:buFont typeface="+mj-lt"/>
              <a:buAutoNum type="arabicPeriod"/>
            </a:pPr>
            <a:r>
              <a:rPr lang="en-US" altLang="zh-CN" sz="3200" dirty="0"/>
              <a:t>Conclusion</a:t>
            </a:r>
            <a:endParaRPr lang="zh-CN" altLang="en-US" sz="3200" dirty="0"/>
          </a:p>
          <a:p>
            <a:pPr marL="742913" indent="-742913">
              <a:buFont typeface="+mj-lt"/>
              <a:buAutoNum type="arabicPeriod"/>
            </a:pPr>
            <a:endParaRPr lang="en-US" sz="3200" dirty="0"/>
          </a:p>
        </p:txBody>
      </p:sp>
      <p:sp>
        <p:nvSpPr>
          <p:cNvPr id="5" name="TextBox 4"/>
          <p:cNvSpPr txBox="1"/>
          <p:nvPr/>
        </p:nvSpPr>
        <p:spPr>
          <a:xfrm>
            <a:off x="2593771" y="873609"/>
            <a:ext cx="6809079" cy="666786"/>
          </a:xfrm>
          <a:prstGeom prst="rect">
            <a:avLst/>
          </a:prstGeom>
          <a:noFill/>
        </p:spPr>
        <p:txBody>
          <a:bodyPr wrap="square" rtlCol="0">
            <a:spAutoFit/>
          </a:bodyPr>
          <a:lstStyle/>
          <a:p>
            <a:pPr marL="0" lvl="1" algn="ctr"/>
            <a:r>
              <a:rPr lang="en-US" altLang="zh-CN" sz="3733" dirty="0"/>
              <a:t>Outline</a:t>
            </a:r>
          </a:p>
        </p:txBody>
      </p:sp>
      <p:sp>
        <p:nvSpPr>
          <p:cNvPr id="2" name="Slide Number Placeholder 1"/>
          <p:cNvSpPr>
            <a:spLocks noGrp="1"/>
          </p:cNvSpPr>
          <p:nvPr>
            <p:ph type="sldNum" sz="quarter" idx="19"/>
          </p:nvPr>
        </p:nvSpPr>
        <p:spPr/>
        <p:txBody>
          <a:bodyPr/>
          <a:lstStyle/>
          <a:p>
            <a:fld id="{45F7BE95-73A5-2748-8EEA-ABE18BDACB7C}" type="slidenum">
              <a:rPr lang="en-US" smtClean="0"/>
              <a:t>14</a:t>
            </a:fld>
            <a:endParaRPr lang="en-US"/>
          </a:p>
        </p:txBody>
      </p:sp>
    </p:spTree>
    <p:extLst>
      <p:ext uri="{BB962C8B-B14F-4D97-AF65-F5344CB8AC3E}">
        <p14:creationId xmlns:p14="http://schemas.microsoft.com/office/powerpoint/2010/main" val="19416903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4507" y="1433513"/>
            <a:ext cx="3715964" cy="2677656"/>
          </a:xfrm>
          <a:prstGeom prst="rect">
            <a:avLst/>
          </a:prstGeom>
        </p:spPr>
        <p:txBody>
          <a:bodyPr wrap="square">
            <a:spAutoFit/>
          </a:bodyPr>
          <a:lstStyle/>
          <a:p>
            <a:pPr marL="571472" indent="-571472">
              <a:buFont typeface="Arial" charset="0"/>
              <a:buChar char="•"/>
            </a:pPr>
            <a:r>
              <a:rPr lang="en-US" altLang="zh-CN" sz="2800" dirty="0" smtClean="0"/>
              <a:t>Privacy in database</a:t>
            </a:r>
          </a:p>
          <a:p>
            <a:pPr marL="571472" indent="-571472">
              <a:buFont typeface="Arial" charset="0"/>
              <a:buChar char="•"/>
            </a:pPr>
            <a:endParaRPr lang="en-US" altLang="zh-CN" sz="2800" dirty="0" smtClean="0"/>
          </a:p>
          <a:p>
            <a:pPr marL="571472" indent="-571472">
              <a:buFont typeface="Arial" charset="0"/>
              <a:buChar char="•"/>
            </a:pPr>
            <a:r>
              <a:rPr lang="en-US" altLang="zh-CN" sz="2800" dirty="0" smtClean="0"/>
              <a:t>Adding noise with a randomized Alg. M</a:t>
            </a:r>
            <a:endParaRPr lang="en-US" altLang="zh-CN" sz="2800" dirty="0"/>
          </a:p>
          <a:p>
            <a:pPr marL="571472" indent="-571472">
              <a:buFont typeface="Arial" charset="0"/>
              <a:buChar char="•"/>
            </a:pPr>
            <a:endParaRPr lang="en-US" altLang="zh-CN" sz="2800" dirty="0"/>
          </a:p>
          <a:p>
            <a:pPr marL="571472" indent="-571472">
              <a:buFont typeface="Arial" charset="0"/>
              <a:buChar char="•"/>
            </a:pPr>
            <a:endParaRPr lang="en-US" altLang="zh-CN" sz="2800" dirty="0"/>
          </a:p>
        </p:txBody>
      </p:sp>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6"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Defense 2: Differential Privacy</a:t>
            </a:r>
            <a:endParaRPr lang="en-US" dirty="0"/>
          </a:p>
        </p:txBody>
      </p:sp>
      <p:sp>
        <p:nvSpPr>
          <p:cNvPr id="2" name="Slide Number Placeholder 1"/>
          <p:cNvSpPr>
            <a:spLocks noGrp="1"/>
          </p:cNvSpPr>
          <p:nvPr>
            <p:ph type="sldNum" sz="quarter" idx="19"/>
          </p:nvPr>
        </p:nvSpPr>
        <p:spPr/>
        <p:txBody>
          <a:bodyPr/>
          <a:lstStyle/>
          <a:p>
            <a:fld id="{45F7BE95-73A5-2748-8EEA-ABE18BDACB7C}" type="slidenum">
              <a:rPr lang="en-US" smtClean="0"/>
              <a:t>15</a:t>
            </a:fld>
            <a:endParaRPr lang="en-US" dirty="0"/>
          </a:p>
        </p:txBody>
      </p:sp>
      <p:pic>
        <p:nvPicPr>
          <p:cNvPr id="3" name="Picture 2"/>
          <p:cNvPicPr>
            <a:picLocks noChangeAspect="1"/>
          </p:cNvPicPr>
          <p:nvPr/>
        </p:nvPicPr>
        <p:blipFill>
          <a:blip r:embed="rId3"/>
          <a:stretch>
            <a:fillRect/>
          </a:stretch>
        </p:blipFill>
        <p:spPr>
          <a:xfrm>
            <a:off x="3950471" y="1214439"/>
            <a:ext cx="7822429" cy="4441882"/>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648031326"/>
              </p:ext>
            </p:extLst>
          </p:nvPr>
        </p:nvGraphicFramePr>
        <p:xfrm>
          <a:off x="2287003" y="3812083"/>
          <a:ext cx="1092770" cy="1036320"/>
        </p:xfrm>
        <a:graphic>
          <a:graphicData uri="http://schemas.openxmlformats.org/drawingml/2006/table">
            <a:tbl>
              <a:tblPr firstRow="1" bandRow="1">
                <a:tableStyleId>{69012ECD-51FC-41F1-AA8D-1B2483CD663E}</a:tableStyleId>
              </a:tblPr>
              <a:tblGrid>
                <a:gridCol w="1092770"/>
              </a:tblGrid>
              <a:tr h="370840">
                <a:tc>
                  <a:txBody>
                    <a:bodyPr/>
                    <a:lstStyle/>
                    <a:p>
                      <a:pPr algn="ctr"/>
                      <a:r>
                        <a:rPr lang="en-US" sz="2800" dirty="0" smtClean="0"/>
                        <a:t>D’</a:t>
                      </a:r>
                      <a:endParaRPr lang="en-US" sz="2800" dirty="0"/>
                    </a:p>
                  </a:txBody>
                  <a:tcPr/>
                </a:tc>
              </a:tr>
              <a:tr h="370840">
                <a:tc>
                  <a:txBody>
                    <a:bodyPr/>
                    <a:lstStyle/>
                    <a:p>
                      <a:pPr algn="ctr"/>
                      <a:r>
                        <a:rPr lang="en-US" sz="2800" dirty="0" smtClean="0"/>
                        <a:t>Bob</a:t>
                      </a:r>
                      <a:endParaRPr lang="en-US" sz="2800"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10613202"/>
              </p:ext>
            </p:extLst>
          </p:nvPr>
        </p:nvGraphicFramePr>
        <p:xfrm>
          <a:off x="623535" y="3812083"/>
          <a:ext cx="1092770" cy="1554480"/>
        </p:xfrm>
        <a:graphic>
          <a:graphicData uri="http://schemas.openxmlformats.org/drawingml/2006/table">
            <a:tbl>
              <a:tblPr firstRow="1" bandRow="1">
                <a:tableStyleId>{69012ECD-51FC-41F1-AA8D-1B2483CD663E}</a:tableStyleId>
              </a:tblPr>
              <a:tblGrid>
                <a:gridCol w="1092770"/>
              </a:tblGrid>
              <a:tr h="370840">
                <a:tc>
                  <a:txBody>
                    <a:bodyPr/>
                    <a:lstStyle/>
                    <a:p>
                      <a:pPr algn="ctr"/>
                      <a:r>
                        <a:rPr lang="en-US" sz="2800" dirty="0" smtClean="0"/>
                        <a:t>D</a:t>
                      </a:r>
                      <a:endParaRPr lang="en-US" sz="2800" dirty="0"/>
                    </a:p>
                  </a:txBody>
                  <a:tcPr/>
                </a:tc>
              </a:tr>
              <a:tr h="370840">
                <a:tc>
                  <a:txBody>
                    <a:bodyPr/>
                    <a:lstStyle/>
                    <a:p>
                      <a:pPr algn="ctr"/>
                      <a:r>
                        <a:rPr lang="en-US" sz="2800" dirty="0" smtClean="0"/>
                        <a:t>Alice</a:t>
                      </a:r>
                      <a:endParaRPr lang="en-US" sz="2800" dirty="0"/>
                    </a:p>
                  </a:txBody>
                  <a:tcPr>
                    <a:solidFill>
                      <a:srgbClr val="FFC000"/>
                    </a:solidFill>
                  </a:tcPr>
                </a:tc>
              </a:tr>
              <a:tr h="370840">
                <a:tc>
                  <a:txBody>
                    <a:bodyPr/>
                    <a:lstStyle/>
                    <a:p>
                      <a:pPr algn="ctr"/>
                      <a:r>
                        <a:rPr lang="en-US" sz="2800" dirty="0" smtClean="0"/>
                        <a:t>Bob</a:t>
                      </a:r>
                      <a:endParaRPr lang="en-US" sz="2800" dirty="0"/>
                    </a:p>
                  </a:txBody>
                  <a:tcPr/>
                </a:tc>
              </a:tr>
            </a:tbl>
          </a:graphicData>
        </a:graphic>
      </p:graphicFrame>
      <p:sp>
        <p:nvSpPr>
          <p:cNvPr id="8" name="Rectangle 7"/>
          <p:cNvSpPr/>
          <p:nvPr/>
        </p:nvSpPr>
        <p:spPr>
          <a:xfrm>
            <a:off x="9358313" y="1214439"/>
            <a:ext cx="2414587" cy="11834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9605962" y="1489205"/>
            <a:ext cx="485775" cy="0"/>
          </a:xfrm>
          <a:prstGeom prst="line">
            <a:avLst/>
          </a:prstGeom>
          <a:ln w="381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367189" y="1258373"/>
            <a:ext cx="1279517" cy="461665"/>
          </a:xfrm>
          <a:prstGeom prst="rect">
            <a:avLst/>
          </a:prstGeom>
          <a:noFill/>
        </p:spPr>
        <p:txBody>
          <a:bodyPr wrap="none" rtlCol="0">
            <a:spAutoFit/>
          </a:bodyPr>
          <a:lstStyle/>
          <a:p>
            <a:r>
              <a:rPr lang="en-US" sz="2400" b="1" dirty="0" smtClean="0">
                <a:solidFill>
                  <a:schemeClr val="accent1">
                    <a:lumMod val="75000"/>
                  </a:schemeClr>
                </a:solidFill>
                <a:latin typeface="Arial" charset="0"/>
                <a:ea typeface="Arial" charset="0"/>
                <a:cs typeface="Arial" charset="0"/>
              </a:rPr>
              <a:t>P(M(D))</a:t>
            </a:r>
            <a:endParaRPr lang="en-US" sz="2400" b="1" dirty="0">
              <a:solidFill>
                <a:schemeClr val="accent1">
                  <a:lumMod val="75000"/>
                </a:schemeClr>
              </a:solidFill>
              <a:latin typeface="Arial" charset="0"/>
              <a:ea typeface="Arial" charset="0"/>
              <a:cs typeface="Arial" charset="0"/>
            </a:endParaRPr>
          </a:p>
        </p:txBody>
      </p:sp>
      <p:cxnSp>
        <p:nvCxnSpPr>
          <p:cNvPr id="20" name="Straight Connector 19"/>
          <p:cNvCxnSpPr/>
          <p:nvPr/>
        </p:nvCxnSpPr>
        <p:spPr>
          <a:xfrm>
            <a:off x="9605961" y="1963139"/>
            <a:ext cx="4857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367189" y="1783022"/>
            <a:ext cx="1353256" cy="461665"/>
          </a:xfrm>
          <a:prstGeom prst="rect">
            <a:avLst/>
          </a:prstGeom>
          <a:noFill/>
        </p:spPr>
        <p:txBody>
          <a:bodyPr wrap="none" rtlCol="0">
            <a:spAutoFit/>
          </a:bodyPr>
          <a:lstStyle/>
          <a:p>
            <a:r>
              <a:rPr lang="en-US" sz="2400" b="1" dirty="0" smtClean="0">
                <a:solidFill>
                  <a:srgbClr val="C00000"/>
                </a:solidFill>
                <a:latin typeface="Arial" charset="0"/>
                <a:ea typeface="Arial" charset="0"/>
                <a:cs typeface="Arial" charset="0"/>
              </a:rPr>
              <a:t>P(M(D’))</a:t>
            </a:r>
            <a:endParaRPr lang="en-US" sz="2400" b="1" dirty="0">
              <a:solidFill>
                <a:srgbClr val="C00000"/>
              </a:solidFill>
              <a:latin typeface="Arial" charset="0"/>
              <a:ea typeface="Arial" charset="0"/>
              <a:cs typeface="Arial" charset="0"/>
            </a:endParaRPr>
          </a:p>
        </p:txBody>
      </p:sp>
      <p:pic>
        <p:nvPicPr>
          <p:cNvPr id="22" name="Picture 21"/>
          <p:cNvPicPr>
            <a:picLocks noChangeAspect="1"/>
          </p:cNvPicPr>
          <p:nvPr/>
        </p:nvPicPr>
        <p:blipFill>
          <a:blip r:embed="rId4"/>
          <a:stretch>
            <a:fillRect/>
          </a:stretch>
        </p:blipFill>
        <p:spPr>
          <a:xfrm>
            <a:off x="1698269" y="6103214"/>
            <a:ext cx="8013700" cy="469900"/>
          </a:xfrm>
          <a:prstGeom prst="rect">
            <a:avLst/>
          </a:prstGeom>
        </p:spPr>
      </p:pic>
    </p:spTree>
    <p:extLst>
      <p:ext uri="{BB962C8B-B14F-4D97-AF65-F5344CB8AC3E}">
        <p14:creationId xmlns:p14="http://schemas.microsoft.com/office/powerpoint/2010/main" val="41040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4507" y="1433513"/>
            <a:ext cx="3715964" cy="2677656"/>
          </a:xfrm>
          <a:prstGeom prst="rect">
            <a:avLst/>
          </a:prstGeom>
        </p:spPr>
        <p:txBody>
          <a:bodyPr wrap="square">
            <a:spAutoFit/>
          </a:bodyPr>
          <a:lstStyle/>
          <a:p>
            <a:pPr marL="571472" indent="-571472">
              <a:buFont typeface="Arial" charset="0"/>
              <a:buChar char="•"/>
            </a:pPr>
            <a:r>
              <a:rPr lang="en-US" altLang="zh-CN" sz="2800" dirty="0" smtClean="0"/>
              <a:t>Privacy in database</a:t>
            </a:r>
          </a:p>
          <a:p>
            <a:pPr marL="571472" indent="-571472">
              <a:buFont typeface="Arial" charset="0"/>
              <a:buChar char="•"/>
            </a:pPr>
            <a:endParaRPr lang="en-US" altLang="zh-CN" sz="2800" dirty="0" smtClean="0"/>
          </a:p>
          <a:p>
            <a:pPr marL="571472" indent="-571472">
              <a:buFont typeface="Arial" charset="0"/>
              <a:buChar char="•"/>
            </a:pPr>
            <a:r>
              <a:rPr lang="en-US" altLang="zh-CN" sz="2800" dirty="0" smtClean="0"/>
              <a:t>Adding noise with a randomized Alg. M</a:t>
            </a:r>
            <a:endParaRPr lang="en-US" altLang="zh-CN" sz="2800" dirty="0"/>
          </a:p>
          <a:p>
            <a:pPr marL="571472" indent="-571472">
              <a:buFont typeface="Arial" charset="0"/>
              <a:buChar char="•"/>
            </a:pPr>
            <a:endParaRPr lang="en-US" altLang="zh-CN" sz="2800" dirty="0"/>
          </a:p>
          <a:p>
            <a:pPr marL="571472" indent="-571472">
              <a:buFont typeface="Arial" charset="0"/>
              <a:buChar char="•"/>
            </a:pPr>
            <a:endParaRPr lang="en-US" altLang="zh-CN" sz="2800" dirty="0"/>
          </a:p>
        </p:txBody>
      </p:sp>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6"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Defense 2: Differential Privacy</a:t>
            </a:r>
            <a:endParaRPr lang="en-US" dirty="0"/>
          </a:p>
        </p:txBody>
      </p:sp>
      <p:sp>
        <p:nvSpPr>
          <p:cNvPr id="2" name="Slide Number Placeholder 1"/>
          <p:cNvSpPr>
            <a:spLocks noGrp="1"/>
          </p:cNvSpPr>
          <p:nvPr>
            <p:ph type="sldNum" sz="quarter" idx="19"/>
          </p:nvPr>
        </p:nvSpPr>
        <p:spPr/>
        <p:txBody>
          <a:bodyPr/>
          <a:lstStyle/>
          <a:p>
            <a:fld id="{45F7BE95-73A5-2748-8EEA-ABE18BDACB7C}" type="slidenum">
              <a:rPr lang="en-US" smtClean="0"/>
              <a:t>16</a:t>
            </a:fld>
            <a:endParaRPr lang="en-US" dirty="0"/>
          </a:p>
        </p:txBody>
      </p:sp>
      <p:pic>
        <p:nvPicPr>
          <p:cNvPr id="3" name="Picture 2"/>
          <p:cNvPicPr>
            <a:picLocks noChangeAspect="1"/>
          </p:cNvPicPr>
          <p:nvPr/>
        </p:nvPicPr>
        <p:blipFill>
          <a:blip r:embed="rId3"/>
          <a:stretch>
            <a:fillRect/>
          </a:stretch>
        </p:blipFill>
        <p:spPr>
          <a:xfrm>
            <a:off x="3950471" y="1214439"/>
            <a:ext cx="7822429" cy="4441882"/>
          </a:xfrm>
          <a:prstGeom prst="rect">
            <a:avLst/>
          </a:prstGeom>
        </p:spPr>
      </p:pic>
      <p:graphicFrame>
        <p:nvGraphicFramePr>
          <p:cNvPr id="7" name="Table 6"/>
          <p:cNvGraphicFramePr>
            <a:graphicFrameLocks noGrp="1"/>
          </p:cNvGraphicFramePr>
          <p:nvPr/>
        </p:nvGraphicFramePr>
        <p:xfrm>
          <a:off x="2287003" y="3812083"/>
          <a:ext cx="1092770" cy="1036320"/>
        </p:xfrm>
        <a:graphic>
          <a:graphicData uri="http://schemas.openxmlformats.org/drawingml/2006/table">
            <a:tbl>
              <a:tblPr firstRow="1" bandRow="1">
                <a:tableStyleId>{69012ECD-51FC-41F1-AA8D-1B2483CD663E}</a:tableStyleId>
              </a:tblPr>
              <a:tblGrid>
                <a:gridCol w="1092770"/>
              </a:tblGrid>
              <a:tr h="370840">
                <a:tc>
                  <a:txBody>
                    <a:bodyPr/>
                    <a:lstStyle/>
                    <a:p>
                      <a:pPr algn="ctr"/>
                      <a:r>
                        <a:rPr lang="en-US" sz="2800" dirty="0" smtClean="0"/>
                        <a:t>D’</a:t>
                      </a:r>
                      <a:endParaRPr lang="en-US" sz="2800" dirty="0"/>
                    </a:p>
                  </a:txBody>
                  <a:tcPr/>
                </a:tc>
              </a:tr>
              <a:tr h="370840">
                <a:tc>
                  <a:txBody>
                    <a:bodyPr/>
                    <a:lstStyle/>
                    <a:p>
                      <a:pPr algn="ctr"/>
                      <a:r>
                        <a:rPr lang="en-US" sz="2800" dirty="0" smtClean="0"/>
                        <a:t>Bob</a:t>
                      </a:r>
                      <a:endParaRPr lang="en-US" sz="2800" dirty="0"/>
                    </a:p>
                  </a:txBody>
                  <a:tcPr/>
                </a:tc>
              </a:tr>
            </a:tbl>
          </a:graphicData>
        </a:graphic>
      </p:graphicFrame>
      <p:graphicFrame>
        <p:nvGraphicFramePr>
          <p:cNvPr id="9" name="Table 8"/>
          <p:cNvGraphicFramePr>
            <a:graphicFrameLocks noGrp="1"/>
          </p:cNvGraphicFramePr>
          <p:nvPr/>
        </p:nvGraphicFramePr>
        <p:xfrm>
          <a:off x="623535" y="3812083"/>
          <a:ext cx="1092770" cy="1554480"/>
        </p:xfrm>
        <a:graphic>
          <a:graphicData uri="http://schemas.openxmlformats.org/drawingml/2006/table">
            <a:tbl>
              <a:tblPr firstRow="1" bandRow="1">
                <a:tableStyleId>{69012ECD-51FC-41F1-AA8D-1B2483CD663E}</a:tableStyleId>
              </a:tblPr>
              <a:tblGrid>
                <a:gridCol w="1092770"/>
              </a:tblGrid>
              <a:tr h="370840">
                <a:tc>
                  <a:txBody>
                    <a:bodyPr/>
                    <a:lstStyle/>
                    <a:p>
                      <a:pPr algn="ctr"/>
                      <a:r>
                        <a:rPr lang="en-US" sz="2800" dirty="0" smtClean="0"/>
                        <a:t>D</a:t>
                      </a:r>
                      <a:endParaRPr lang="en-US" sz="2800" dirty="0"/>
                    </a:p>
                  </a:txBody>
                  <a:tcPr/>
                </a:tc>
              </a:tr>
              <a:tr h="370840">
                <a:tc>
                  <a:txBody>
                    <a:bodyPr/>
                    <a:lstStyle/>
                    <a:p>
                      <a:pPr algn="ctr"/>
                      <a:r>
                        <a:rPr lang="en-US" sz="2800" dirty="0" smtClean="0"/>
                        <a:t>Alice</a:t>
                      </a:r>
                      <a:endParaRPr lang="en-US" sz="2800" dirty="0"/>
                    </a:p>
                  </a:txBody>
                  <a:tcPr>
                    <a:solidFill>
                      <a:srgbClr val="FFC000"/>
                    </a:solidFill>
                  </a:tcPr>
                </a:tc>
              </a:tr>
              <a:tr h="370840">
                <a:tc>
                  <a:txBody>
                    <a:bodyPr/>
                    <a:lstStyle/>
                    <a:p>
                      <a:pPr algn="ctr"/>
                      <a:r>
                        <a:rPr lang="en-US" sz="2800" dirty="0" smtClean="0"/>
                        <a:t>Bob</a:t>
                      </a:r>
                      <a:endParaRPr lang="en-US" sz="2800" dirty="0"/>
                    </a:p>
                  </a:txBody>
                  <a:tcPr/>
                </a:tc>
              </a:tr>
            </a:tbl>
          </a:graphicData>
        </a:graphic>
      </p:graphicFrame>
      <p:sp>
        <p:nvSpPr>
          <p:cNvPr id="8" name="Rectangle 7"/>
          <p:cNvSpPr/>
          <p:nvPr/>
        </p:nvSpPr>
        <p:spPr>
          <a:xfrm>
            <a:off x="9358313" y="1214439"/>
            <a:ext cx="2414587" cy="11834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9605962" y="1489205"/>
            <a:ext cx="485775" cy="0"/>
          </a:xfrm>
          <a:prstGeom prst="line">
            <a:avLst/>
          </a:prstGeom>
          <a:ln w="381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367189" y="1258373"/>
            <a:ext cx="1279517" cy="461665"/>
          </a:xfrm>
          <a:prstGeom prst="rect">
            <a:avLst/>
          </a:prstGeom>
          <a:noFill/>
        </p:spPr>
        <p:txBody>
          <a:bodyPr wrap="none" rtlCol="0">
            <a:spAutoFit/>
          </a:bodyPr>
          <a:lstStyle/>
          <a:p>
            <a:r>
              <a:rPr lang="en-US" sz="2400" b="1" dirty="0" smtClean="0">
                <a:solidFill>
                  <a:schemeClr val="accent1">
                    <a:lumMod val="75000"/>
                  </a:schemeClr>
                </a:solidFill>
                <a:latin typeface="Arial" charset="0"/>
                <a:ea typeface="Arial" charset="0"/>
                <a:cs typeface="Arial" charset="0"/>
              </a:rPr>
              <a:t>P(M(D))</a:t>
            </a:r>
            <a:endParaRPr lang="en-US" sz="2400" b="1" dirty="0">
              <a:solidFill>
                <a:schemeClr val="accent1">
                  <a:lumMod val="75000"/>
                </a:schemeClr>
              </a:solidFill>
              <a:latin typeface="Arial" charset="0"/>
              <a:ea typeface="Arial" charset="0"/>
              <a:cs typeface="Arial" charset="0"/>
            </a:endParaRPr>
          </a:p>
        </p:txBody>
      </p:sp>
      <p:cxnSp>
        <p:nvCxnSpPr>
          <p:cNvPr id="20" name="Straight Connector 19"/>
          <p:cNvCxnSpPr/>
          <p:nvPr/>
        </p:nvCxnSpPr>
        <p:spPr>
          <a:xfrm>
            <a:off x="9605961" y="1963139"/>
            <a:ext cx="4857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367189" y="1783022"/>
            <a:ext cx="1353256" cy="461665"/>
          </a:xfrm>
          <a:prstGeom prst="rect">
            <a:avLst/>
          </a:prstGeom>
          <a:noFill/>
        </p:spPr>
        <p:txBody>
          <a:bodyPr wrap="none" rtlCol="0">
            <a:spAutoFit/>
          </a:bodyPr>
          <a:lstStyle/>
          <a:p>
            <a:r>
              <a:rPr lang="en-US" sz="2400" b="1" dirty="0" smtClean="0">
                <a:solidFill>
                  <a:srgbClr val="C00000"/>
                </a:solidFill>
                <a:latin typeface="Arial" charset="0"/>
                <a:ea typeface="Arial" charset="0"/>
                <a:cs typeface="Arial" charset="0"/>
              </a:rPr>
              <a:t>P(M(D’))</a:t>
            </a:r>
            <a:endParaRPr lang="en-US" sz="2400" b="1" dirty="0">
              <a:solidFill>
                <a:srgbClr val="C00000"/>
              </a:solidFill>
              <a:latin typeface="Arial" charset="0"/>
              <a:ea typeface="Arial" charset="0"/>
              <a:cs typeface="Arial" charset="0"/>
            </a:endParaRPr>
          </a:p>
        </p:txBody>
      </p:sp>
      <p:pic>
        <p:nvPicPr>
          <p:cNvPr id="22" name="Picture 21"/>
          <p:cNvPicPr>
            <a:picLocks noChangeAspect="1"/>
          </p:cNvPicPr>
          <p:nvPr/>
        </p:nvPicPr>
        <p:blipFill>
          <a:blip r:embed="rId4"/>
          <a:stretch>
            <a:fillRect/>
          </a:stretch>
        </p:blipFill>
        <p:spPr>
          <a:xfrm>
            <a:off x="1698269" y="6103214"/>
            <a:ext cx="8013700" cy="469900"/>
          </a:xfrm>
          <a:prstGeom prst="rect">
            <a:avLst/>
          </a:prstGeom>
        </p:spPr>
      </p:pic>
      <p:sp>
        <p:nvSpPr>
          <p:cNvPr id="23" name="Oval 22"/>
          <p:cNvSpPr/>
          <p:nvPr/>
        </p:nvSpPr>
        <p:spPr>
          <a:xfrm>
            <a:off x="4886324" y="5881824"/>
            <a:ext cx="1585913" cy="90473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5" name="Rounded Rectangular Callout 4"/>
          <p:cNvSpPr/>
          <p:nvPr/>
        </p:nvSpPr>
        <p:spPr>
          <a:xfrm>
            <a:off x="4148888" y="4323247"/>
            <a:ext cx="6416718" cy="953302"/>
          </a:xfrm>
          <a:prstGeom prst="wedgeRoundRectCallout">
            <a:avLst>
              <a:gd name="adj1" fmla="val -25564"/>
              <a:gd name="adj2" fmla="val 110026"/>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13" name="Picture 12"/>
          <p:cNvPicPr>
            <a:picLocks noChangeAspect="1"/>
          </p:cNvPicPr>
          <p:nvPr/>
        </p:nvPicPr>
        <p:blipFill>
          <a:blip r:embed="rId5"/>
          <a:stretch>
            <a:fillRect/>
          </a:stretch>
        </p:blipFill>
        <p:spPr>
          <a:xfrm>
            <a:off x="4264797" y="4628448"/>
            <a:ext cx="6184900" cy="342900"/>
          </a:xfrm>
          <a:prstGeom prst="rect">
            <a:avLst/>
          </a:prstGeom>
        </p:spPr>
      </p:pic>
    </p:spTree>
    <p:extLst>
      <p:ext uri="{BB962C8B-B14F-4D97-AF65-F5344CB8AC3E}">
        <p14:creationId xmlns:p14="http://schemas.microsoft.com/office/powerpoint/2010/main" val="151090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944477" y="1179367"/>
            <a:ext cx="7822174" cy="4460471"/>
          </a:xfrm>
          <a:prstGeom prst="rect">
            <a:avLst/>
          </a:prstGeom>
        </p:spPr>
      </p:pic>
      <p:sp>
        <p:nvSpPr>
          <p:cNvPr id="4" name="Rectangle 3"/>
          <p:cNvSpPr/>
          <p:nvPr/>
        </p:nvSpPr>
        <p:spPr>
          <a:xfrm>
            <a:off x="183180" y="1506797"/>
            <a:ext cx="4207646" cy="2677656"/>
          </a:xfrm>
          <a:prstGeom prst="rect">
            <a:avLst/>
          </a:prstGeom>
        </p:spPr>
        <p:txBody>
          <a:bodyPr wrap="square">
            <a:spAutoFit/>
          </a:bodyPr>
          <a:lstStyle/>
          <a:p>
            <a:r>
              <a:rPr lang="en-US" altLang="zh-CN" sz="2800" dirty="0" smtClean="0"/>
              <a:t>Calculating randomized results </a:t>
            </a:r>
            <a:r>
              <a:rPr lang="en-US" altLang="zh-CN" sz="2800" dirty="0"/>
              <a:t>from </a:t>
            </a:r>
            <a:r>
              <a:rPr lang="en-US" altLang="zh-CN" sz="2800" dirty="0">
                <a:solidFill>
                  <a:srgbClr val="C00000"/>
                </a:solidFill>
              </a:rPr>
              <a:t>data object </a:t>
            </a:r>
          </a:p>
          <a:p>
            <a:pPr marL="571472" indent="-571472">
              <a:buFont typeface="Arial" charset="0"/>
              <a:buChar char="•"/>
            </a:pPr>
            <a:endParaRPr lang="en-US" altLang="zh-CN" sz="2800" dirty="0" smtClean="0"/>
          </a:p>
          <a:p>
            <a:r>
              <a:rPr lang="en-US" sz="2800" dirty="0" smtClean="0"/>
              <a:t>Parameterizing the </a:t>
            </a:r>
            <a:r>
              <a:rPr lang="en-US" sz="2800" dirty="0" err="1" smtClean="0"/>
              <a:t>indistinguishability</a:t>
            </a:r>
            <a:r>
              <a:rPr lang="en-US" sz="2800" dirty="0" smtClean="0"/>
              <a:t> </a:t>
            </a:r>
            <a:r>
              <a:rPr lang="en-US" sz="2800" dirty="0"/>
              <a:t>with distance metric </a:t>
            </a:r>
            <a:r>
              <a:rPr lang="en-US" sz="2800" dirty="0">
                <a:solidFill>
                  <a:srgbClr val="C00000"/>
                </a:solidFill>
              </a:rPr>
              <a:t>d </a:t>
            </a:r>
          </a:p>
        </p:txBody>
      </p:sp>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6"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Defense 2: Differential Privacy --- d-privacy</a:t>
            </a:r>
            <a:endParaRPr lang="en-US" dirty="0"/>
          </a:p>
        </p:txBody>
      </p:sp>
      <p:sp>
        <p:nvSpPr>
          <p:cNvPr id="2" name="Slide Number Placeholder 1"/>
          <p:cNvSpPr>
            <a:spLocks noGrp="1"/>
          </p:cNvSpPr>
          <p:nvPr>
            <p:ph type="sldNum" sz="quarter" idx="19"/>
          </p:nvPr>
        </p:nvSpPr>
        <p:spPr/>
        <p:txBody>
          <a:bodyPr/>
          <a:lstStyle/>
          <a:p>
            <a:fld id="{45F7BE95-73A5-2748-8EEA-ABE18BDACB7C}" type="slidenum">
              <a:rPr lang="en-US" smtClean="0"/>
              <a:t>17</a:t>
            </a:fld>
            <a:endParaRPr lang="en-US" dirty="0"/>
          </a:p>
        </p:txBody>
      </p:sp>
      <p:sp>
        <p:nvSpPr>
          <p:cNvPr id="8" name="Rectangle 7"/>
          <p:cNvSpPr/>
          <p:nvPr/>
        </p:nvSpPr>
        <p:spPr>
          <a:xfrm>
            <a:off x="9358313" y="1214439"/>
            <a:ext cx="2414587" cy="11834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9605962" y="1489205"/>
            <a:ext cx="485775" cy="0"/>
          </a:xfrm>
          <a:prstGeom prst="line">
            <a:avLst/>
          </a:prstGeom>
          <a:ln w="381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367189" y="1258373"/>
            <a:ext cx="1261884" cy="461665"/>
          </a:xfrm>
          <a:prstGeom prst="rect">
            <a:avLst/>
          </a:prstGeom>
          <a:noFill/>
        </p:spPr>
        <p:txBody>
          <a:bodyPr wrap="none" rtlCol="0">
            <a:spAutoFit/>
          </a:bodyPr>
          <a:lstStyle/>
          <a:p>
            <a:r>
              <a:rPr lang="en-US" sz="2400" b="1" dirty="0" smtClean="0">
                <a:solidFill>
                  <a:schemeClr val="accent1">
                    <a:lumMod val="75000"/>
                  </a:schemeClr>
                </a:solidFill>
                <a:latin typeface="Arial" charset="0"/>
                <a:ea typeface="Arial" charset="0"/>
                <a:cs typeface="Arial" charset="0"/>
              </a:rPr>
              <a:t>P(M(X))</a:t>
            </a:r>
            <a:endParaRPr lang="en-US" sz="2400" b="1" dirty="0">
              <a:solidFill>
                <a:schemeClr val="accent1">
                  <a:lumMod val="75000"/>
                </a:schemeClr>
              </a:solidFill>
              <a:latin typeface="Arial" charset="0"/>
              <a:ea typeface="Arial" charset="0"/>
              <a:cs typeface="Arial" charset="0"/>
            </a:endParaRPr>
          </a:p>
        </p:txBody>
      </p:sp>
      <p:cxnSp>
        <p:nvCxnSpPr>
          <p:cNvPr id="20" name="Straight Connector 19"/>
          <p:cNvCxnSpPr/>
          <p:nvPr/>
        </p:nvCxnSpPr>
        <p:spPr>
          <a:xfrm>
            <a:off x="9605961" y="1963139"/>
            <a:ext cx="4857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367189" y="1783022"/>
            <a:ext cx="1346844" cy="461665"/>
          </a:xfrm>
          <a:prstGeom prst="rect">
            <a:avLst/>
          </a:prstGeom>
          <a:noFill/>
        </p:spPr>
        <p:txBody>
          <a:bodyPr wrap="none" rtlCol="0">
            <a:spAutoFit/>
          </a:bodyPr>
          <a:lstStyle/>
          <a:p>
            <a:r>
              <a:rPr lang="en-US" sz="2400" b="1" dirty="0" smtClean="0">
                <a:solidFill>
                  <a:srgbClr val="C00000"/>
                </a:solidFill>
                <a:latin typeface="Arial" charset="0"/>
                <a:ea typeface="Arial" charset="0"/>
                <a:cs typeface="Arial" charset="0"/>
              </a:rPr>
              <a:t>P(M(X’))</a:t>
            </a:r>
            <a:endParaRPr lang="en-US" sz="2400" b="1" dirty="0">
              <a:solidFill>
                <a:srgbClr val="C00000"/>
              </a:solidFill>
              <a:latin typeface="Arial" charset="0"/>
              <a:ea typeface="Arial" charset="0"/>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7368542"/>
              </p:ext>
            </p:extLst>
          </p:nvPr>
        </p:nvGraphicFramePr>
        <p:xfrm>
          <a:off x="221138" y="4379799"/>
          <a:ext cx="836137" cy="518160"/>
        </p:xfrm>
        <a:graphic>
          <a:graphicData uri="http://schemas.openxmlformats.org/drawingml/2006/table">
            <a:tbl>
              <a:tblPr firstRow="1" bandRow="1">
                <a:tableStyleId>{5C22544A-7EE6-4342-B048-85BDC9FD1C3A}</a:tableStyleId>
              </a:tblPr>
              <a:tblGrid>
                <a:gridCol w="836137"/>
              </a:tblGrid>
              <a:tr h="370840">
                <a:tc>
                  <a:txBody>
                    <a:bodyPr/>
                    <a:lstStyle/>
                    <a:p>
                      <a:pPr algn="ctr"/>
                      <a:r>
                        <a:rPr lang="en-US" sz="2800" dirty="0" smtClean="0"/>
                        <a:t>X</a:t>
                      </a:r>
                      <a:endParaRPr lang="en-US" sz="2800" dirty="0"/>
                    </a:p>
                  </a:txBody>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572255140"/>
              </p:ext>
            </p:extLst>
          </p:nvPr>
        </p:nvGraphicFramePr>
        <p:xfrm>
          <a:off x="2899309" y="4379799"/>
          <a:ext cx="836137" cy="518160"/>
        </p:xfrm>
        <a:graphic>
          <a:graphicData uri="http://schemas.openxmlformats.org/drawingml/2006/table">
            <a:tbl>
              <a:tblPr firstRow="1" bandRow="1">
                <a:tableStyleId>{5C22544A-7EE6-4342-B048-85BDC9FD1C3A}</a:tableStyleId>
              </a:tblPr>
              <a:tblGrid>
                <a:gridCol w="836137"/>
              </a:tblGrid>
              <a:tr h="370840">
                <a:tc>
                  <a:txBody>
                    <a:bodyPr/>
                    <a:lstStyle/>
                    <a:p>
                      <a:pPr algn="ctr"/>
                      <a:r>
                        <a:rPr lang="en-US" sz="2800" dirty="0" smtClean="0"/>
                        <a:t>X’</a:t>
                      </a:r>
                      <a:endParaRPr lang="en-US" sz="2800" dirty="0"/>
                    </a:p>
                  </a:txBody>
                  <a:tcPr/>
                </a:tc>
              </a:tr>
            </a:tbl>
          </a:graphicData>
        </a:graphic>
      </p:graphicFrame>
      <p:cxnSp>
        <p:nvCxnSpPr>
          <p:cNvPr id="18" name="Straight Connector 17"/>
          <p:cNvCxnSpPr>
            <a:stCxn id="5" idx="3"/>
            <a:endCxn id="17" idx="1"/>
          </p:cNvCxnSpPr>
          <p:nvPr/>
        </p:nvCxnSpPr>
        <p:spPr>
          <a:xfrm>
            <a:off x="1057275" y="4638879"/>
            <a:ext cx="1842034"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61441" y="4734251"/>
            <a:ext cx="1281954" cy="584775"/>
          </a:xfrm>
          <a:prstGeom prst="rect">
            <a:avLst/>
          </a:prstGeom>
          <a:noFill/>
        </p:spPr>
        <p:txBody>
          <a:bodyPr wrap="none" rtlCol="0">
            <a:spAutoFit/>
          </a:bodyPr>
          <a:lstStyle/>
          <a:p>
            <a:r>
              <a:rPr lang="en-US" sz="3200" dirty="0" smtClean="0">
                <a:solidFill>
                  <a:srgbClr val="C00000"/>
                </a:solidFill>
              </a:rPr>
              <a:t>d(X,X’)</a:t>
            </a:r>
            <a:endParaRPr lang="en-US" sz="3200" dirty="0">
              <a:solidFill>
                <a:srgbClr val="C00000"/>
              </a:solidFill>
            </a:endParaRPr>
          </a:p>
        </p:txBody>
      </p:sp>
      <p:pic>
        <p:nvPicPr>
          <p:cNvPr id="19" name="Picture 18"/>
          <p:cNvPicPr>
            <a:picLocks noChangeAspect="1"/>
          </p:cNvPicPr>
          <p:nvPr/>
        </p:nvPicPr>
        <p:blipFill>
          <a:blip r:embed="rId4"/>
          <a:stretch>
            <a:fillRect/>
          </a:stretch>
        </p:blipFill>
        <p:spPr>
          <a:xfrm>
            <a:off x="527050" y="5999192"/>
            <a:ext cx="10337800" cy="469900"/>
          </a:xfrm>
          <a:prstGeom prst="rect">
            <a:avLst/>
          </a:prstGeom>
        </p:spPr>
      </p:pic>
    </p:spTree>
    <p:extLst>
      <p:ext uri="{BB962C8B-B14F-4D97-AF65-F5344CB8AC3E}">
        <p14:creationId xmlns:p14="http://schemas.microsoft.com/office/powerpoint/2010/main" val="98412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944477" y="1179367"/>
            <a:ext cx="7822174" cy="4460471"/>
          </a:xfrm>
          <a:prstGeom prst="rect">
            <a:avLst/>
          </a:prstGeom>
        </p:spPr>
      </p:pic>
      <p:sp>
        <p:nvSpPr>
          <p:cNvPr id="4" name="Rectangle 3"/>
          <p:cNvSpPr/>
          <p:nvPr/>
        </p:nvSpPr>
        <p:spPr>
          <a:xfrm>
            <a:off x="183180" y="1506797"/>
            <a:ext cx="4207646" cy="2677656"/>
          </a:xfrm>
          <a:prstGeom prst="rect">
            <a:avLst/>
          </a:prstGeom>
        </p:spPr>
        <p:txBody>
          <a:bodyPr wrap="square">
            <a:spAutoFit/>
          </a:bodyPr>
          <a:lstStyle/>
          <a:p>
            <a:r>
              <a:rPr lang="en-US" altLang="zh-CN" sz="2800" dirty="0" smtClean="0"/>
              <a:t>Calculating randomized results </a:t>
            </a:r>
            <a:r>
              <a:rPr lang="en-US" altLang="zh-CN" sz="2800" dirty="0"/>
              <a:t>from </a:t>
            </a:r>
            <a:r>
              <a:rPr lang="en-US" altLang="zh-CN" sz="2800" dirty="0">
                <a:solidFill>
                  <a:srgbClr val="C00000"/>
                </a:solidFill>
              </a:rPr>
              <a:t>data object </a:t>
            </a:r>
          </a:p>
          <a:p>
            <a:pPr marL="571472" indent="-571472">
              <a:buFont typeface="Arial" charset="0"/>
              <a:buChar char="•"/>
            </a:pPr>
            <a:endParaRPr lang="en-US" altLang="zh-CN" sz="2800" dirty="0" smtClean="0"/>
          </a:p>
          <a:p>
            <a:r>
              <a:rPr lang="en-US" sz="2800" dirty="0" smtClean="0"/>
              <a:t>Parameterizing the </a:t>
            </a:r>
            <a:r>
              <a:rPr lang="en-US" sz="2800" dirty="0" err="1" smtClean="0"/>
              <a:t>indistinguishability</a:t>
            </a:r>
            <a:r>
              <a:rPr lang="en-US" sz="2800" dirty="0" smtClean="0"/>
              <a:t> </a:t>
            </a:r>
            <a:r>
              <a:rPr lang="en-US" sz="2800" dirty="0"/>
              <a:t>with distance metric </a:t>
            </a:r>
            <a:r>
              <a:rPr lang="en-US" sz="2800" dirty="0">
                <a:solidFill>
                  <a:srgbClr val="C00000"/>
                </a:solidFill>
              </a:rPr>
              <a:t>d </a:t>
            </a:r>
          </a:p>
        </p:txBody>
      </p:sp>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6"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Defense 2: Differential Privacy --- d-privacy</a:t>
            </a:r>
            <a:endParaRPr lang="en-US" dirty="0"/>
          </a:p>
        </p:txBody>
      </p:sp>
      <p:sp>
        <p:nvSpPr>
          <p:cNvPr id="2" name="Slide Number Placeholder 1"/>
          <p:cNvSpPr>
            <a:spLocks noGrp="1"/>
          </p:cNvSpPr>
          <p:nvPr>
            <p:ph type="sldNum" sz="quarter" idx="19"/>
          </p:nvPr>
        </p:nvSpPr>
        <p:spPr/>
        <p:txBody>
          <a:bodyPr/>
          <a:lstStyle/>
          <a:p>
            <a:fld id="{45F7BE95-73A5-2748-8EEA-ABE18BDACB7C}" type="slidenum">
              <a:rPr lang="en-US" smtClean="0"/>
              <a:t>18</a:t>
            </a:fld>
            <a:endParaRPr lang="en-US" dirty="0"/>
          </a:p>
        </p:txBody>
      </p:sp>
      <p:sp>
        <p:nvSpPr>
          <p:cNvPr id="8" name="Rectangle 7"/>
          <p:cNvSpPr/>
          <p:nvPr/>
        </p:nvSpPr>
        <p:spPr>
          <a:xfrm>
            <a:off x="9358313" y="1214439"/>
            <a:ext cx="2414587" cy="11834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9605962" y="1489205"/>
            <a:ext cx="485775" cy="0"/>
          </a:xfrm>
          <a:prstGeom prst="line">
            <a:avLst/>
          </a:prstGeom>
          <a:ln w="381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367189" y="1258373"/>
            <a:ext cx="1261884" cy="461665"/>
          </a:xfrm>
          <a:prstGeom prst="rect">
            <a:avLst/>
          </a:prstGeom>
          <a:noFill/>
        </p:spPr>
        <p:txBody>
          <a:bodyPr wrap="none" rtlCol="0">
            <a:spAutoFit/>
          </a:bodyPr>
          <a:lstStyle/>
          <a:p>
            <a:r>
              <a:rPr lang="en-US" sz="2400" b="1" dirty="0" smtClean="0">
                <a:solidFill>
                  <a:schemeClr val="accent1">
                    <a:lumMod val="75000"/>
                  </a:schemeClr>
                </a:solidFill>
                <a:latin typeface="Arial" charset="0"/>
                <a:ea typeface="Arial" charset="0"/>
                <a:cs typeface="Arial" charset="0"/>
              </a:rPr>
              <a:t>P(M(X))</a:t>
            </a:r>
            <a:endParaRPr lang="en-US" sz="2400" b="1" dirty="0">
              <a:solidFill>
                <a:schemeClr val="accent1">
                  <a:lumMod val="75000"/>
                </a:schemeClr>
              </a:solidFill>
              <a:latin typeface="Arial" charset="0"/>
              <a:ea typeface="Arial" charset="0"/>
              <a:cs typeface="Arial" charset="0"/>
            </a:endParaRPr>
          </a:p>
        </p:txBody>
      </p:sp>
      <p:cxnSp>
        <p:nvCxnSpPr>
          <p:cNvPr id="20" name="Straight Connector 19"/>
          <p:cNvCxnSpPr/>
          <p:nvPr/>
        </p:nvCxnSpPr>
        <p:spPr>
          <a:xfrm>
            <a:off x="9605961" y="1963139"/>
            <a:ext cx="4857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367189" y="1783022"/>
            <a:ext cx="1346844" cy="461665"/>
          </a:xfrm>
          <a:prstGeom prst="rect">
            <a:avLst/>
          </a:prstGeom>
          <a:noFill/>
        </p:spPr>
        <p:txBody>
          <a:bodyPr wrap="none" rtlCol="0">
            <a:spAutoFit/>
          </a:bodyPr>
          <a:lstStyle/>
          <a:p>
            <a:r>
              <a:rPr lang="en-US" sz="2400" b="1" dirty="0" smtClean="0">
                <a:solidFill>
                  <a:srgbClr val="C00000"/>
                </a:solidFill>
                <a:latin typeface="Arial" charset="0"/>
                <a:ea typeface="Arial" charset="0"/>
                <a:cs typeface="Arial" charset="0"/>
              </a:rPr>
              <a:t>P(M(X’))</a:t>
            </a:r>
            <a:endParaRPr lang="en-US" sz="2400" b="1" dirty="0">
              <a:solidFill>
                <a:srgbClr val="C00000"/>
              </a:solidFill>
              <a:latin typeface="Arial" charset="0"/>
              <a:ea typeface="Arial" charset="0"/>
              <a:cs typeface="Arial" charset="0"/>
            </a:endParaRPr>
          </a:p>
        </p:txBody>
      </p:sp>
      <p:graphicFrame>
        <p:nvGraphicFramePr>
          <p:cNvPr id="5" name="Table 4"/>
          <p:cNvGraphicFramePr>
            <a:graphicFrameLocks noGrp="1"/>
          </p:cNvGraphicFramePr>
          <p:nvPr/>
        </p:nvGraphicFramePr>
        <p:xfrm>
          <a:off x="221138" y="4379799"/>
          <a:ext cx="836137" cy="518160"/>
        </p:xfrm>
        <a:graphic>
          <a:graphicData uri="http://schemas.openxmlformats.org/drawingml/2006/table">
            <a:tbl>
              <a:tblPr firstRow="1" bandRow="1">
                <a:tableStyleId>{5C22544A-7EE6-4342-B048-85BDC9FD1C3A}</a:tableStyleId>
              </a:tblPr>
              <a:tblGrid>
                <a:gridCol w="836137"/>
              </a:tblGrid>
              <a:tr h="370840">
                <a:tc>
                  <a:txBody>
                    <a:bodyPr/>
                    <a:lstStyle/>
                    <a:p>
                      <a:pPr algn="ctr"/>
                      <a:r>
                        <a:rPr lang="en-US" sz="2800" dirty="0" smtClean="0"/>
                        <a:t>X</a:t>
                      </a:r>
                      <a:endParaRPr lang="en-US" sz="2800" dirty="0"/>
                    </a:p>
                  </a:txBody>
                  <a:tcPr/>
                </a:tc>
              </a:tr>
            </a:tbl>
          </a:graphicData>
        </a:graphic>
      </p:graphicFrame>
      <p:graphicFrame>
        <p:nvGraphicFramePr>
          <p:cNvPr id="17" name="Table 16"/>
          <p:cNvGraphicFramePr>
            <a:graphicFrameLocks noGrp="1"/>
          </p:cNvGraphicFramePr>
          <p:nvPr/>
        </p:nvGraphicFramePr>
        <p:xfrm>
          <a:off x="2899309" y="4379799"/>
          <a:ext cx="836137" cy="518160"/>
        </p:xfrm>
        <a:graphic>
          <a:graphicData uri="http://schemas.openxmlformats.org/drawingml/2006/table">
            <a:tbl>
              <a:tblPr firstRow="1" bandRow="1">
                <a:tableStyleId>{5C22544A-7EE6-4342-B048-85BDC9FD1C3A}</a:tableStyleId>
              </a:tblPr>
              <a:tblGrid>
                <a:gridCol w="836137"/>
              </a:tblGrid>
              <a:tr h="370840">
                <a:tc>
                  <a:txBody>
                    <a:bodyPr/>
                    <a:lstStyle/>
                    <a:p>
                      <a:pPr algn="ctr"/>
                      <a:r>
                        <a:rPr lang="en-US" sz="2800" dirty="0" smtClean="0"/>
                        <a:t>X’</a:t>
                      </a:r>
                      <a:endParaRPr lang="en-US" sz="2800" dirty="0"/>
                    </a:p>
                  </a:txBody>
                  <a:tcPr/>
                </a:tc>
              </a:tr>
            </a:tbl>
          </a:graphicData>
        </a:graphic>
      </p:graphicFrame>
      <p:sp>
        <p:nvSpPr>
          <p:cNvPr id="14" name="TextBox 13"/>
          <p:cNvSpPr txBox="1"/>
          <p:nvPr/>
        </p:nvSpPr>
        <p:spPr>
          <a:xfrm>
            <a:off x="1361441" y="4734251"/>
            <a:ext cx="1281954" cy="584775"/>
          </a:xfrm>
          <a:prstGeom prst="rect">
            <a:avLst/>
          </a:prstGeom>
          <a:noFill/>
        </p:spPr>
        <p:txBody>
          <a:bodyPr wrap="none" rtlCol="0">
            <a:spAutoFit/>
          </a:bodyPr>
          <a:lstStyle/>
          <a:p>
            <a:r>
              <a:rPr lang="en-US" sz="3200" dirty="0" smtClean="0">
                <a:solidFill>
                  <a:srgbClr val="C00000"/>
                </a:solidFill>
              </a:rPr>
              <a:t>d(X,X’)</a:t>
            </a:r>
            <a:endParaRPr lang="en-US" sz="3200" dirty="0">
              <a:solidFill>
                <a:srgbClr val="C00000"/>
              </a:solidFill>
            </a:endParaRPr>
          </a:p>
        </p:txBody>
      </p:sp>
      <p:pic>
        <p:nvPicPr>
          <p:cNvPr id="19" name="Picture 18"/>
          <p:cNvPicPr>
            <a:picLocks noChangeAspect="1"/>
          </p:cNvPicPr>
          <p:nvPr/>
        </p:nvPicPr>
        <p:blipFill>
          <a:blip r:embed="rId4"/>
          <a:stretch>
            <a:fillRect/>
          </a:stretch>
        </p:blipFill>
        <p:spPr>
          <a:xfrm>
            <a:off x="527050" y="5999192"/>
            <a:ext cx="10337800" cy="469900"/>
          </a:xfrm>
          <a:prstGeom prst="rect">
            <a:avLst/>
          </a:prstGeom>
        </p:spPr>
      </p:pic>
      <p:sp>
        <p:nvSpPr>
          <p:cNvPr id="22" name="Oval 21"/>
          <p:cNvSpPr/>
          <p:nvPr/>
        </p:nvSpPr>
        <p:spPr>
          <a:xfrm>
            <a:off x="3749735" y="5606274"/>
            <a:ext cx="3808354" cy="1180286"/>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23" name="Rounded Rectangular Callout 22"/>
          <p:cNvSpPr/>
          <p:nvPr/>
        </p:nvSpPr>
        <p:spPr>
          <a:xfrm>
            <a:off x="4163800" y="3980253"/>
            <a:ext cx="7190000" cy="953302"/>
          </a:xfrm>
          <a:prstGeom prst="wedgeRoundRectCallout">
            <a:avLst>
              <a:gd name="adj1" fmla="val -25564"/>
              <a:gd name="adj2" fmla="val 110026"/>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7" name="Picture 6"/>
          <p:cNvPicPr>
            <a:picLocks noChangeAspect="1"/>
          </p:cNvPicPr>
          <p:nvPr/>
        </p:nvPicPr>
        <p:blipFill>
          <a:blip r:embed="rId5"/>
          <a:stretch>
            <a:fillRect/>
          </a:stretch>
        </p:blipFill>
        <p:spPr>
          <a:xfrm>
            <a:off x="4331150" y="4286671"/>
            <a:ext cx="6855300" cy="380279"/>
          </a:xfrm>
          <a:prstGeom prst="rect">
            <a:avLst/>
          </a:prstGeom>
        </p:spPr>
      </p:pic>
      <p:cxnSp>
        <p:nvCxnSpPr>
          <p:cNvPr id="24" name="Straight Connector 23"/>
          <p:cNvCxnSpPr/>
          <p:nvPr/>
        </p:nvCxnSpPr>
        <p:spPr>
          <a:xfrm>
            <a:off x="1057275" y="4638879"/>
            <a:ext cx="1842034"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31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37060" y="4407578"/>
            <a:ext cx="7886700" cy="975597"/>
          </a:xfrm>
          <a:prstGeom prst="rect">
            <a:avLst/>
          </a:prstGeom>
        </p:spPr>
      </p:pic>
      <p:sp>
        <p:nvSpPr>
          <p:cNvPr id="4" name="Rectangle 3"/>
          <p:cNvSpPr/>
          <p:nvPr/>
        </p:nvSpPr>
        <p:spPr>
          <a:xfrm>
            <a:off x="341685" y="1746447"/>
            <a:ext cx="11850315" cy="3108543"/>
          </a:xfrm>
          <a:prstGeom prst="rect">
            <a:avLst/>
          </a:prstGeom>
        </p:spPr>
        <p:txBody>
          <a:bodyPr wrap="square">
            <a:spAutoFit/>
          </a:bodyPr>
          <a:lstStyle/>
          <a:p>
            <a:pPr marL="571472" indent="-571472">
              <a:buFont typeface="Arial" charset="0"/>
              <a:buChar char="•"/>
            </a:pPr>
            <a:r>
              <a:rPr lang="en-US" altLang="zh-CN" sz="2800" dirty="0"/>
              <a:t>Fourier Perturbation Algorithm (</a:t>
            </a:r>
            <a:r>
              <a:rPr lang="en-US" altLang="zh-CN" sz="2800" dirty="0" err="1"/>
              <a:t>FPA</a:t>
            </a:r>
            <a:r>
              <a:rPr lang="en-US" altLang="zh-CN" sz="2800" baseline="-25000" dirty="0" err="1"/>
              <a:t>k</a:t>
            </a:r>
            <a:r>
              <a:rPr lang="en-US" altLang="zh-CN" sz="2800" dirty="0"/>
              <a:t>): </a:t>
            </a:r>
            <a:r>
              <a:rPr lang="en-US" altLang="zh-CN" sz="2800" dirty="0" err="1"/>
              <a:t>Rastogi</a:t>
            </a:r>
            <a:r>
              <a:rPr lang="en-US" altLang="zh-CN" sz="2800" dirty="0"/>
              <a:t> et al. (SIGMOD’10</a:t>
            </a:r>
            <a:r>
              <a:rPr lang="en-US" altLang="zh-CN" sz="2800" dirty="0" smtClean="0"/>
              <a:t>)</a:t>
            </a:r>
          </a:p>
          <a:p>
            <a:pPr marL="571472" indent="-571472">
              <a:buFont typeface="Arial" charset="0"/>
              <a:buChar char="•"/>
            </a:pPr>
            <a:endParaRPr lang="en-US" altLang="zh-CN" sz="2800" dirty="0"/>
          </a:p>
          <a:p>
            <a:pPr marL="571472" indent="-571472">
              <a:buFont typeface="Arial" charset="0"/>
              <a:buChar char="•"/>
            </a:pPr>
            <a:endParaRPr lang="en-US" altLang="zh-CN" sz="2800" dirty="0"/>
          </a:p>
          <a:p>
            <a:pPr marL="571472" indent="-571472">
              <a:buFont typeface="Arial" charset="0"/>
              <a:buChar char="•"/>
            </a:pPr>
            <a:endParaRPr lang="en-US" altLang="zh-CN" sz="2800" dirty="0" smtClean="0"/>
          </a:p>
          <a:p>
            <a:pPr marL="571472" indent="-571472">
              <a:buFont typeface="Arial" charset="0"/>
              <a:buChar char="•"/>
            </a:pPr>
            <a:endParaRPr lang="en-US" altLang="zh-CN" sz="2800" dirty="0" smtClean="0"/>
          </a:p>
          <a:p>
            <a:pPr marL="571472" indent="-571472">
              <a:buFont typeface="Arial" charset="0"/>
              <a:buChar char="•"/>
            </a:pPr>
            <a:r>
              <a:rPr lang="en-US" altLang="zh-CN" sz="2800" dirty="0" smtClean="0"/>
              <a:t>d</a:t>
            </a:r>
            <a:r>
              <a:rPr lang="en-US" altLang="zh-CN" sz="2800" dirty="0"/>
              <a:t>*-private </a:t>
            </a:r>
            <a:r>
              <a:rPr lang="en-US" altLang="zh-CN" sz="2800" dirty="0" smtClean="0"/>
              <a:t>Mechanism: </a:t>
            </a:r>
            <a:r>
              <a:rPr lang="en-US" altLang="zh-CN" sz="2800" dirty="0"/>
              <a:t>Xiao et al. (CCS’15)</a:t>
            </a:r>
          </a:p>
          <a:p>
            <a:pPr lvl="1"/>
            <a:endParaRPr lang="en-US" altLang="zh-CN" sz="2800" dirty="0"/>
          </a:p>
        </p:txBody>
      </p:sp>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2" name="TextBox 1"/>
          <p:cNvSpPr txBox="1"/>
          <p:nvPr/>
        </p:nvSpPr>
        <p:spPr>
          <a:xfrm>
            <a:off x="341685" y="5808134"/>
            <a:ext cx="10728450" cy="584775"/>
          </a:xfrm>
          <a:prstGeom prst="rect">
            <a:avLst/>
          </a:prstGeom>
          <a:noFill/>
        </p:spPr>
        <p:txBody>
          <a:bodyPr wrap="none" rtlCol="0">
            <a:spAutoFit/>
          </a:bodyPr>
          <a:lstStyle/>
          <a:p>
            <a:r>
              <a:rPr lang="en-US" sz="1600" dirty="0" err="1"/>
              <a:t>Rastogi</a:t>
            </a:r>
            <a:r>
              <a:rPr lang="en-US" sz="1600" dirty="0"/>
              <a:t> et al. "Differentially private aggregation of distributed time-series with transformation and encryption." </a:t>
            </a:r>
            <a:r>
              <a:rPr lang="en-US" sz="1600" i="1" dirty="0"/>
              <a:t>SIGMOD, 2010</a:t>
            </a:r>
            <a:r>
              <a:rPr lang="en-US" sz="1600" dirty="0"/>
              <a:t>.</a:t>
            </a:r>
          </a:p>
          <a:p>
            <a:r>
              <a:rPr lang="en-US" sz="1600" dirty="0"/>
              <a:t>Xiao et </a:t>
            </a:r>
            <a:r>
              <a:rPr lang="en-US" sz="1600" dirty="0" smtClean="0"/>
              <a:t>al. </a:t>
            </a:r>
            <a:r>
              <a:rPr lang="en-US" sz="1600" dirty="0"/>
              <a:t>“Mitigating storage side channels using statistical privacy mechanisms.” CCS, 2015.</a:t>
            </a:r>
          </a:p>
        </p:txBody>
      </p:sp>
      <p:sp>
        <p:nvSpPr>
          <p:cNvPr id="7" name="Title 1"/>
          <p:cNvSpPr txBox="1">
            <a:spLocks/>
          </p:cNvSpPr>
          <p:nvPr/>
        </p:nvSpPr>
        <p:spPr>
          <a:xfrm>
            <a:off x="838199" y="365125"/>
            <a:ext cx="10963275"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Defense 2: Differential Privacy --- </a:t>
            </a:r>
            <a:r>
              <a:rPr lang="en-US" dirty="0" err="1" smtClean="0"/>
              <a:t>FPA</a:t>
            </a:r>
            <a:r>
              <a:rPr lang="en-US" baseline="-25000" dirty="0" err="1" smtClean="0"/>
              <a:t>k</a:t>
            </a:r>
            <a:r>
              <a:rPr lang="en-US" dirty="0" smtClean="0"/>
              <a:t> &amp; d*</a:t>
            </a:r>
            <a:endParaRPr lang="en-US" dirty="0"/>
          </a:p>
        </p:txBody>
      </p:sp>
      <p:pic>
        <p:nvPicPr>
          <p:cNvPr id="10" name="Picture 9"/>
          <p:cNvPicPr>
            <a:picLocks noChangeAspect="1"/>
          </p:cNvPicPr>
          <p:nvPr/>
        </p:nvPicPr>
        <p:blipFill>
          <a:blip r:embed="rId4"/>
          <a:stretch>
            <a:fillRect/>
          </a:stretch>
        </p:blipFill>
        <p:spPr>
          <a:xfrm>
            <a:off x="1203760" y="3052373"/>
            <a:ext cx="7353300" cy="368300"/>
          </a:xfrm>
          <a:prstGeom prst="rect">
            <a:avLst/>
          </a:prstGeom>
        </p:spPr>
      </p:pic>
      <p:pic>
        <p:nvPicPr>
          <p:cNvPr id="17" name="Picture 16"/>
          <p:cNvPicPr>
            <a:picLocks noChangeAspect="1"/>
          </p:cNvPicPr>
          <p:nvPr/>
        </p:nvPicPr>
        <p:blipFill>
          <a:blip r:embed="rId5"/>
          <a:stretch>
            <a:fillRect/>
          </a:stretch>
        </p:blipFill>
        <p:spPr>
          <a:xfrm>
            <a:off x="1000560" y="5328316"/>
            <a:ext cx="9207500" cy="368300"/>
          </a:xfrm>
          <a:prstGeom prst="rect">
            <a:avLst/>
          </a:prstGeom>
        </p:spPr>
      </p:pic>
      <p:pic>
        <p:nvPicPr>
          <p:cNvPr id="18" name="Picture 17"/>
          <p:cNvPicPr>
            <a:picLocks noChangeAspect="1"/>
          </p:cNvPicPr>
          <p:nvPr/>
        </p:nvPicPr>
        <p:blipFill>
          <a:blip r:embed="rId6"/>
          <a:stretch>
            <a:fillRect/>
          </a:stretch>
        </p:blipFill>
        <p:spPr>
          <a:xfrm>
            <a:off x="1203760" y="2403923"/>
            <a:ext cx="9004300" cy="419100"/>
          </a:xfrm>
          <a:prstGeom prst="rect">
            <a:avLst/>
          </a:prstGeom>
        </p:spPr>
      </p:pic>
      <p:sp>
        <p:nvSpPr>
          <p:cNvPr id="19" name="Slide Number Placeholder 18"/>
          <p:cNvSpPr>
            <a:spLocks noGrp="1"/>
          </p:cNvSpPr>
          <p:nvPr>
            <p:ph type="sldNum" sz="quarter" idx="19"/>
          </p:nvPr>
        </p:nvSpPr>
        <p:spPr/>
        <p:txBody>
          <a:bodyPr/>
          <a:lstStyle/>
          <a:p>
            <a:fld id="{45F7BE95-73A5-2748-8EEA-ABE18BDACB7C}" type="slidenum">
              <a:rPr lang="en-US" smtClean="0"/>
              <a:t>19</a:t>
            </a:fld>
            <a:endParaRPr lang="en-US"/>
          </a:p>
        </p:txBody>
      </p:sp>
    </p:spTree>
    <p:extLst>
      <p:ext uri="{BB962C8B-B14F-4D97-AF65-F5344CB8AC3E}">
        <p14:creationId xmlns:p14="http://schemas.microsoft.com/office/powerpoint/2010/main" val="151626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dissolve">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par>
                                <p:cTn id="18" presetID="9"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par>
                                <p:cTn id="26" presetID="9"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5149054" y="1116227"/>
            <a:ext cx="1017587" cy="1017587"/>
          </a:xfrm>
          <a:prstGeom prst="rect">
            <a:avLst/>
          </a:prstGeom>
        </p:spPr>
      </p:pic>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Traffic Analysis </a:t>
            </a:r>
            <a:endParaRPr lang="en-US" dirty="0"/>
          </a:p>
        </p:txBody>
      </p:sp>
      <p:sp>
        <p:nvSpPr>
          <p:cNvPr id="10" name="Slide Number Placeholder 9"/>
          <p:cNvSpPr>
            <a:spLocks noGrp="1"/>
          </p:cNvSpPr>
          <p:nvPr>
            <p:ph type="sldNum" sz="quarter" idx="19"/>
          </p:nvPr>
        </p:nvSpPr>
        <p:spPr>
          <a:xfrm>
            <a:off x="7439529" y="6196420"/>
            <a:ext cx="2743200" cy="365125"/>
          </a:xfrm>
        </p:spPr>
        <p:txBody>
          <a:bodyPr/>
          <a:lstStyle/>
          <a:p>
            <a:fld id="{45F7BE95-73A5-2748-8EEA-ABE18BDACB7C}" type="slidenum">
              <a:rPr lang="en-US" smtClean="0"/>
              <a:t>2</a:t>
            </a:fld>
            <a:endParaRPr lang="en-US" dirty="0"/>
          </a:p>
        </p:txBody>
      </p:sp>
      <p:pic>
        <p:nvPicPr>
          <p:cNvPr id="6" name="Picture 5"/>
          <p:cNvPicPr>
            <a:picLocks noChangeAspect="1"/>
          </p:cNvPicPr>
          <p:nvPr/>
        </p:nvPicPr>
        <p:blipFill>
          <a:blip r:embed="rId4"/>
          <a:stretch>
            <a:fillRect/>
          </a:stretch>
        </p:blipFill>
        <p:spPr>
          <a:xfrm>
            <a:off x="8028880" y="1197542"/>
            <a:ext cx="3416300" cy="2387600"/>
          </a:xfrm>
          <a:prstGeom prst="rect">
            <a:avLst/>
          </a:prstGeom>
        </p:spPr>
      </p:pic>
      <p:pic>
        <p:nvPicPr>
          <p:cNvPr id="8" name="Picture 7"/>
          <p:cNvPicPr>
            <a:picLocks noChangeAspect="1"/>
          </p:cNvPicPr>
          <p:nvPr/>
        </p:nvPicPr>
        <p:blipFill>
          <a:blip r:embed="rId5"/>
          <a:stretch>
            <a:fillRect/>
          </a:stretch>
        </p:blipFill>
        <p:spPr>
          <a:xfrm>
            <a:off x="9059677" y="1477382"/>
            <a:ext cx="1312863" cy="1312863"/>
          </a:xfrm>
          <a:prstGeom prst="rect">
            <a:avLst/>
          </a:prstGeom>
        </p:spPr>
      </p:pic>
      <p:pic>
        <p:nvPicPr>
          <p:cNvPr id="11" name="Picture 10"/>
          <p:cNvPicPr>
            <a:picLocks noChangeAspect="1"/>
          </p:cNvPicPr>
          <p:nvPr/>
        </p:nvPicPr>
        <p:blipFill>
          <a:blip r:embed="rId6"/>
          <a:stretch>
            <a:fillRect/>
          </a:stretch>
        </p:blipFill>
        <p:spPr>
          <a:xfrm>
            <a:off x="1535936" y="1189326"/>
            <a:ext cx="1064115" cy="2484316"/>
          </a:xfrm>
          <a:prstGeom prst="rect">
            <a:avLst/>
          </a:prstGeom>
        </p:spPr>
      </p:pic>
      <p:sp>
        <p:nvSpPr>
          <p:cNvPr id="12" name="TextBox 11"/>
          <p:cNvSpPr txBox="1"/>
          <p:nvPr/>
        </p:nvSpPr>
        <p:spPr>
          <a:xfrm>
            <a:off x="1441860" y="3688556"/>
            <a:ext cx="1252266" cy="584775"/>
          </a:xfrm>
          <a:prstGeom prst="rect">
            <a:avLst/>
          </a:prstGeom>
          <a:noFill/>
        </p:spPr>
        <p:txBody>
          <a:bodyPr wrap="none" rtlCol="0">
            <a:spAutoFit/>
          </a:bodyPr>
          <a:lstStyle/>
          <a:p>
            <a:r>
              <a:rPr lang="en-US" sz="3200" dirty="0" smtClean="0"/>
              <a:t>Server</a:t>
            </a:r>
            <a:endParaRPr lang="en-US" sz="3200" dirty="0"/>
          </a:p>
        </p:txBody>
      </p:sp>
      <p:sp>
        <p:nvSpPr>
          <p:cNvPr id="13" name="TextBox 12"/>
          <p:cNvSpPr txBox="1"/>
          <p:nvPr/>
        </p:nvSpPr>
        <p:spPr>
          <a:xfrm>
            <a:off x="9142329" y="3641253"/>
            <a:ext cx="1147558" cy="584775"/>
          </a:xfrm>
          <a:prstGeom prst="rect">
            <a:avLst/>
          </a:prstGeom>
          <a:noFill/>
        </p:spPr>
        <p:txBody>
          <a:bodyPr wrap="none" rtlCol="0">
            <a:spAutoFit/>
          </a:bodyPr>
          <a:lstStyle/>
          <a:p>
            <a:r>
              <a:rPr lang="en-US" sz="3200" dirty="0" smtClean="0"/>
              <a:t>Client</a:t>
            </a:r>
            <a:endParaRPr lang="en-US" sz="3200" dirty="0"/>
          </a:p>
        </p:txBody>
      </p:sp>
      <p:cxnSp>
        <p:nvCxnSpPr>
          <p:cNvPr id="15" name="Straight Arrow Connector 14"/>
          <p:cNvCxnSpPr/>
          <p:nvPr/>
        </p:nvCxnSpPr>
        <p:spPr>
          <a:xfrm>
            <a:off x="3357559" y="2391342"/>
            <a:ext cx="4600575" cy="0"/>
          </a:xfrm>
          <a:prstGeom prst="straightConnector1">
            <a:avLst/>
          </a:prstGeom>
          <a:ln w="63500">
            <a:solidFill>
              <a:schemeClr val="accent5"/>
            </a:solidFill>
            <a:prstDash val="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2128" y="2622189"/>
            <a:ext cx="1587244" cy="1587244"/>
          </a:xfrm>
          <a:prstGeom prst="rect">
            <a:avLst/>
          </a:prstGeom>
        </p:spPr>
      </p:pic>
      <p:sp>
        <p:nvSpPr>
          <p:cNvPr id="19" name="TextBox 18"/>
          <p:cNvSpPr txBox="1"/>
          <p:nvPr/>
        </p:nvSpPr>
        <p:spPr>
          <a:xfrm>
            <a:off x="1523055" y="4811425"/>
            <a:ext cx="2817018" cy="1384995"/>
          </a:xfrm>
          <a:prstGeom prst="rect">
            <a:avLst/>
          </a:prstGeom>
          <a:noFill/>
        </p:spPr>
        <p:txBody>
          <a:bodyPr wrap="square" rtlCol="0">
            <a:spAutoFit/>
          </a:bodyPr>
          <a:lstStyle/>
          <a:p>
            <a:r>
              <a:rPr lang="en-US" sz="2800" dirty="0" smtClean="0">
                <a:solidFill>
                  <a:srgbClr val="0070C0"/>
                </a:solidFill>
              </a:rPr>
              <a:t>Encrypted </a:t>
            </a:r>
          </a:p>
          <a:p>
            <a:r>
              <a:rPr lang="en-US" sz="2800" dirty="0">
                <a:solidFill>
                  <a:srgbClr val="0070C0"/>
                </a:solidFill>
              </a:rPr>
              <a:t>p</a:t>
            </a:r>
            <a:r>
              <a:rPr lang="en-US" sz="2800" dirty="0" smtClean="0">
                <a:solidFill>
                  <a:srgbClr val="0070C0"/>
                </a:solidFill>
              </a:rPr>
              <a:t>acket </a:t>
            </a:r>
          </a:p>
          <a:p>
            <a:r>
              <a:rPr lang="en-US" sz="2800" dirty="0">
                <a:solidFill>
                  <a:srgbClr val="0070C0"/>
                </a:solidFill>
              </a:rPr>
              <a:t>s</a:t>
            </a:r>
            <a:r>
              <a:rPr lang="en-US" sz="2800" dirty="0" smtClean="0">
                <a:solidFill>
                  <a:srgbClr val="0070C0"/>
                </a:solidFill>
              </a:rPr>
              <a:t>equence</a:t>
            </a:r>
            <a:endParaRPr lang="en-US" sz="2800" dirty="0">
              <a:solidFill>
                <a:srgbClr val="0070C0"/>
              </a:solidFill>
            </a:endParaRPr>
          </a:p>
        </p:txBody>
      </p:sp>
      <p:sp>
        <p:nvSpPr>
          <p:cNvPr id="20" name="TextBox 19"/>
          <p:cNvSpPr txBox="1"/>
          <p:nvPr/>
        </p:nvSpPr>
        <p:spPr>
          <a:xfrm>
            <a:off x="8515087" y="5118701"/>
            <a:ext cx="2402068" cy="584775"/>
          </a:xfrm>
          <a:prstGeom prst="rect">
            <a:avLst/>
          </a:prstGeom>
          <a:noFill/>
        </p:spPr>
        <p:txBody>
          <a:bodyPr wrap="none" rtlCol="0">
            <a:spAutoFit/>
          </a:bodyPr>
          <a:lstStyle/>
          <a:p>
            <a:r>
              <a:rPr lang="en-US" sz="3200" dirty="0" smtClean="0">
                <a:solidFill>
                  <a:srgbClr val="FF0000"/>
                </a:solidFill>
              </a:rPr>
              <a:t>Sensitive info</a:t>
            </a:r>
            <a:endParaRPr lang="en-US" sz="3200" dirty="0">
              <a:solidFill>
                <a:srgbClr val="FF0000"/>
              </a:solidFill>
            </a:endParaRPr>
          </a:p>
        </p:txBody>
      </p:sp>
      <p:sp>
        <p:nvSpPr>
          <p:cNvPr id="21" name="Down Arrow 20"/>
          <p:cNvSpPr/>
          <p:nvPr/>
        </p:nvSpPr>
        <p:spPr>
          <a:xfrm rot="16200000">
            <a:off x="3590879" y="5065065"/>
            <a:ext cx="680242" cy="818147"/>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610411" y="4806528"/>
            <a:ext cx="2817018" cy="1384995"/>
          </a:xfrm>
          <a:prstGeom prst="rect">
            <a:avLst/>
          </a:prstGeom>
          <a:noFill/>
        </p:spPr>
        <p:txBody>
          <a:bodyPr wrap="square" rtlCol="0">
            <a:spAutoFit/>
          </a:bodyPr>
          <a:lstStyle/>
          <a:p>
            <a:r>
              <a:rPr lang="en-US" sz="2800" dirty="0" smtClean="0">
                <a:solidFill>
                  <a:srgbClr val="0070C0"/>
                </a:solidFill>
              </a:rPr>
              <a:t>Size of packets,</a:t>
            </a:r>
          </a:p>
          <a:p>
            <a:r>
              <a:rPr lang="en-US" sz="2800" dirty="0" smtClean="0">
                <a:solidFill>
                  <a:srgbClr val="0070C0"/>
                </a:solidFill>
              </a:rPr>
              <a:t>Timing of packets,</a:t>
            </a:r>
          </a:p>
          <a:p>
            <a:r>
              <a:rPr lang="is-IS" sz="2800" dirty="0" smtClean="0">
                <a:solidFill>
                  <a:srgbClr val="0070C0"/>
                </a:solidFill>
              </a:rPr>
              <a:t>…</a:t>
            </a:r>
            <a:endParaRPr lang="en-US" sz="2800" dirty="0">
              <a:solidFill>
                <a:srgbClr val="0070C0"/>
              </a:solidFill>
            </a:endParaRPr>
          </a:p>
        </p:txBody>
      </p:sp>
      <p:sp>
        <p:nvSpPr>
          <p:cNvPr id="23" name="Down Arrow 22"/>
          <p:cNvSpPr/>
          <p:nvPr/>
        </p:nvSpPr>
        <p:spPr>
          <a:xfrm rot="16200000">
            <a:off x="7631137" y="5051855"/>
            <a:ext cx="680242" cy="818147"/>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223571" y="4715628"/>
            <a:ext cx="1811330" cy="461665"/>
          </a:xfrm>
          <a:prstGeom prst="rect">
            <a:avLst/>
          </a:prstGeom>
          <a:noFill/>
        </p:spPr>
        <p:txBody>
          <a:bodyPr wrap="none" rtlCol="0">
            <a:spAutoFit/>
          </a:bodyPr>
          <a:lstStyle/>
          <a:p>
            <a:r>
              <a:rPr lang="en-US" sz="2400" dirty="0" smtClean="0"/>
              <a:t>Classification</a:t>
            </a:r>
            <a:endParaRPr lang="en-US" sz="2400" dirty="0"/>
          </a:p>
        </p:txBody>
      </p:sp>
      <p:sp>
        <p:nvSpPr>
          <p:cNvPr id="25" name="TextBox 24"/>
          <p:cNvSpPr txBox="1"/>
          <p:nvPr/>
        </p:nvSpPr>
        <p:spPr>
          <a:xfrm>
            <a:off x="3207436" y="4442093"/>
            <a:ext cx="1447127" cy="830997"/>
          </a:xfrm>
          <a:prstGeom prst="rect">
            <a:avLst/>
          </a:prstGeom>
          <a:noFill/>
        </p:spPr>
        <p:txBody>
          <a:bodyPr wrap="none" rtlCol="0">
            <a:spAutoFit/>
          </a:bodyPr>
          <a:lstStyle/>
          <a:p>
            <a:r>
              <a:rPr lang="en-US" sz="2400" dirty="0" smtClean="0"/>
              <a:t>Feature</a:t>
            </a:r>
          </a:p>
          <a:p>
            <a:r>
              <a:rPr lang="en-US" sz="2400" dirty="0" smtClean="0"/>
              <a:t>Extraction</a:t>
            </a:r>
            <a:endParaRPr lang="en-US" sz="2400" dirty="0"/>
          </a:p>
        </p:txBody>
      </p:sp>
    </p:spTree>
    <p:extLst>
      <p:ext uri="{BB962C8B-B14F-4D97-AF65-F5344CB8AC3E}">
        <p14:creationId xmlns:p14="http://schemas.microsoft.com/office/powerpoint/2010/main" val="241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dissolve">
                                      <p:cBhvr>
                                        <p:cTn id="35" dur="500"/>
                                        <p:tgtEl>
                                          <p:spTgt spid="2"/>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ssolv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P spid="22" grpId="0"/>
      <p:bldP spid="23" grpId="0" animBg="1"/>
      <p:bldP spid="2"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Defense 2: Differential Privacy --- data flow</a:t>
            </a:r>
            <a:endParaRPr lang="en-US" dirty="0"/>
          </a:p>
        </p:txBody>
      </p:sp>
      <p:sp>
        <p:nvSpPr>
          <p:cNvPr id="2" name="Slide Number Placeholder 1"/>
          <p:cNvSpPr>
            <a:spLocks noGrp="1"/>
          </p:cNvSpPr>
          <p:nvPr>
            <p:ph type="sldNum" sz="quarter" idx="19"/>
          </p:nvPr>
        </p:nvSpPr>
        <p:spPr>
          <a:xfrm>
            <a:off x="7810496" y="6356350"/>
            <a:ext cx="2743200" cy="365125"/>
          </a:xfrm>
        </p:spPr>
        <p:txBody>
          <a:bodyPr/>
          <a:lstStyle/>
          <a:p>
            <a:fld id="{45F7BE95-73A5-2748-8EEA-ABE18BDACB7C}" type="slidenum">
              <a:rPr lang="en-US" smtClean="0"/>
              <a:t>20</a:t>
            </a:fld>
            <a:endParaRPr lang="en-US"/>
          </a:p>
        </p:txBody>
      </p:sp>
      <p:sp>
        <p:nvSpPr>
          <p:cNvPr id="9" name="Rounded Rectangle 8"/>
          <p:cNvSpPr/>
          <p:nvPr/>
        </p:nvSpPr>
        <p:spPr>
          <a:xfrm>
            <a:off x="6448749" y="1173306"/>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 sequence of original 2-tuples</a:t>
            </a:r>
            <a:endParaRPr lang="en-US" sz="2400" dirty="0">
              <a:solidFill>
                <a:schemeClr val="tx1"/>
              </a:solidFill>
            </a:endParaRPr>
          </a:p>
        </p:txBody>
      </p:sp>
      <p:sp>
        <p:nvSpPr>
          <p:cNvPr id="16" name="Rounded Rectangle 15"/>
          <p:cNvSpPr/>
          <p:nvPr/>
        </p:nvSpPr>
        <p:spPr>
          <a:xfrm>
            <a:off x="6448749" y="2126276"/>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Original time series</a:t>
            </a:r>
            <a:endParaRPr lang="en-US" sz="2400" dirty="0">
              <a:solidFill>
                <a:schemeClr val="tx1"/>
              </a:solidFill>
            </a:endParaRPr>
          </a:p>
        </p:txBody>
      </p:sp>
      <p:sp>
        <p:nvSpPr>
          <p:cNvPr id="17" name="Rounded Rectangle 16"/>
          <p:cNvSpPr/>
          <p:nvPr/>
        </p:nvSpPr>
        <p:spPr>
          <a:xfrm>
            <a:off x="6448749" y="3057883"/>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Noised time series</a:t>
            </a:r>
            <a:endParaRPr lang="en-US" sz="2400" dirty="0">
              <a:solidFill>
                <a:schemeClr val="tx1"/>
              </a:solidFill>
            </a:endParaRPr>
          </a:p>
        </p:txBody>
      </p:sp>
      <p:sp>
        <p:nvSpPr>
          <p:cNvPr id="18" name="Rounded Rectangle 17"/>
          <p:cNvSpPr/>
          <p:nvPr/>
        </p:nvSpPr>
        <p:spPr>
          <a:xfrm>
            <a:off x="6448749" y="3993666"/>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 sequence of noised 2-tuples</a:t>
            </a:r>
            <a:endParaRPr lang="en-US" sz="2400" dirty="0">
              <a:solidFill>
                <a:schemeClr val="tx1"/>
              </a:solidFill>
            </a:endParaRPr>
          </a:p>
        </p:txBody>
      </p:sp>
      <p:sp>
        <p:nvSpPr>
          <p:cNvPr id="19" name="Rounded Rectangle 18"/>
          <p:cNvSpPr/>
          <p:nvPr/>
        </p:nvSpPr>
        <p:spPr>
          <a:xfrm>
            <a:off x="6448749" y="4925273"/>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Captured time series</a:t>
            </a:r>
            <a:endParaRPr lang="en-US" sz="2400" dirty="0">
              <a:solidFill>
                <a:schemeClr val="tx1"/>
              </a:solidFill>
            </a:endParaRPr>
          </a:p>
        </p:txBody>
      </p:sp>
      <p:sp>
        <p:nvSpPr>
          <p:cNvPr id="20" name="Rounded Rectangle 19"/>
          <p:cNvSpPr/>
          <p:nvPr/>
        </p:nvSpPr>
        <p:spPr>
          <a:xfrm>
            <a:off x="6448749" y="5866091"/>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Classification result</a:t>
            </a:r>
            <a:endParaRPr lang="en-US" sz="2400" dirty="0">
              <a:solidFill>
                <a:schemeClr val="tx1"/>
              </a:solidFill>
            </a:endParaRPr>
          </a:p>
        </p:txBody>
      </p:sp>
      <p:cxnSp>
        <p:nvCxnSpPr>
          <p:cNvPr id="21" name="Straight Arrow Connector 20"/>
          <p:cNvCxnSpPr/>
          <p:nvPr/>
        </p:nvCxnSpPr>
        <p:spPr>
          <a:xfrm>
            <a:off x="8662540" y="1662112"/>
            <a:ext cx="1" cy="435588"/>
          </a:xfrm>
          <a:prstGeom prst="straightConnector1">
            <a:avLst/>
          </a:prstGeom>
          <a:ln w="50800">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a:off x="8662540" y="2614827"/>
            <a:ext cx="0" cy="385550"/>
          </a:xfrm>
          <a:prstGeom prst="straightConnector1">
            <a:avLst/>
          </a:prstGeom>
          <a:ln w="50800">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a:off x="8662094" y="3560722"/>
            <a:ext cx="0" cy="382630"/>
          </a:xfrm>
          <a:prstGeom prst="straightConnector1">
            <a:avLst/>
          </a:prstGeom>
          <a:ln w="50800">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a:off x="8676382" y="4514849"/>
            <a:ext cx="0" cy="381848"/>
          </a:xfrm>
          <a:prstGeom prst="straightConnector1">
            <a:avLst/>
          </a:prstGeom>
          <a:ln w="50800">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a:off x="8676382" y="5443537"/>
            <a:ext cx="0" cy="393978"/>
          </a:xfrm>
          <a:prstGeom prst="straightConnector1">
            <a:avLst/>
          </a:prstGeom>
          <a:ln w="50800">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sp>
        <p:nvSpPr>
          <p:cNvPr id="34" name="TextBox 33"/>
          <p:cNvSpPr txBox="1"/>
          <p:nvPr/>
        </p:nvSpPr>
        <p:spPr>
          <a:xfrm>
            <a:off x="1087423" y="1425322"/>
            <a:ext cx="2029338" cy="1384995"/>
          </a:xfrm>
          <a:prstGeom prst="rect">
            <a:avLst/>
          </a:prstGeom>
          <a:noFill/>
        </p:spPr>
        <p:txBody>
          <a:bodyPr wrap="none" rtlCol="0">
            <a:spAutoFit/>
          </a:bodyPr>
          <a:lstStyle/>
          <a:p>
            <a:r>
              <a:rPr lang="en-US" sz="2800" b="1" dirty="0" smtClean="0">
                <a:solidFill>
                  <a:srgbClr val="C00000"/>
                </a:solidFill>
              </a:rPr>
              <a:t>A: Attacker  </a:t>
            </a:r>
          </a:p>
          <a:p>
            <a:r>
              <a:rPr lang="en-US" sz="2800" b="1" dirty="0" smtClean="0">
                <a:solidFill>
                  <a:srgbClr val="C00000"/>
                </a:solidFill>
              </a:rPr>
              <a:t> </a:t>
            </a:r>
          </a:p>
          <a:p>
            <a:r>
              <a:rPr lang="en-US" sz="2800" b="1" dirty="0" smtClean="0">
                <a:solidFill>
                  <a:srgbClr val="0070C0"/>
                </a:solidFill>
              </a:rPr>
              <a:t>D: Defender</a:t>
            </a:r>
            <a:endParaRPr lang="en-US" sz="2800" b="1" dirty="0">
              <a:solidFill>
                <a:srgbClr val="0070C0"/>
              </a:solidFill>
            </a:endParaRPr>
          </a:p>
        </p:txBody>
      </p:sp>
      <p:sp>
        <p:nvSpPr>
          <p:cNvPr id="35" name="TextBox 34"/>
          <p:cNvSpPr txBox="1"/>
          <p:nvPr/>
        </p:nvSpPr>
        <p:spPr>
          <a:xfrm>
            <a:off x="6785743" y="2579485"/>
            <a:ext cx="1806905" cy="461665"/>
          </a:xfrm>
          <a:prstGeom prst="rect">
            <a:avLst/>
          </a:prstGeom>
          <a:noFill/>
        </p:spPr>
        <p:txBody>
          <a:bodyPr wrap="none" rtlCol="0">
            <a:spAutoFit/>
          </a:bodyPr>
          <a:lstStyle/>
          <a:p>
            <a:r>
              <a:rPr lang="en-US" sz="2400" b="1" dirty="0" smtClean="0">
                <a:solidFill>
                  <a:srgbClr val="0070C0"/>
                </a:solidFill>
              </a:rPr>
              <a:t>D adds noise</a:t>
            </a:r>
            <a:endParaRPr lang="en-US" sz="2400" b="1" dirty="0">
              <a:solidFill>
                <a:srgbClr val="0070C0"/>
              </a:solidFill>
            </a:endParaRPr>
          </a:p>
        </p:txBody>
      </p:sp>
      <p:sp>
        <p:nvSpPr>
          <p:cNvPr id="39" name="TextBox 38"/>
          <p:cNvSpPr txBox="1"/>
          <p:nvPr/>
        </p:nvSpPr>
        <p:spPr>
          <a:xfrm>
            <a:off x="8687034" y="5393176"/>
            <a:ext cx="3319242" cy="461665"/>
          </a:xfrm>
          <a:prstGeom prst="rect">
            <a:avLst/>
          </a:prstGeom>
          <a:noFill/>
        </p:spPr>
        <p:txBody>
          <a:bodyPr wrap="none" rtlCol="0">
            <a:spAutoFit/>
          </a:bodyPr>
          <a:lstStyle/>
          <a:p>
            <a:r>
              <a:rPr lang="en-US" sz="2400" b="1" dirty="0">
                <a:solidFill>
                  <a:srgbClr val="C00000"/>
                </a:solidFill>
              </a:rPr>
              <a:t>A</a:t>
            </a:r>
            <a:r>
              <a:rPr lang="en-US" sz="2400" b="1" dirty="0" smtClean="0">
                <a:solidFill>
                  <a:srgbClr val="C00000"/>
                </a:solidFill>
              </a:rPr>
              <a:t> </a:t>
            </a:r>
            <a:r>
              <a:rPr lang="en-US" sz="2400" b="1" dirty="0">
                <a:solidFill>
                  <a:srgbClr val="C00000"/>
                </a:solidFill>
              </a:rPr>
              <a:t>p</a:t>
            </a:r>
            <a:r>
              <a:rPr lang="en-US" sz="2400" b="1" dirty="0" smtClean="0">
                <a:solidFill>
                  <a:srgbClr val="C00000"/>
                </a:solidFill>
              </a:rPr>
              <a:t>erforms classification</a:t>
            </a:r>
            <a:endParaRPr lang="en-US" sz="2400" b="1" dirty="0">
              <a:solidFill>
                <a:srgbClr val="C00000"/>
              </a:solidFill>
            </a:endParaRPr>
          </a:p>
        </p:txBody>
      </p:sp>
      <p:sp>
        <p:nvSpPr>
          <p:cNvPr id="40" name="TextBox 39"/>
          <p:cNvSpPr txBox="1"/>
          <p:nvPr/>
        </p:nvSpPr>
        <p:spPr>
          <a:xfrm>
            <a:off x="5593166" y="1618993"/>
            <a:ext cx="3083216" cy="461665"/>
          </a:xfrm>
          <a:prstGeom prst="rect">
            <a:avLst/>
          </a:prstGeom>
          <a:noFill/>
        </p:spPr>
        <p:txBody>
          <a:bodyPr wrap="none" rtlCol="0">
            <a:spAutoFit/>
          </a:bodyPr>
          <a:lstStyle/>
          <a:p>
            <a:r>
              <a:rPr lang="en-US" sz="2400" b="1" dirty="0" smtClean="0">
                <a:solidFill>
                  <a:srgbClr val="0070C0"/>
                </a:solidFill>
              </a:rPr>
              <a:t>D sets window size (w)</a:t>
            </a:r>
            <a:endParaRPr lang="en-US" sz="2400" b="1" dirty="0">
              <a:solidFill>
                <a:srgbClr val="0070C0"/>
              </a:solidFill>
            </a:endParaRPr>
          </a:p>
        </p:txBody>
      </p:sp>
      <p:sp>
        <p:nvSpPr>
          <p:cNvPr id="41" name="TextBox 40"/>
          <p:cNvSpPr txBox="1"/>
          <p:nvPr/>
        </p:nvSpPr>
        <p:spPr>
          <a:xfrm>
            <a:off x="6395187" y="3488241"/>
            <a:ext cx="2197461" cy="461665"/>
          </a:xfrm>
          <a:prstGeom prst="rect">
            <a:avLst/>
          </a:prstGeom>
          <a:noFill/>
        </p:spPr>
        <p:txBody>
          <a:bodyPr wrap="none" rtlCol="0">
            <a:spAutoFit/>
          </a:bodyPr>
          <a:lstStyle/>
          <a:p>
            <a:r>
              <a:rPr lang="en-US" sz="2400" b="1" dirty="0" smtClean="0">
                <a:solidFill>
                  <a:srgbClr val="0070C0"/>
                </a:solidFill>
              </a:rPr>
              <a:t>D emits packets</a:t>
            </a:r>
            <a:endParaRPr lang="en-US" sz="2400" b="1" dirty="0">
              <a:solidFill>
                <a:srgbClr val="0070C0"/>
              </a:solidFill>
            </a:endParaRPr>
          </a:p>
        </p:txBody>
      </p:sp>
      <p:sp>
        <p:nvSpPr>
          <p:cNvPr id="42" name="TextBox 41"/>
          <p:cNvSpPr txBox="1"/>
          <p:nvPr/>
        </p:nvSpPr>
        <p:spPr>
          <a:xfrm>
            <a:off x="8676382" y="4446875"/>
            <a:ext cx="3235758" cy="461665"/>
          </a:xfrm>
          <a:prstGeom prst="rect">
            <a:avLst/>
          </a:prstGeom>
          <a:noFill/>
        </p:spPr>
        <p:txBody>
          <a:bodyPr wrap="none" rtlCol="0">
            <a:spAutoFit/>
          </a:bodyPr>
          <a:lstStyle/>
          <a:p>
            <a:r>
              <a:rPr lang="en-US" sz="2400" b="1" dirty="0">
                <a:solidFill>
                  <a:srgbClr val="C00000"/>
                </a:solidFill>
              </a:rPr>
              <a:t>A</a:t>
            </a:r>
            <a:r>
              <a:rPr lang="en-US" sz="2400" b="1" dirty="0" smtClean="0">
                <a:solidFill>
                  <a:srgbClr val="C00000"/>
                </a:solidFill>
              </a:rPr>
              <a:t> sets window size (W</a:t>
            </a:r>
            <a:r>
              <a:rPr lang="en-US" sz="2400" b="1" baseline="-25000" dirty="0" smtClean="0">
                <a:solidFill>
                  <a:srgbClr val="C00000"/>
                </a:solidFill>
              </a:rPr>
              <a:t>A</a:t>
            </a:r>
            <a:r>
              <a:rPr lang="en-US" sz="2400" b="1" dirty="0" smtClean="0">
                <a:solidFill>
                  <a:srgbClr val="C00000"/>
                </a:solidFill>
              </a:rPr>
              <a:t>)</a:t>
            </a:r>
            <a:endParaRPr lang="en-US" sz="2400" b="1" dirty="0">
              <a:solidFill>
                <a:srgbClr val="C00000"/>
              </a:solidFill>
            </a:endParaRPr>
          </a:p>
        </p:txBody>
      </p:sp>
      <p:pic>
        <p:nvPicPr>
          <p:cNvPr id="44" name="Picture 43"/>
          <p:cNvPicPr>
            <a:picLocks noChangeAspect="1"/>
          </p:cNvPicPr>
          <p:nvPr/>
        </p:nvPicPr>
        <p:blipFill>
          <a:blip r:embed="rId3"/>
          <a:stretch>
            <a:fillRect/>
          </a:stretch>
        </p:blipFill>
        <p:spPr>
          <a:xfrm>
            <a:off x="4907366" y="1204565"/>
            <a:ext cx="1371600" cy="393700"/>
          </a:xfrm>
          <a:prstGeom prst="rect">
            <a:avLst/>
          </a:prstGeom>
        </p:spPr>
      </p:pic>
      <p:pic>
        <p:nvPicPr>
          <p:cNvPr id="45" name="Picture 44"/>
          <p:cNvPicPr>
            <a:picLocks noChangeAspect="1"/>
          </p:cNvPicPr>
          <p:nvPr/>
        </p:nvPicPr>
        <p:blipFill>
          <a:blip r:embed="rId4"/>
          <a:stretch>
            <a:fillRect/>
          </a:stretch>
        </p:blipFill>
        <p:spPr>
          <a:xfrm>
            <a:off x="5622922" y="2254252"/>
            <a:ext cx="203200" cy="177800"/>
          </a:xfrm>
          <a:prstGeom prst="rect">
            <a:avLst/>
          </a:prstGeom>
        </p:spPr>
      </p:pic>
      <p:pic>
        <p:nvPicPr>
          <p:cNvPr id="48" name="Picture 47"/>
          <p:cNvPicPr>
            <a:picLocks noChangeAspect="1"/>
          </p:cNvPicPr>
          <p:nvPr/>
        </p:nvPicPr>
        <p:blipFill>
          <a:blip r:embed="rId5"/>
          <a:stretch>
            <a:fillRect/>
          </a:stretch>
        </p:blipFill>
        <p:spPr>
          <a:xfrm>
            <a:off x="4907366" y="3993666"/>
            <a:ext cx="1371600" cy="431800"/>
          </a:xfrm>
          <a:prstGeom prst="rect">
            <a:avLst/>
          </a:prstGeom>
        </p:spPr>
      </p:pic>
      <p:pic>
        <p:nvPicPr>
          <p:cNvPr id="49" name="Picture 48"/>
          <p:cNvPicPr>
            <a:picLocks noChangeAspect="1"/>
          </p:cNvPicPr>
          <p:nvPr/>
        </p:nvPicPr>
        <p:blipFill>
          <a:blip r:embed="rId6"/>
          <a:stretch>
            <a:fillRect/>
          </a:stretch>
        </p:blipFill>
        <p:spPr>
          <a:xfrm>
            <a:off x="5622922" y="3161044"/>
            <a:ext cx="203200" cy="266700"/>
          </a:xfrm>
          <a:prstGeom prst="rect">
            <a:avLst/>
          </a:prstGeom>
        </p:spPr>
      </p:pic>
      <p:pic>
        <p:nvPicPr>
          <p:cNvPr id="50" name="Picture 49"/>
          <p:cNvPicPr>
            <a:picLocks noChangeAspect="1"/>
          </p:cNvPicPr>
          <p:nvPr/>
        </p:nvPicPr>
        <p:blipFill>
          <a:blip r:embed="rId7"/>
          <a:stretch>
            <a:fillRect/>
          </a:stretch>
        </p:blipFill>
        <p:spPr>
          <a:xfrm>
            <a:off x="5622922" y="4990523"/>
            <a:ext cx="203200" cy="266700"/>
          </a:xfrm>
          <a:prstGeom prst="rect">
            <a:avLst/>
          </a:prstGeom>
        </p:spPr>
      </p:pic>
    </p:spTree>
    <p:extLst>
      <p:ext uri="{BB962C8B-B14F-4D97-AF65-F5344CB8AC3E}">
        <p14:creationId xmlns:p14="http://schemas.microsoft.com/office/powerpoint/2010/main" val="117552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dissolv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dissolve">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dissolve">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dissolve">
                                      <p:cBhvr>
                                        <p:cTn id="40" dur="500"/>
                                        <p:tgtEl>
                                          <p:spTgt spid="2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dissolve">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dissolv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dissolve">
                                      <p:cBhvr>
                                        <p:cTn id="53" dur="500"/>
                                        <p:tgtEl>
                                          <p:spTgt spid="49"/>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dissolve">
                                      <p:cBhvr>
                                        <p:cTn id="58" dur="500"/>
                                        <p:tgtEl>
                                          <p:spTgt spid="23"/>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dissolve">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dissolv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dissolve">
                                      <p:cBhvr>
                                        <p:cTn id="71" dur="500"/>
                                        <p:tgtEl>
                                          <p:spTgt spid="48"/>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dissolve">
                                      <p:cBhvr>
                                        <p:cTn id="76" dur="500"/>
                                        <p:tgtEl>
                                          <p:spTgt spid="26"/>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dissolve">
                                      <p:cBhvr>
                                        <p:cTn id="79" dur="5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dissolve">
                                      <p:cBhvr>
                                        <p:cTn id="84" dur="5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nodeType="clickEffect">
                                  <p:stCondLst>
                                    <p:cond delay="0"/>
                                  </p:stCondLst>
                                  <p:childTnLst>
                                    <p:set>
                                      <p:cBhvr>
                                        <p:cTn id="88" dur="1" fill="hold">
                                          <p:stCondLst>
                                            <p:cond delay="0"/>
                                          </p:stCondLst>
                                        </p:cTn>
                                        <p:tgtEl>
                                          <p:spTgt spid="50"/>
                                        </p:tgtEl>
                                        <p:attrNameLst>
                                          <p:attrName>style.visibility</p:attrName>
                                        </p:attrNameLst>
                                      </p:cBhvr>
                                      <p:to>
                                        <p:strVal val="visible"/>
                                      </p:to>
                                    </p:set>
                                    <p:animEffect transition="in" filter="dissolve">
                                      <p:cBhvr>
                                        <p:cTn id="89" dur="500"/>
                                        <p:tgtEl>
                                          <p:spTgt spid="50"/>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nodeType="click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dissolve">
                                      <p:cBhvr>
                                        <p:cTn id="94" dur="500"/>
                                        <p:tgtEl>
                                          <p:spTgt spid="28"/>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dissolve">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dissolve">
                                      <p:cBhvr>
                                        <p:cTn id="10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18" grpId="0" animBg="1"/>
      <p:bldP spid="19" grpId="0" animBg="1"/>
      <p:bldP spid="20" grpId="0" animBg="1"/>
      <p:bldP spid="34" grpId="0"/>
      <p:bldP spid="35" grpId="0"/>
      <p:bldP spid="39" grpId="0"/>
      <p:bldP spid="40" grpId="0"/>
      <p:bldP spid="41"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Defense 2: Differential Privacy --- data flow</a:t>
            </a:r>
            <a:endParaRPr lang="en-US" dirty="0"/>
          </a:p>
        </p:txBody>
      </p:sp>
      <p:sp>
        <p:nvSpPr>
          <p:cNvPr id="2" name="Slide Number Placeholder 1"/>
          <p:cNvSpPr>
            <a:spLocks noGrp="1"/>
          </p:cNvSpPr>
          <p:nvPr>
            <p:ph type="sldNum" sz="quarter" idx="19"/>
          </p:nvPr>
        </p:nvSpPr>
        <p:spPr>
          <a:xfrm>
            <a:off x="7810496" y="6356350"/>
            <a:ext cx="2743200" cy="365125"/>
          </a:xfrm>
        </p:spPr>
        <p:txBody>
          <a:bodyPr/>
          <a:lstStyle/>
          <a:p>
            <a:fld id="{45F7BE95-73A5-2748-8EEA-ABE18BDACB7C}" type="slidenum">
              <a:rPr lang="en-US" smtClean="0"/>
              <a:t>21</a:t>
            </a:fld>
            <a:endParaRPr lang="en-US"/>
          </a:p>
        </p:txBody>
      </p:sp>
      <p:sp>
        <p:nvSpPr>
          <p:cNvPr id="9" name="Rounded Rectangle 8"/>
          <p:cNvSpPr/>
          <p:nvPr/>
        </p:nvSpPr>
        <p:spPr>
          <a:xfrm>
            <a:off x="6448749" y="1173306"/>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 sequence of original 2-tuples</a:t>
            </a:r>
            <a:endParaRPr lang="en-US" sz="2400" dirty="0">
              <a:solidFill>
                <a:schemeClr val="tx1"/>
              </a:solidFill>
            </a:endParaRPr>
          </a:p>
        </p:txBody>
      </p:sp>
      <p:sp>
        <p:nvSpPr>
          <p:cNvPr id="16" name="Rounded Rectangle 15"/>
          <p:cNvSpPr/>
          <p:nvPr/>
        </p:nvSpPr>
        <p:spPr>
          <a:xfrm>
            <a:off x="6448749" y="2126276"/>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Original time series</a:t>
            </a:r>
            <a:endParaRPr lang="en-US" sz="2400" dirty="0">
              <a:solidFill>
                <a:schemeClr val="tx1"/>
              </a:solidFill>
            </a:endParaRPr>
          </a:p>
        </p:txBody>
      </p:sp>
      <p:sp>
        <p:nvSpPr>
          <p:cNvPr id="17" name="Rounded Rectangle 16"/>
          <p:cNvSpPr/>
          <p:nvPr/>
        </p:nvSpPr>
        <p:spPr>
          <a:xfrm>
            <a:off x="6448749" y="3057883"/>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Noised time series</a:t>
            </a:r>
            <a:endParaRPr lang="en-US" sz="2400" dirty="0">
              <a:solidFill>
                <a:schemeClr val="tx1"/>
              </a:solidFill>
            </a:endParaRPr>
          </a:p>
        </p:txBody>
      </p:sp>
      <p:sp>
        <p:nvSpPr>
          <p:cNvPr id="18" name="Rounded Rectangle 17"/>
          <p:cNvSpPr/>
          <p:nvPr/>
        </p:nvSpPr>
        <p:spPr>
          <a:xfrm>
            <a:off x="6448749" y="3993666"/>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 sequence of noised 2-tuples</a:t>
            </a:r>
            <a:endParaRPr lang="en-US" sz="2400" dirty="0">
              <a:solidFill>
                <a:schemeClr val="tx1"/>
              </a:solidFill>
            </a:endParaRPr>
          </a:p>
        </p:txBody>
      </p:sp>
      <p:sp>
        <p:nvSpPr>
          <p:cNvPr id="19" name="Rounded Rectangle 18"/>
          <p:cNvSpPr/>
          <p:nvPr/>
        </p:nvSpPr>
        <p:spPr>
          <a:xfrm>
            <a:off x="6448749" y="4925273"/>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Captured time series</a:t>
            </a:r>
            <a:endParaRPr lang="en-US" sz="2400" dirty="0">
              <a:solidFill>
                <a:schemeClr val="tx1"/>
              </a:solidFill>
            </a:endParaRPr>
          </a:p>
        </p:txBody>
      </p:sp>
      <p:sp>
        <p:nvSpPr>
          <p:cNvPr id="20" name="Rounded Rectangle 19"/>
          <p:cNvSpPr/>
          <p:nvPr/>
        </p:nvSpPr>
        <p:spPr>
          <a:xfrm>
            <a:off x="6448749" y="5866091"/>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Classification result</a:t>
            </a:r>
            <a:endParaRPr lang="en-US" sz="2400" dirty="0">
              <a:solidFill>
                <a:schemeClr val="tx1"/>
              </a:solidFill>
            </a:endParaRPr>
          </a:p>
        </p:txBody>
      </p:sp>
      <p:cxnSp>
        <p:nvCxnSpPr>
          <p:cNvPr id="21" name="Straight Arrow Connector 20"/>
          <p:cNvCxnSpPr/>
          <p:nvPr/>
        </p:nvCxnSpPr>
        <p:spPr>
          <a:xfrm>
            <a:off x="8662540" y="1662112"/>
            <a:ext cx="1" cy="435588"/>
          </a:xfrm>
          <a:prstGeom prst="straightConnector1">
            <a:avLst/>
          </a:prstGeom>
          <a:ln w="50800">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a:off x="8662540" y="2614827"/>
            <a:ext cx="0" cy="385550"/>
          </a:xfrm>
          <a:prstGeom prst="straightConnector1">
            <a:avLst/>
          </a:prstGeom>
          <a:ln w="50800">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a:off x="8662094" y="3560722"/>
            <a:ext cx="0" cy="382630"/>
          </a:xfrm>
          <a:prstGeom prst="straightConnector1">
            <a:avLst/>
          </a:prstGeom>
          <a:ln w="50800">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a:off x="8676382" y="4514849"/>
            <a:ext cx="0" cy="381848"/>
          </a:xfrm>
          <a:prstGeom prst="straightConnector1">
            <a:avLst/>
          </a:prstGeom>
          <a:ln w="50800">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a:off x="8676382" y="5443537"/>
            <a:ext cx="0" cy="393978"/>
          </a:xfrm>
          <a:prstGeom prst="straightConnector1">
            <a:avLst/>
          </a:prstGeom>
          <a:ln w="50800">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sp>
        <p:nvSpPr>
          <p:cNvPr id="34" name="TextBox 33"/>
          <p:cNvSpPr txBox="1"/>
          <p:nvPr/>
        </p:nvSpPr>
        <p:spPr>
          <a:xfrm>
            <a:off x="1087423" y="1425322"/>
            <a:ext cx="2029338" cy="1384995"/>
          </a:xfrm>
          <a:prstGeom prst="rect">
            <a:avLst/>
          </a:prstGeom>
          <a:noFill/>
        </p:spPr>
        <p:txBody>
          <a:bodyPr wrap="none" rtlCol="0">
            <a:spAutoFit/>
          </a:bodyPr>
          <a:lstStyle/>
          <a:p>
            <a:r>
              <a:rPr lang="en-US" sz="2800" b="1" dirty="0" smtClean="0">
                <a:solidFill>
                  <a:srgbClr val="C00000"/>
                </a:solidFill>
              </a:rPr>
              <a:t>A: </a:t>
            </a:r>
            <a:r>
              <a:rPr lang="en-US" sz="2800" b="1" smtClean="0">
                <a:solidFill>
                  <a:srgbClr val="C00000"/>
                </a:solidFill>
              </a:rPr>
              <a:t>Attacker </a:t>
            </a:r>
            <a:endParaRPr lang="en-US" sz="2800" b="1" dirty="0" smtClean="0">
              <a:solidFill>
                <a:srgbClr val="C00000"/>
              </a:solidFill>
            </a:endParaRPr>
          </a:p>
          <a:p>
            <a:r>
              <a:rPr lang="en-US" sz="2800" b="1" dirty="0" smtClean="0">
                <a:solidFill>
                  <a:srgbClr val="C00000"/>
                </a:solidFill>
              </a:rPr>
              <a:t> </a:t>
            </a:r>
          </a:p>
          <a:p>
            <a:r>
              <a:rPr lang="en-US" sz="2800" b="1" dirty="0" smtClean="0">
                <a:solidFill>
                  <a:srgbClr val="0070C0"/>
                </a:solidFill>
              </a:rPr>
              <a:t>D: Defender</a:t>
            </a:r>
            <a:endParaRPr lang="en-US" sz="2800" b="1" dirty="0">
              <a:solidFill>
                <a:srgbClr val="0070C0"/>
              </a:solidFill>
            </a:endParaRPr>
          </a:p>
        </p:txBody>
      </p:sp>
      <p:sp>
        <p:nvSpPr>
          <p:cNvPr id="35" name="TextBox 34"/>
          <p:cNvSpPr txBox="1"/>
          <p:nvPr/>
        </p:nvSpPr>
        <p:spPr>
          <a:xfrm>
            <a:off x="6785743" y="2579485"/>
            <a:ext cx="1806905" cy="461665"/>
          </a:xfrm>
          <a:prstGeom prst="rect">
            <a:avLst/>
          </a:prstGeom>
          <a:noFill/>
        </p:spPr>
        <p:txBody>
          <a:bodyPr wrap="none" rtlCol="0">
            <a:spAutoFit/>
          </a:bodyPr>
          <a:lstStyle/>
          <a:p>
            <a:r>
              <a:rPr lang="en-US" sz="2400" b="1" dirty="0" smtClean="0">
                <a:solidFill>
                  <a:srgbClr val="0070C0"/>
                </a:solidFill>
              </a:rPr>
              <a:t>D adds noise</a:t>
            </a:r>
            <a:endParaRPr lang="en-US" sz="2400" b="1" dirty="0">
              <a:solidFill>
                <a:srgbClr val="0070C0"/>
              </a:solidFill>
            </a:endParaRPr>
          </a:p>
        </p:txBody>
      </p:sp>
      <p:sp>
        <p:nvSpPr>
          <p:cNvPr id="39" name="TextBox 38"/>
          <p:cNvSpPr txBox="1"/>
          <p:nvPr/>
        </p:nvSpPr>
        <p:spPr>
          <a:xfrm>
            <a:off x="8687034" y="5393176"/>
            <a:ext cx="3319242" cy="461665"/>
          </a:xfrm>
          <a:prstGeom prst="rect">
            <a:avLst/>
          </a:prstGeom>
          <a:noFill/>
        </p:spPr>
        <p:txBody>
          <a:bodyPr wrap="none" rtlCol="0">
            <a:spAutoFit/>
          </a:bodyPr>
          <a:lstStyle/>
          <a:p>
            <a:r>
              <a:rPr lang="en-US" sz="2400" b="1" dirty="0">
                <a:solidFill>
                  <a:srgbClr val="C00000"/>
                </a:solidFill>
              </a:rPr>
              <a:t>A</a:t>
            </a:r>
            <a:r>
              <a:rPr lang="en-US" sz="2400" b="1" dirty="0" smtClean="0">
                <a:solidFill>
                  <a:srgbClr val="C00000"/>
                </a:solidFill>
              </a:rPr>
              <a:t> </a:t>
            </a:r>
            <a:r>
              <a:rPr lang="en-US" sz="2400" b="1" dirty="0">
                <a:solidFill>
                  <a:srgbClr val="C00000"/>
                </a:solidFill>
              </a:rPr>
              <a:t>p</a:t>
            </a:r>
            <a:r>
              <a:rPr lang="en-US" sz="2400" b="1" dirty="0" smtClean="0">
                <a:solidFill>
                  <a:srgbClr val="C00000"/>
                </a:solidFill>
              </a:rPr>
              <a:t>erforms classification</a:t>
            </a:r>
            <a:endParaRPr lang="en-US" sz="2400" b="1" dirty="0">
              <a:solidFill>
                <a:srgbClr val="C00000"/>
              </a:solidFill>
            </a:endParaRPr>
          </a:p>
        </p:txBody>
      </p:sp>
      <p:sp>
        <p:nvSpPr>
          <p:cNvPr id="40" name="TextBox 39"/>
          <p:cNvSpPr txBox="1"/>
          <p:nvPr/>
        </p:nvSpPr>
        <p:spPr>
          <a:xfrm>
            <a:off x="5593166" y="1618993"/>
            <a:ext cx="3083216" cy="461665"/>
          </a:xfrm>
          <a:prstGeom prst="rect">
            <a:avLst/>
          </a:prstGeom>
          <a:noFill/>
        </p:spPr>
        <p:txBody>
          <a:bodyPr wrap="none" rtlCol="0">
            <a:spAutoFit/>
          </a:bodyPr>
          <a:lstStyle/>
          <a:p>
            <a:r>
              <a:rPr lang="en-US" sz="2400" b="1" dirty="0" smtClean="0">
                <a:solidFill>
                  <a:srgbClr val="0070C0"/>
                </a:solidFill>
              </a:rPr>
              <a:t>D sets window size (w)</a:t>
            </a:r>
            <a:endParaRPr lang="en-US" sz="2400" b="1" dirty="0">
              <a:solidFill>
                <a:srgbClr val="0070C0"/>
              </a:solidFill>
            </a:endParaRPr>
          </a:p>
        </p:txBody>
      </p:sp>
      <p:sp>
        <p:nvSpPr>
          <p:cNvPr id="41" name="TextBox 40"/>
          <p:cNvSpPr txBox="1"/>
          <p:nvPr/>
        </p:nvSpPr>
        <p:spPr>
          <a:xfrm>
            <a:off x="6395187" y="3488241"/>
            <a:ext cx="2197461" cy="461665"/>
          </a:xfrm>
          <a:prstGeom prst="rect">
            <a:avLst/>
          </a:prstGeom>
          <a:noFill/>
        </p:spPr>
        <p:txBody>
          <a:bodyPr wrap="none" rtlCol="0">
            <a:spAutoFit/>
          </a:bodyPr>
          <a:lstStyle/>
          <a:p>
            <a:r>
              <a:rPr lang="en-US" sz="2400" b="1" dirty="0" smtClean="0">
                <a:solidFill>
                  <a:srgbClr val="0070C0"/>
                </a:solidFill>
              </a:rPr>
              <a:t>D emits packets</a:t>
            </a:r>
            <a:endParaRPr lang="en-US" sz="2400" b="1" dirty="0">
              <a:solidFill>
                <a:srgbClr val="0070C0"/>
              </a:solidFill>
            </a:endParaRPr>
          </a:p>
        </p:txBody>
      </p:sp>
      <p:sp>
        <p:nvSpPr>
          <p:cNvPr id="42" name="TextBox 41"/>
          <p:cNvSpPr txBox="1"/>
          <p:nvPr/>
        </p:nvSpPr>
        <p:spPr>
          <a:xfrm>
            <a:off x="8676382" y="4446875"/>
            <a:ext cx="3235758" cy="461665"/>
          </a:xfrm>
          <a:prstGeom prst="rect">
            <a:avLst/>
          </a:prstGeom>
          <a:noFill/>
        </p:spPr>
        <p:txBody>
          <a:bodyPr wrap="none" rtlCol="0">
            <a:spAutoFit/>
          </a:bodyPr>
          <a:lstStyle/>
          <a:p>
            <a:r>
              <a:rPr lang="en-US" sz="2400" b="1" dirty="0">
                <a:solidFill>
                  <a:srgbClr val="C00000"/>
                </a:solidFill>
              </a:rPr>
              <a:t>A</a:t>
            </a:r>
            <a:r>
              <a:rPr lang="en-US" sz="2400" b="1" dirty="0" smtClean="0">
                <a:solidFill>
                  <a:srgbClr val="C00000"/>
                </a:solidFill>
              </a:rPr>
              <a:t> sets window size (W</a:t>
            </a:r>
            <a:r>
              <a:rPr lang="en-US" sz="2400" b="1" baseline="-25000" dirty="0" smtClean="0">
                <a:solidFill>
                  <a:srgbClr val="C00000"/>
                </a:solidFill>
              </a:rPr>
              <a:t>A</a:t>
            </a:r>
            <a:r>
              <a:rPr lang="en-US" sz="2400" b="1" dirty="0" smtClean="0">
                <a:solidFill>
                  <a:srgbClr val="C00000"/>
                </a:solidFill>
              </a:rPr>
              <a:t>)</a:t>
            </a:r>
            <a:endParaRPr lang="en-US" sz="2400" b="1" dirty="0">
              <a:solidFill>
                <a:srgbClr val="C00000"/>
              </a:solidFill>
            </a:endParaRPr>
          </a:p>
        </p:txBody>
      </p:sp>
      <p:pic>
        <p:nvPicPr>
          <p:cNvPr id="44" name="Picture 43"/>
          <p:cNvPicPr>
            <a:picLocks noChangeAspect="1"/>
          </p:cNvPicPr>
          <p:nvPr/>
        </p:nvPicPr>
        <p:blipFill>
          <a:blip r:embed="rId3"/>
          <a:stretch>
            <a:fillRect/>
          </a:stretch>
        </p:blipFill>
        <p:spPr>
          <a:xfrm>
            <a:off x="4907366" y="1204565"/>
            <a:ext cx="1371600" cy="393700"/>
          </a:xfrm>
          <a:prstGeom prst="rect">
            <a:avLst/>
          </a:prstGeom>
        </p:spPr>
      </p:pic>
      <p:pic>
        <p:nvPicPr>
          <p:cNvPr id="45" name="Picture 44"/>
          <p:cNvPicPr>
            <a:picLocks noChangeAspect="1"/>
          </p:cNvPicPr>
          <p:nvPr/>
        </p:nvPicPr>
        <p:blipFill>
          <a:blip r:embed="rId4"/>
          <a:stretch>
            <a:fillRect/>
          </a:stretch>
        </p:blipFill>
        <p:spPr>
          <a:xfrm>
            <a:off x="5622922" y="2254252"/>
            <a:ext cx="203200" cy="177800"/>
          </a:xfrm>
          <a:prstGeom prst="rect">
            <a:avLst/>
          </a:prstGeom>
        </p:spPr>
      </p:pic>
      <p:pic>
        <p:nvPicPr>
          <p:cNvPr id="48" name="Picture 47"/>
          <p:cNvPicPr>
            <a:picLocks noChangeAspect="1"/>
          </p:cNvPicPr>
          <p:nvPr/>
        </p:nvPicPr>
        <p:blipFill>
          <a:blip r:embed="rId5"/>
          <a:stretch>
            <a:fillRect/>
          </a:stretch>
        </p:blipFill>
        <p:spPr>
          <a:xfrm>
            <a:off x="4907366" y="3993666"/>
            <a:ext cx="1371600" cy="431800"/>
          </a:xfrm>
          <a:prstGeom prst="rect">
            <a:avLst/>
          </a:prstGeom>
        </p:spPr>
      </p:pic>
      <p:pic>
        <p:nvPicPr>
          <p:cNvPr id="49" name="Picture 48"/>
          <p:cNvPicPr>
            <a:picLocks noChangeAspect="1"/>
          </p:cNvPicPr>
          <p:nvPr/>
        </p:nvPicPr>
        <p:blipFill>
          <a:blip r:embed="rId6"/>
          <a:stretch>
            <a:fillRect/>
          </a:stretch>
        </p:blipFill>
        <p:spPr>
          <a:xfrm>
            <a:off x="5622922" y="3161044"/>
            <a:ext cx="203200" cy="266700"/>
          </a:xfrm>
          <a:prstGeom prst="rect">
            <a:avLst/>
          </a:prstGeom>
        </p:spPr>
      </p:pic>
      <p:pic>
        <p:nvPicPr>
          <p:cNvPr id="52" name="Picture 51"/>
          <p:cNvPicPr>
            <a:picLocks noChangeAspect="1"/>
          </p:cNvPicPr>
          <p:nvPr/>
        </p:nvPicPr>
        <p:blipFill>
          <a:blip r:embed="rId7"/>
          <a:stretch>
            <a:fillRect/>
          </a:stretch>
        </p:blipFill>
        <p:spPr>
          <a:xfrm>
            <a:off x="1305968" y="3876264"/>
            <a:ext cx="1524000" cy="279400"/>
          </a:xfrm>
          <a:prstGeom prst="rect">
            <a:avLst/>
          </a:prstGeom>
        </p:spPr>
      </p:pic>
      <p:pic>
        <p:nvPicPr>
          <p:cNvPr id="31" name="Picture 30"/>
          <p:cNvPicPr>
            <a:picLocks noChangeAspect="1"/>
          </p:cNvPicPr>
          <p:nvPr/>
        </p:nvPicPr>
        <p:blipFill>
          <a:blip r:embed="rId8"/>
          <a:stretch>
            <a:fillRect/>
          </a:stretch>
        </p:blipFill>
        <p:spPr>
          <a:xfrm>
            <a:off x="5622922" y="4990523"/>
            <a:ext cx="203200" cy="266700"/>
          </a:xfrm>
          <a:prstGeom prst="rect">
            <a:avLst/>
          </a:prstGeom>
        </p:spPr>
      </p:pic>
    </p:spTree>
    <p:extLst>
      <p:ext uri="{BB962C8B-B14F-4D97-AF65-F5344CB8AC3E}">
        <p14:creationId xmlns:p14="http://schemas.microsoft.com/office/powerpoint/2010/main" val="7826307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Defense 2: Differential Privacy --- data flow</a:t>
            </a:r>
            <a:endParaRPr lang="en-US" dirty="0"/>
          </a:p>
        </p:txBody>
      </p:sp>
      <p:sp>
        <p:nvSpPr>
          <p:cNvPr id="2" name="Slide Number Placeholder 1"/>
          <p:cNvSpPr>
            <a:spLocks noGrp="1"/>
          </p:cNvSpPr>
          <p:nvPr>
            <p:ph type="sldNum" sz="quarter" idx="19"/>
          </p:nvPr>
        </p:nvSpPr>
        <p:spPr>
          <a:xfrm>
            <a:off x="7810496" y="6356350"/>
            <a:ext cx="2743200" cy="365125"/>
          </a:xfrm>
        </p:spPr>
        <p:txBody>
          <a:bodyPr/>
          <a:lstStyle/>
          <a:p>
            <a:fld id="{45F7BE95-73A5-2748-8EEA-ABE18BDACB7C}" type="slidenum">
              <a:rPr lang="en-US" smtClean="0"/>
              <a:t>22</a:t>
            </a:fld>
            <a:endParaRPr lang="en-US"/>
          </a:p>
        </p:txBody>
      </p:sp>
      <p:sp>
        <p:nvSpPr>
          <p:cNvPr id="9" name="Rounded Rectangle 8"/>
          <p:cNvSpPr/>
          <p:nvPr/>
        </p:nvSpPr>
        <p:spPr>
          <a:xfrm>
            <a:off x="6448749" y="1173306"/>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 sequence of original 2-tuples</a:t>
            </a:r>
            <a:endParaRPr lang="en-US" sz="2400" dirty="0">
              <a:solidFill>
                <a:schemeClr val="tx1"/>
              </a:solidFill>
            </a:endParaRPr>
          </a:p>
        </p:txBody>
      </p:sp>
      <p:sp>
        <p:nvSpPr>
          <p:cNvPr id="16" name="Rounded Rectangle 15"/>
          <p:cNvSpPr/>
          <p:nvPr/>
        </p:nvSpPr>
        <p:spPr>
          <a:xfrm>
            <a:off x="6448749" y="2126276"/>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Original time series</a:t>
            </a:r>
            <a:endParaRPr lang="en-US" sz="2400" dirty="0">
              <a:solidFill>
                <a:schemeClr val="tx1"/>
              </a:solidFill>
            </a:endParaRPr>
          </a:p>
        </p:txBody>
      </p:sp>
      <p:sp>
        <p:nvSpPr>
          <p:cNvPr id="17" name="Rounded Rectangle 16"/>
          <p:cNvSpPr/>
          <p:nvPr/>
        </p:nvSpPr>
        <p:spPr>
          <a:xfrm>
            <a:off x="6448749" y="3057883"/>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Noised time series</a:t>
            </a:r>
            <a:endParaRPr lang="en-US" sz="2400" dirty="0">
              <a:solidFill>
                <a:schemeClr val="tx1"/>
              </a:solidFill>
            </a:endParaRPr>
          </a:p>
        </p:txBody>
      </p:sp>
      <p:sp>
        <p:nvSpPr>
          <p:cNvPr id="18" name="Rounded Rectangle 17"/>
          <p:cNvSpPr/>
          <p:nvPr/>
        </p:nvSpPr>
        <p:spPr>
          <a:xfrm>
            <a:off x="6448749" y="3993666"/>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A sequence of noised 2-tuples</a:t>
            </a:r>
            <a:endParaRPr lang="en-US" sz="2400" dirty="0">
              <a:solidFill>
                <a:schemeClr val="tx1"/>
              </a:solidFill>
            </a:endParaRPr>
          </a:p>
        </p:txBody>
      </p:sp>
      <p:sp>
        <p:nvSpPr>
          <p:cNvPr id="19" name="Rounded Rectangle 18"/>
          <p:cNvSpPr/>
          <p:nvPr/>
        </p:nvSpPr>
        <p:spPr>
          <a:xfrm>
            <a:off x="6448749" y="4925273"/>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Captured time series</a:t>
            </a:r>
            <a:endParaRPr lang="en-US" sz="2400" dirty="0">
              <a:solidFill>
                <a:schemeClr val="tx1"/>
              </a:solidFill>
            </a:endParaRPr>
          </a:p>
        </p:txBody>
      </p:sp>
      <p:sp>
        <p:nvSpPr>
          <p:cNvPr id="20" name="Rounded Rectangle 19"/>
          <p:cNvSpPr/>
          <p:nvPr/>
        </p:nvSpPr>
        <p:spPr>
          <a:xfrm>
            <a:off x="6448749" y="5866091"/>
            <a:ext cx="4341855" cy="445687"/>
          </a:xfrm>
          <a:prstGeom prst="roundRect">
            <a:avLst/>
          </a:prstGeom>
          <a:solidFill>
            <a:schemeClr val="accent6">
              <a:lumMod val="40000"/>
              <a:lumOff val="6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Classification result</a:t>
            </a:r>
            <a:endParaRPr lang="en-US" sz="2400" dirty="0">
              <a:solidFill>
                <a:schemeClr val="tx1"/>
              </a:solidFill>
            </a:endParaRPr>
          </a:p>
        </p:txBody>
      </p:sp>
      <p:cxnSp>
        <p:nvCxnSpPr>
          <p:cNvPr id="21" name="Straight Arrow Connector 20"/>
          <p:cNvCxnSpPr/>
          <p:nvPr/>
        </p:nvCxnSpPr>
        <p:spPr>
          <a:xfrm>
            <a:off x="8662540" y="1662112"/>
            <a:ext cx="1" cy="435588"/>
          </a:xfrm>
          <a:prstGeom prst="straightConnector1">
            <a:avLst/>
          </a:prstGeom>
          <a:ln w="50800">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a:off x="8662540" y="2614827"/>
            <a:ext cx="0" cy="385550"/>
          </a:xfrm>
          <a:prstGeom prst="straightConnector1">
            <a:avLst/>
          </a:prstGeom>
          <a:ln w="50800">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a:off x="8662094" y="3560722"/>
            <a:ext cx="0" cy="382630"/>
          </a:xfrm>
          <a:prstGeom prst="straightConnector1">
            <a:avLst/>
          </a:prstGeom>
          <a:ln w="50800">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a:off x="8676382" y="4514849"/>
            <a:ext cx="0" cy="381848"/>
          </a:xfrm>
          <a:prstGeom prst="straightConnector1">
            <a:avLst/>
          </a:prstGeom>
          <a:ln w="50800">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a:off x="8676382" y="5443537"/>
            <a:ext cx="0" cy="393978"/>
          </a:xfrm>
          <a:prstGeom prst="straightConnector1">
            <a:avLst/>
          </a:prstGeom>
          <a:ln w="50800">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sp>
        <p:nvSpPr>
          <p:cNvPr id="34" name="TextBox 33"/>
          <p:cNvSpPr txBox="1"/>
          <p:nvPr/>
        </p:nvSpPr>
        <p:spPr>
          <a:xfrm>
            <a:off x="1087423" y="1425322"/>
            <a:ext cx="2029338" cy="1384995"/>
          </a:xfrm>
          <a:prstGeom prst="rect">
            <a:avLst/>
          </a:prstGeom>
          <a:noFill/>
        </p:spPr>
        <p:txBody>
          <a:bodyPr wrap="none" rtlCol="0">
            <a:spAutoFit/>
          </a:bodyPr>
          <a:lstStyle/>
          <a:p>
            <a:r>
              <a:rPr lang="en-US" sz="2800" b="1" dirty="0" smtClean="0">
                <a:solidFill>
                  <a:srgbClr val="C00000"/>
                </a:solidFill>
              </a:rPr>
              <a:t>A: </a:t>
            </a:r>
            <a:r>
              <a:rPr lang="en-US" sz="2800" b="1" smtClean="0">
                <a:solidFill>
                  <a:srgbClr val="C00000"/>
                </a:solidFill>
              </a:rPr>
              <a:t>Attacker </a:t>
            </a:r>
            <a:endParaRPr lang="en-US" sz="2800" b="1" dirty="0" smtClean="0">
              <a:solidFill>
                <a:srgbClr val="C00000"/>
              </a:solidFill>
            </a:endParaRPr>
          </a:p>
          <a:p>
            <a:r>
              <a:rPr lang="en-US" sz="2800" b="1" dirty="0" smtClean="0">
                <a:solidFill>
                  <a:srgbClr val="C00000"/>
                </a:solidFill>
              </a:rPr>
              <a:t> </a:t>
            </a:r>
          </a:p>
          <a:p>
            <a:r>
              <a:rPr lang="en-US" sz="2800" b="1" dirty="0" smtClean="0">
                <a:solidFill>
                  <a:srgbClr val="0070C0"/>
                </a:solidFill>
              </a:rPr>
              <a:t>D: Defender</a:t>
            </a:r>
            <a:endParaRPr lang="en-US" sz="2800" b="1" dirty="0">
              <a:solidFill>
                <a:srgbClr val="0070C0"/>
              </a:solidFill>
            </a:endParaRPr>
          </a:p>
        </p:txBody>
      </p:sp>
      <p:sp>
        <p:nvSpPr>
          <p:cNvPr id="35" name="TextBox 34"/>
          <p:cNvSpPr txBox="1"/>
          <p:nvPr/>
        </p:nvSpPr>
        <p:spPr>
          <a:xfrm>
            <a:off x="6785743" y="2579485"/>
            <a:ext cx="1806905" cy="461665"/>
          </a:xfrm>
          <a:prstGeom prst="rect">
            <a:avLst/>
          </a:prstGeom>
          <a:noFill/>
        </p:spPr>
        <p:txBody>
          <a:bodyPr wrap="none" rtlCol="0">
            <a:spAutoFit/>
          </a:bodyPr>
          <a:lstStyle/>
          <a:p>
            <a:r>
              <a:rPr lang="en-US" sz="2400" b="1" dirty="0" smtClean="0">
                <a:solidFill>
                  <a:srgbClr val="0070C0"/>
                </a:solidFill>
              </a:rPr>
              <a:t>D adds noise</a:t>
            </a:r>
            <a:endParaRPr lang="en-US" sz="2400" b="1" dirty="0">
              <a:solidFill>
                <a:srgbClr val="0070C0"/>
              </a:solidFill>
            </a:endParaRPr>
          </a:p>
        </p:txBody>
      </p:sp>
      <p:sp>
        <p:nvSpPr>
          <p:cNvPr id="39" name="TextBox 38"/>
          <p:cNvSpPr txBox="1"/>
          <p:nvPr/>
        </p:nvSpPr>
        <p:spPr>
          <a:xfrm>
            <a:off x="8687034" y="5393176"/>
            <a:ext cx="3319242" cy="461665"/>
          </a:xfrm>
          <a:prstGeom prst="rect">
            <a:avLst/>
          </a:prstGeom>
          <a:noFill/>
        </p:spPr>
        <p:txBody>
          <a:bodyPr wrap="none" rtlCol="0">
            <a:spAutoFit/>
          </a:bodyPr>
          <a:lstStyle/>
          <a:p>
            <a:r>
              <a:rPr lang="en-US" sz="2400" b="1" dirty="0">
                <a:solidFill>
                  <a:srgbClr val="C00000"/>
                </a:solidFill>
              </a:rPr>
              <a:t>A</a:t>
            </a:r>
            <a:r>
              <a:rPr lang="en-US" sz="2400" b="1" dirty="0" smtClean="0">
                <a:solidFill>
                  <a:srgbClr val="C00000"/>
                </a:solidFill>
              </a:rPr>
              <a:t> </a:t>
            </a:r>
            <a:r>
              <a:rPr lang="en-US" sz="2400" b="1" dirty="0">
                <a:solidFill>
                  <a:srgbClr val="C00000"/>
                </a:solidFill>
              </a:rPr>
              <a:t>p</a:t>
            </a:r>
            <a:r>
              <a:rPr lang="en-US" sz="2400" b="1" dirty="0" smtClean="0">
                <a:solidFill>
                  <a:srgbClr val="C00000"/>
                </a:solidFill>
              </a:rPr>
              <a:t>erforms classification</a:t>
            </a:r>
            <a:endParaRPr lang="en-US" sz="2400" b="1" dirty="0">
              <a:solidFill>
                <a:srgbClr val="C00000"/>
              </a:solidFill>
            </a:endParaRPr>
          </a:p>
        </p:txBody>
      </p:sp>
      <p:sp>
        <p:nvSpPr>
          <p:cNvPr id="40" name="TextBox 39"/>
          <p:cNvSpPr txBox="1"/>
          <p:nvPr/>
        </p:nvSpPr>
        <p:spPr>
          <a:xfrm>
            <a:off x="5593166" y="1618993"/>
            <a:ext cx="3083216" cy="461665"/>
          </a:xfrm>
          <a:prstGeom prst="rect">
            <a:avLst/>
          </a:prstGeom>
          <a:noFill/>
        </p:spPr>
        <p:txBody>
          <a:bodyPr wrap="none" rtlCol="0">
            <a:spAutoFit/>
          </a:bodyPr>
          <a:lstStyle/>
          <a:p>
            <a:r>
              <a:rPr lang="en-US" sz="2400" b="1" dirty="0" smtClean="0">
                <a:solidFill>
                  <a:srgbClr val="0070C0"/>
                </a:solidFill>
              </a:rPr>
              <a:t>D sets window size (w)</a:t>
            </a:r>
            <a:endParaRPr lang="en-US" sz="2400" b="1" dirty="0">
              <a:solidFill>
                <a:srgbClr val="0070C0"/>
              </a:solidFill>
            </a:endParaRPr>
          </a:p>
        </p:txBody>
      </p:sp>
      <p:sp>
        <p:nvSpPr>
          <p:cNvPr id="41" name="TextBox 40"/>
          <p:cNvSpPr txBox="1"/>
          <p:nvPr/>
        </p:nvSpPr>
        <p:spPr>
          <a:xfrm>
            <a:off x="6395187" y="3488241"/>
            <a:ext cx="2197461" cy="461665"/>
          </a:xfrm>
          <a:prstGeom prst="rect">
            <a:avLst/>
          </a:prstGeom>
          <a:noFill/>
        </p:spPr>
        <p:txBody>
          <a:bodyPr wrap="none" rtlCol="0">
            <a:spAutoFit/>
          </a:bodyPr>
          <a:lstStyle/>
          <a:p>
            <a:r>
              <a:rPr lang="en-US" sz="2400" b="1" dirty="0" smtClean="0">
                <a:solidFill>
                  <a:srgbClr val="0070C0"/>
                </a:solidFill>
              </a:rPr>
              <a:t>D emits packets</a:t>
            </a:r>
            <a:endParaRPr lang="en-US" sz="2400" b="1" dirty="0">
              <a:solidFill>
                <a:srgbClr val="0070C0"/>
              </a:solidFill>
            </a:endParaRPr>
          </a:p>
        </p:txBody>
      </p:sp>
      <p:sp>
        <p:nvSpPr>
          <p:cNvPr id="42" name="TextBox 41"/>
          <p:cNvSpPr txBox="1"/>
          <p:nvPr/>
        </p:nvSpPr>
        <p:spPr>
          <a:xfrm>
            <a:off x="8676382" y="4446875"/>
            <a:ext cx="3235758" cy="461665"/>
          </a:xfrm>
          <a:prstGeom prst="rect">
            <a:avLst/>
          </a:prstGeom>
          <a:noFill/>
        </p:spPr>
        <p:txBody>
          <a:bodyPr wrap="none" rtlCol="0">
            <a:spAutoFit/>
          </a:bodyPr>
          <a:lstStyle/>
          <a:p>
            <a:r>
              <a:rPr lang="en-US" sz="2400" b="1" dirty="0">
                <a:solidFill>
                  <a:srgbClr val="C00000"/>
                </a:solidFill>
              </a:rPr>
              <a:t>A</a:t>
            </a:r>
            <a:r>
              <a:rPr lang="en-US" sz="2400" b="1" dirty="0" smtClean="0">
                <a:solidFill>
                  <a:srgbClr val="C00000"/>
                </a:solidFill>
              </a:rPr>
              <a:t> sets window size (W</a:t>
            </a:r>
            <a:r>
              <a:rPr lang="en-US" sz="2400" b="1" baseline="-25000" dirty="0" smtClean="0">
                <a:solidFill>
                  <a:srgbClr val="C00000"/>
                </a:solidFill>
              </a:rPr>
              <a:t>A</a:t>
            </a:r>
            <a:r>
              <a:rPr lang="en-US" sz="2400" b="1" dirty="0" smtClean="0">
                <a:solidFill>
                  <a:srgbClr val="C00000"/>
                </a:solidFill>
              </a:rPr>
              <a:t>)</a:t>
            </a:r>
            <a:endParaRPr lang="en-US" sz="2400" b="1" dirty="0">
              <a:solidFill>
                <a:srgbClr val="C00000"/>
              </a:solidFill>
            </a:endParaRPr>
          </a:p>
        </p:txBody>
      </p:sp>
      <p:pic>
        <p:nvPicPr>
          <p:cNvPr id="44" name="Picture 43"/>
          <p:cNvPicPr>
            <a:picLocks noChangeAspect="1"/>
          </p:cNvPicPr>
          <p:nvPr/>
        </p:nvPicPr>
        <p:blipFill>
          <a:blip r:embed="rId3"/>
          <a:stretch>
            <a:fillRect/>
          </a:stretch>
        </p:blipFill>
        <p:spPr>
          <a:xfrm>
            <a:off x="4907366" y="1204565"/>
            <a:ext cx="1371600" cy="393700"/>
          </a:xfrm>
          <a:prstGeom prst="rect">
            <a:avLst/>
          </a:prstGeom>
        </p:spPr>
      </p:pic>
      <p:pic>
        <p:nvPicPr>
          <p:cNvPr id="45" name="Picture 44"/>
          <p:cNvPicPr>
            <a:picLocks noChangeAspect="1"/>
          </p:cNvPicPr>
          <p:nvPr/>
        </p:nvPicPr>
        <p:blipFill>
          <a:blip r:embed="rId4"/>
          <a:stretch>
            <a:fillRect/>
          </a:stretch>
        </p:blipFill>
        <p:spPr>
          <a:xfrm>
            <a:off x="5622922" y="2254252"/>
            <a:ext cx="203200" cy="177800"/>
          </a:xfrm>
          <a:prstGeom prst="rect">
            <a:avLst/>
          </a:prstGeom>
        </p:spPr>
      </p:pic>
      <p:pic>
        <p:nvPicPr>
          <p:cNvPr id="48" name="Picture 47"/>
          <p:cNvPicPr>
            <a:picLocks noChangeAspect="1"/>
          </p:cNvPicPr>
          <p:nvPr/>
        </p:nvPicPr>
        <p:blipFill>
          <a:blip r:embed="rId5"/>
          <a:stretch>
            <a:fillRect/>
          </a:stretch>
        </p:blipFill>
        <p:spPr>
          <a:xfrm>
            <a:off x="4907366" y="3993666"/>
            <a:ext cx="1371600" cy="431800"/>
          </a:xfrm>
          <a:prstGeom prst="rect">
            <a:avLst/>
          </a:prstGeom>
        </p:spPr>
      </p:pic>
      <p:pic>
        <p:nvPicPr>
          <p:cNvPr id="49" name="Picture 48"/>
          <p:cNvPicPr>
            <a:picLocks noChangeAspect="1"/>
          </p:cNvPicPr>
          <p:nvPr/>
        </p:nvPicPr>
        <p:blipFill>
          <a:blip r:embed="rId6"/>
          <a:stretch>
            <a:fillRect/>
          </a:stretch>
        </p:blipFill>
        <p:spPr>
          <a:xfrm>
            <a:off x="5622922" y="3161044"/>
            <a:ext cx="203200" cy="266700"/>
          </a:xfrm>
          <a:prstGeom prst="rect">
            <a:avLst/>
          </a:prstGeom>
        </p:spPr>
      </p:pic>
      <p:pic>
        <p:nvPicPr>
          <p:cNvPr id="50" name="Picture 49"/>
          <p:cNvPicPr>
            <a:picLocks noChangeAspect="1"/>
          </p:cNvPicPr>
          <p:nvPr/>
        </p:nvPicPr>
        <p:blipFill>
          <a:blip r:embed="rId7"/>
          <a:stretch>
            <a:fillRect/>
          </a:stretch>
        </p:blipFill>
        <p:spPr>
          <a:xfrm>
            <a:off x="5622922" y="4990523"/>
            <a:ext cx="203200" cy="266700"/>
          </a:xfrm>
          <a:prstGeom prst="rect">
            <a:avLst/>
          </a:prstGeom>
        </p:spPr>
      </p:pic>
      <p:pic>
        <p:nvPicPr>
          <p:cNvPr id="51" name="Picture 50"/>
          <p:cNvPicPr>
            <a:picLocks noChangeAspect="1"/>
          </p:cNvPicPr>
          <p:nvPr/>
        </p:nvPicPr>
        <p:blipFill>
          <a:blip r:embed="rId8"/>
          <a:stretch>
            <a:fillRect/>
          </a:stretch>
        </p:blipFill>
        <p:spPr>
          <a:xfrm>
            <a:off x="1299215" y="4948676"/>
            <a:ext cx="1524000" cy="444500"/>
          </a:xfrm>
          <a:prstGeom prst="rect">
            <a:avLst/>
          </a:prstGeom>
        </p:spPr>
      </p:pic>
      <p:pic>
        <p:nvPicPr>
          <p:cNvPr id="52" name="Picture 51"/>
          <p:cNvPicPr>
            <a:picLocks noChangeAspect="1"/>
          </p:cNvPicPr>
          <p:nvPr/>
        </p:nvPicPr>
        <p:blipFill>
          <a:blip r:embed="rId9"/>
          <a:stretch>
            <a:fillRect/>
          </a:stretch>
        </p:blipFill>
        <p:spPr>
          <a:xfrm>
            <a:off x="1305968" y="3876264"/>
            <a:ext cx="1524000" cy="279400"/>
          </a:xfrm>
          <a:prstGeom prst="rect">
            <a:avLst/>
          </a:prstGeom>
        </p:spPr>
      </p:pic>
    </p:spTree>
    <p:extLst>
      <p:ext uri="{BB962C8B-B14F-4D97-AF65-F5344CB8AC3E}">
        <p14:creationId xmlns:p14="http://schemas.microsoft.com/office/powerpoint/2010/main" val="3056369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4294967295"/>
          </p:nvPr>
        </p:nvSpPr>
        <p:spPr>
          <a:xfrm>
            <a:off x="1254464" y="1740902"/>
            <a:ext cx="10515600" cy="4974223"/>
          </a:xfrm>
          <a:prstGeom prst="rect">
            <a:avLst/>
          </a:prstGeom>
        </p:spPr>
        <p:txBody>
          <a:bodyPr>
            <a:normAutofit/>
          </a:bodyPr>
          <a:lstStyle/>
          <a:p>
            <a:pPr marL="742913" indent="-742913">
              <a:buFont typeface="+mj-lt"/>
              <a:buAutoNum type="arabicPeriod"/>
            </a:pPr>
            <a:r>
              <a:rPr lang="en-US" altLang="zh-CN" sz="3200" dirty="0" smtClean="0"/>
              <a:t>Defense</a:t>
            </a:r>
            <a:r>
              <a:rPr lang="zh-CN" altLang="en-US" sz="3200" dirty="0" smtClean="0"/>
              <a:t> </a:t>
            </a:r>
            <a:r>
              <a:rPr lang="en-US" altLang="zh-CN" sz="3200" dirty="0"/>
              <a:t>1:</a:t>
            </a:r>
            <a:r>
              <a:rPr lang="zh-CN" altLang="en-US" sz="3200" dirty="0"/>
              <a:t> </a:t>
            </a:r>
            <a:r>
              <a:rPr lang="en-US" altLang="zh-CN" sz="3200" dirty="0"/>
              <a:t>Adversarial</a:t>
            </a:r>
            <a:r>
              <a:rPr lang="zh-CN" altLang="en-US" sz="3200" dirty="0"/>
              <a:t> </a:t>
            </a:r>
            <a:r>
              <a:rPr lang="en-US" altLang="zh-CN" sz="3200" dirty="0"/>
              <a:t>Machine</a:t>
            </a:r>
            <a:r>
              <a:rPr lang="zh-CN" altLang="en-US" sz="3200" dirty="0"/>
              <a:t> </a:t>
            </a:r>
            <a:r>
              <a:rPr lang="en-US" altLang="zh-CN" sz="3200" dirty="0"/>
              <a:t>Learning</a:t>
            </a:r>
            <a:endParaRPr lang="en-US" sz="3200" dirty="0"/>
          </a:p>
          <a:p>
            <a:pPr marL="742913" indent="-742913">
              <a:buFont typeface="+mj-lt"/>
              <a:buAutoNum type="arabicPeriod"/>
            </a:pPr>
            <a:r>
              <a:rPr lang="en-US" altLang="zh-CN" sz="3200" dirty="0"/>
              <a:t>Defense</a:t>
            </a:r>
            <a:r>
              <a:rPr lang="zh-CN" altLang="en-US" sz="3200" dirty="0"/>
              <a:t> </a:t>
            </a:r>
            <a:r>
              <a:rPr lang="en-US" altLang="zh-CN" sz="3200" dirty="0"/>
              <a:t>2:</a:t>
            </a:r>
            <a:r>
              <a:rPr lang="zh-CN" altLang="en-US" sz="3200" dirty="0"/>
              <a:t> </a:t>
            </a:r>
            <a:r>
              <a:rPr lang="en-US" altLang="zh-CN" sz="3200" dirty="0"/>
              <a:t>Differential</a:t>
            </a:r>
            <a:r>
              <a:rPr lang="zh-CN" altLang="en-US" sz="3200" dirty="0"/>
              <a:t> </a:t>
            </a:r>
            <a:r>
              <a:rPr lang="en-US" altLang="zh-CN" sz="3200" dirty="0"/>
              <a:t>Privacy</a:t>
            </a:r>
            <a:endParaRPr lang="zh-CN" altLang="en-US" sz="3200" dirty="0"/>
          </a:p>
          <a:p>
            <a:pPr marL="742913" indent="-742913">
              <a:buFont typeface="+mj-lt"/>
              <a:buAutoNum type="arabicPeriod"/>
            </a:pPr>
            <a:r>
              <a:rPr lang="en-US" altLang="zh-CN" sz="3200" dirty="0">
                <a:solidFill>
                  <a:srgbClr val="FF0000"/>
                </a:solidFill>
              </a:rPr>
              <a:t>Evaluation</a:t>
            </a:r>
            <a:endParaRPr lang="zh-CN" altLang="en-US" sz="3200" dirty="0">
              <a:solidFill>
                <a:srgbClr val="FF0000"/>
              </a:solidFill>
            </a:endParaRPr>
          </a:p>
          <a:p>
            <a:pPr marL="742913" indent="-742913">
              <a:buFont typeface="+mj-lt"/>
              <a:buAutoNum type="arabicPeriod"/>
            </a:pPr>
            <a:r>
              <a:rPr lang="en-US" altLang="zh-CN" sz="3200" dirty="0"/>
              <a:t>Real-world</a:t>
            </a:r>
            <a:r>
              <a:rPr lang="zh-CN" altLang="en-US" sz="3200" dirty="0"/>
              <a:t> </a:t>
            </a:r>
            <a:r>
              <a:rPr lang="en-US" altLang="zh-CN" sz="3200" dirty="0"/>
              <a:t>Implementation</a:t>
            </a:r>
            <a:endParaRPr lang="zh-CN" altLang="en-US" sz="3200" dirty="0"/>
          </a:p>
          <a:p>
            <a:pPr marL="742913" indent="-742913">
              <a:buFont typeface="+mj-lt"/>
              <a:buAutoNum type="arabicPeriod"/>
            </a:pPr>
            <a:r>
              <a:rPr lang="en-US" altLang="zh-CN" sz="3200" dirty="0"/>
              <a:t>Discussion</a:t>
            </a:r>
            <a:endParaRPr lang="zh-CN" altLang="en-US" sz="3200" dirty="0"/>
          </a:p>
          <a:p>
            <a:pPr marL="742913" indent="-742913">
              <a:buFont typeface="+mj-lt"/>
              <a:buAutoNum type="arabicPeriod"/>
            </a:pPr>
            <a:r>
              <a:rPr lang="en-US" altLang="zh-CN" sz="3200" dirty="0"/>
              <a:t>Conclusion</a:t>
            </a:r>
            <a:endParaRPr lang="zh-CN" altLang="en-US" sz="3200" dirty="0"/>
          </a:p>
          <a:p>
            <a:pPr marL="742913" indent="-742913">
              <a:buFont typeface="+mj-lt"/>
              <a:buAutoNum type="arabicPeriod"/>
            </a:pPr>
            <a:endParaRPr lang="en-US" sz="3200" dirty="0"/>
          </a:p>
        </p:txBody>
      </p:sp>
      <p:sp>
        <p:nvSpPr>
          <p:cNvPr id="5" name="TextBox 4"/>
          <p:cNvSpPr txBox="1"/>
          <p:nvPr/>
        </p:nvSpPr>
        <p:spPr>
          <a:xfrm>
            <a:off x="2593771" y="873609"/>
            <a:ext cx="6809079" cy="666786"/>
          </a:xfrm>
          <a:prstGeom prst="rect">
            <a:avLst/>
          </a:prstGeom>
          <a:noFill/>
        </p:spPr>
        <p:txBody>
          <a:bodyPr wrap="square" rtlCol="0">
            <a:spAutoFit/>
          </a:bodyPr>
          <a:lstStyle/>
          <a:p>
            <a:pPr marL="0" lvl="1" algn="ctr"/>
            <a:r>
              <a:rPr lang="en-US" altLang="zh-CN" sz="3733" dirty="0"/>
              <a:t>Outline</a:t>
            </a:r>
          </a:p>
        </p:txBody>
      </p:sp>
      <p:sp>
        <p:nvSpPr>
          <p:cNvPr id="2" name="Slide Number Placeholder 1"/>
          <p:cNvSpPr>
            <a:spLocks noGrp="1"/>
          </p:cNvSpPr>
          <p:nvPr>
            <p:ph type="sldNum" sz="quarter" idx="19"/>
          </p:nvPr>
        </p:nvSpPr>
        <p:spPr/>
        <p:txBody>
          <a:bodyPr/>
          <a:lstStyle/>
          <a:p>
            <a:fld id="{45F7BE95-73A5-2748-8EEA-ABE18BDACB7C}" type="slidenum">
              <a:rPr lang="en-US" smtClean="0"/>
              <a:t>23</a:t>
            </a:fld>
            <a:endParaRPr lang="en-US"/>
          </a:p>
        </p:txBody>
      </p:sp>
    </p:spTree>
    <p:extLst>
      <p:ext uri="{BB962C8B-B14F-4D97-AF65-F5344CB8AC3E}">
        <p14:creationId xmlns:p14="http://schemas.microsoft.com/office/powerpoint/2010/main" val="9320263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372486"/>
            <a:ext cx="6885298" cy="3442649"/>
          </a:xfrm>
          <a:prstGeom prst="rect">
            <a:avLst/>
          </a:prstGeom>
        </p:spPr>
      </p:pic>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a:t>
            </a:r>
            <a:r>
              <a:rPr lang="en-US" altLang="zh-CN" sz="4800"/>
              <a:t>Differential Privacy</a:t>
            </a:r>
            <a:endParaRPr lang="en-US" altLang="zh-CN" sz="4800" dirty="0"/>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Evaluation</a:t>
            </a:r>
            <a:endParaRPr lang="en-US" dirty="0"/>
          </a:p>
        </p:txBody>
      </p:sp>
      <p:pic>
        <p:nvPicPr>
          <p:cNvPr id="3" name="Picture 2"/>
          <p:cNvPicPr>
            <a:picLocks noChangeAspect="1"/>
          </p:cNvPicPr>
          <p:nvPr/>
        </p:nvPicPr>
        <p:blipFill>
          <a:blip r:embed="rId4"/>
          <a:stretch>
            <a:fillRect/>
          </a:stretch>
        </p:blipFill>
        <p:spPr>
          <a:xfrm>
            <a:off x="2461114" y="1720038"/>
            <a:ext cx="5003800" cy="812800"/>
          </a:xfrm>
          <a:prstGeom prst="rect">
            <a:avLst/>
          </a:prstGeom>
        </p:spPr>
      </p:pic>
      <p:sp>
        <p:nvSpPr>
          <p:cNvPr id="7" name="Slide Number Placeholder 6"/>
          <p:cNvSpPr>
            <a:spLocks noGrp="1"/>
          </p:cNvSpPr>
          <p:nvPr>
            <p:ph type="sldNum" sz="quarter" idx="19"/>
          </p:nvPr>
        </p:nvSpPr>
        <p:spPr/>
        <p:txBody>
          <a:bodyPr/>
          <a:lstStyle/>
          <a:p>
            <a:fld id="{45F7BE95-73A5-2748-8EEA-ABE18BDACB7C}" type="slidenum">
              <a:rPr lang="en-US" smtClean="0"/>
              <a:t>24</a:t>
            </a:fld>
            <a:endParaRPr lang="en-US"/>
          </a:p>
        </p:txBody>
      </p:sp>
      <p:sp>
        <p:nvSpPr>
          <p:cNvPr id="13" name="Oval 12"/>
          <p:cNvSpPr/>
          <p:nvPr/>
        </p:nvSpPr>
        <p:spPr>
          <a:xfrm>
            <a:off x="2748698" y="3386135"/>
            <a:ext cx="659392" cy="31040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14" name="Oval 13"/>
          <p:cNvSpPr/>
          <p:nvPr/>
        </p:nvSpPr>
        <p:spPr>
          <a:xfrm>
            <a:off x="5063899" y="6172571"/>
            <a:ext cx="659392" cy="31040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18" name="Rectangle 17"/>
          <p:cNvSpPr/>
          <p:nvPr/>
        </p:nvSpPr>
        <p:spPr>
          <a:xfrm>
            <a:off x="2718290" y="4136288"/>
            <a:ext cx="624986" cy="32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021035" y="5568552"/>
            <a:ext cx="624986" cy="32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82369" y="1238094"/>
            <a:ext cx="9499831" cy="1815882"/>
          </a:xfrm>
          <a:prstGeom prst="rect">
            <a:avLst/>
          </a:prstGeom>
        </p:spPr>
        <p:txBody>
          <a:bodyPr wrap="square">
            <a:spAutoFit/>
          </a:bodyPr>
          <a:lstStyle/>
          <a:p>
            <a:pPr marL="571472" indent="-571472">
              <a:buFont typeface="Arial" charset="0"/>
              <a:buChar char="•"/>
            </a:pPr>
            <a:r>
              <a:rPr lang="en-US" altLang="zh-CN" sz="2800" dirty="0" smtClean="0"/>
              <a:t>40x100</a:t>
            </a:r>
            <a:r>
              <a:rPr lang="zh-CN" altLang="en-US" sz="2800" dirty="0" smtClean="0"/>
              <a:t> </a:t>
            </a:r>
            <a:r>
              <a:rPr lang="en-US" altLang="zh-CN" sz="2800" dirty="0" smtClean="0"/>
              <a:t>traces</a:t>
            </a:r>
            <a:endParaRPr lang="zh-CN" altLang="en-US" sz="2800" dirty="0"/>
          </a:p>
          <a:p>
            <a:pPr marL="571472" indent="-571472">
              <a:buFont typeface="Arial" charset="0"/>
              <a:buChar char="•"/>
            </a:pPr>
            <a:r>
              <a:rPr lang="en-US" altLang="zh-CN" sz="2800" dirty="0" err="1" smtClean="0"/>
              <a:t>Params</a:t>
            </a:r>
            <a:r>
              <a:rPr lang="en-US" altLang="zh-CN" sz="2800" dirty="0" smtClean="0"/>
              <a:t>:</a:t>
            </a:r>
            <a:endParaRPr lang="zh-CN" altLang="en-US" sz="2800" dirty="0" smtClean="0"/>
          </a:p>
          <a:p>
            <a:pPr marL="571472" indent="-571472">
              <a:buFont typeface="Arial" charset="0"/>
              <a:buChar char="•"/>
            </a:pPr>
            <a:endParaRPr lang="zh-CN" altLang="en-US" sz="2800" dirty="0"/>
          </a:p>
          <a:p>
            <a:pPr marL="571472" indent="-571472">
              <a:buFont typeface="Arial" charset="0"/>
              <a:buChar char="•"/>
            </a:pPr>
            <a:r>
              <a:rPr lang="en-US" altLang="zh-CN" sz="2800" dirty="0"/>
              <a:t>C</a:t>
            </a:r>
            <a:r>
              <a:rPr lang="en-US" sz="2800" dirty="0" smtClean="0"/>
              <a:t>lip bound</a:t>
            </a:r>
            <a:r>
              <a:rPr lang="zh-CN" altLang="en-US" sz="2800" dirty="0" smtClean="0"/>
              <a:t> </a:t>
            </a:r>
            <a:r>
              <a:rPr lang="en-US" altLang="zh-CN" sz="2800" dirty="0" smtClean="0"/>
              <a:t>for</a:t>
            </a:r>
            <a:r>
              <a:rPr lang="zh-CN" altLang="en-US" sz="2800" dirty="0" smtClean="0"/>
              <a:t> </a:t>
            </a:r>
            <a:r>
              <a:rPr lang="en-US" altLang="zh-CN" sz="2800" dirty="0" smtClean="0"/>
              <a:t>each</a:t>
            </a:r>
            <a:r>
              <a:rPr lang="zh-CN" altLang="en-US" sz="2800" dirty="0" smtClean="0"/>
              <a:t> </a:t>
            </a:r>
            <a:r>
              <a:rPr lang="en-US" altLang="zh-CN" sz="2800" dirty="0" smtClean="0"/>
              <a:t>window:</a:t>
            </a:r>
            <a:r>
              <a:rPr lang="zh-CN" altLang="en-US" sz="2800" dirty="0" smtClean="0"/>
              <a:t> </a:t>
            </a:r>
            <a:r>
              <a:rPr lang="en-US" sz="2800" dirty="0" smtClean="0"/>
              <a:t>[0</a:t>
            </a:r>
            <a:r>
              <a:rPr lang="en-US" sz="2800" dirty="0"/>
              <a:t>, 1GB</a:t>
            </a:r>
            <a:r>
              <a:rPr lang="en-US" sz="2800" dirty="0" smtClean="0"/>
              <a:t>]</a:t>
            </a:r>
            <a:r>
              <a:rPr lang="zh-CN" altLang="en-US" sz="2800" dirty="0" smtClean="0"/>
              <a:t> </a:t>
            </a:r>
            <a:endParaRPr lang="en-US" altLang="zh-CN" sz="2800" dirty="0"/>
          </a:p>
        </p:txBody>
      </p:sp>
      <p:cxnSp>
        <p:nvCxnSpPr>
          <p:cNvPr id="12" name="Straight Arrow Connector 11"/>
          <p:cNvCxnSpPr/>
          <p:nvPr/>
        </p:nvCxnSpPr>
        <p:spPr>
          <a:xfrm>
            <a:off x="3104257" y="3739404"/>
            <a:ext cx="0" cy="382630"/>
          </a:xfrm>
          <a:prstGeom prst="straightConnector1">
            <a:avLst/>
          </a:prstGeom>
          <a:ln w="50800">
            <a:solidFill>
              <a:srgbClr val="FF0000"/>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7557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372486"/>
            <a:ext cx="6885298" cy="3442649"/>
          </a:xfrm>
          <a:prstGeom prst="rect">
            <a:avLst/>
          </a:prstGeom>
        </p:spPr>
      </p:pic>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a:t>
            </a:r>
            <a:r>
              <a:rPr lang="en-US" altLang="zh-CN" sz="4800"/>
              <a:t>Differential Privacy</a:t>
            </a:r>
            <a:endParaRPr lang="en-US" altLang="zh-CN" sz="4800" dirty="0"/>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Evaluation</a:t>
            </a:r>
            <a:endParaRPr lang="en-US" dirty="0"/>
          </a:p>
        </p:txBody>
      </p:sp>
      <p:pic>
        <p:nvPicPr>
          <p:cNvPr id="3" name="Picture 2"/>
          <p:cNvPicPr>
            <a:picLocks noChangeAspect="1"/>
          </p:cNvPicPr>
          <p:nvPr/>
        </p:nvPicPr>
        <p:blipFill>
          <a:blip r:embed="rId4"/>
          <a:stretch>
            <a:fillRect/>
          </a:stretch>
        </p:blipFill>
        <p:spPr>
          <a:xfrm>
            <a:off x="2461114" y="1720038"/>
            <a:ext cx="5003800" cy="812800"/>
          </a:xfrm>
          <a:prstGeom prst="rect">
            <a:avLst/>
          </a:prstGeom>
        </p:spPr>
      </p:pic>
      <p:sp>
        <p:nvSpPr>
          <p:cNvPr id="7" name="Slide Number Placeholder 6"/>
          <p:cNvSpPr>
            <a:spLocks noGrp="1"/>
          </p:cNvSpPr>
          <p:nvPr>
            <p:ph type="sldNum" sz="quarter" idx="19"/>
          </p:nvPr>
        </p:nvSpPr>
        <p:spPr/>
        <p:txBody>
          <a:bodyPr/>
          <a:lstStyle/>
          <a:p>
            <a:fld id="{45F7BE95-73A5-2748-8EEA-ABE18BDACB7C}" type="slidenum">
              <a:rPr lang="en-US" smtClean="0"/>
              <a:t>25</a:t>
            </a:fld>
            <a:endParaRPr lang="en-US"/>
          </a:p>
        </p:txBody>
      </p:sp>
      <p:sp>
        <p:nvSpPr>
          <p:cNvPr id="13" name="Oval 12"/>
          <p:cNvSpPr/>
          <p:nvPr/>
        </p:nvSpPr>
        <p:spPr>
          <a:xfrm>
            <a:off x="2748698" y="3386135"/>
            <a:ext cx="659392" cy="31040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14" name="Oval 13"/>
          <p:cNvSpPr/>
          <p:nvPr/>
        </p:nvSpPr>
        <p:spPr>
          <a:xfrm>
            <a:off x="5063899" y="6172571"/>
            <a:ext cx="659392" cy="31040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19" name="Rectangle 18"/>
          <p:cNvSpPr/>
          <p:nvPr/>
        </p:nvSpPr>
        <p:spPr>
          <a:xfrm>
            <a:off x="5021035" y="5568552"/>
            <a:ext cx="624986" cy="32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82369" y="1238094"/>
            <a:ext cx="9499831" cy="1815882"/>
          </a:xfrm>
          <a:prstGeom prst="rect">
            <a:avLst/>
          </a:prstGeom>
        </p:spPr>
        <p:txBody>
          <a:bodyPr wrap="square">
            <a:spAutoFit/>
          </a:bodyPr>
          <a:lstStyle/>
          <a:p>
            <a:pPr marL="571472" indent="-571472">
              <a:buFont typeface="Arial" charset="0"/>
              <a:buChar char="•"/>
            </a:pPr>
            <a:r>
              <a:rPr lang="en-US" altLang="zh-CN" sz="2800" dirty="0" smtClean="0"/>
              <a:t>40x100</a:t>
            </a:r>
            <a:r>
              <a:rPr lang="zh-CN" altLang="en-US" sz="2800" dirty="0" smtClean="0"/>
              <a:t> </a:t>
            </a:r>
            <a:r>
              <a:rPr lang="en-US" altLang="zh-CN" sz="2800" dirty="0" smtClean="0"/>
              <a:t>traces</a:t>
            </a:r>
            <a:endParaRPr lang="zh-CN" altLang="en-US" sz="2800" dirty="0"/>
          </a:p>
          <a:p>
            <a:pPr marL="571472" indent="-571472">
              <a:buFont typeface="Arial" charset="0"/>
              <a:buChar char="•"/>
            </a:pPr>
            <a:r>
              <a:rPr lang="en-US" altLang="zh-CN" sz="2800" dirty="0" err="1" smtClean="0"/>
              <a:t>Params</a:t>
            </a:r>
            <a:r>
              <a:rPr lang="en-US" altLang="zh-CN" sz="2800" dirty="0" smtClean="0"/>
              <a:t>:</a:t>
            </a:r>
            <a:endParaRPr lang="zh-CN" altLang="en-US" sz="2800" dirty="0" smtClean="0"/>
          </a:p>
          <a:p>
            <a:pPr marL="571472" indent="-571472">
              <a:buFont typeface="Arial" charset="0"/>
              <a:buChar char="•"/>
            </a:pPr>
            <a:endParaRPr lang="zh-CN" altLang="en-US" sz="2800" dirty="0"/>
          </a:p>
          <a:p>
            <a:pPr marL="571472" indent="-571472">
              <a:buFont typeface="Arial" charset="0"/>
              <a:buChar char="•"/>
            </a:pPr>
            <a:r>
              <a:rPr lang="en-US" altLang="zh-CN" sz="2800" dirty="0"/>
              <a:t>C</a:t>
            </a:r>
            <a:r>
              <a:rPr lang="en-US" sz="2800" dirty="0" smtClean="0"/>
              <a:t>lip bound</a:t>
            </a:r>
            <a:r>
              <a:rPr lang="zh-CN" altLang="en-US" sz="2800" dirty="0" smtClean="0"/>
              <a:t> </a:t>
            </a:r>
            <a:r>
              <a:rPr lang="en-US" altLang="zh-CN" sz="2800" dirty="0" smtClean="0"/>
              <a:t>for</a:t>
            </a:r>
            <a:r>
              <a:rPr lang="zh-CN" altLang="en-US" sz="2800" dirty="0" smtClean="0"/>
              <a:t> </a:t>
            </a:r>
            <a:r>
              <a:rPr lang="en-US" altLang="zh-CN" sz="2800" dirty="0" smtClean="0"/>
              <a:t>each</a:t>
            </a:r>
            <a:r>
              <a:rPr lang="zh-CN" altLang="en-US" sz="2800" dirty="0" smtClean="0"/>
              <a:t> </a:t>
            </a:r>
            <a:r>
              <a:rPr lang="en-US" altLang="zh-CN" sz="2800" dirty="0" smtClean="0"/>
              <a:t>window:</a:t>
            </a:r>
            <a:r>
              <a:rPr lang="zh-CN" altLang="en-US" sz="2800" dirty="0" smtClean="0"/>
              <a:t> </a:t>
            </a:r>
            <a:r>
              <a:rPr lang="en-US" sz="2800" dirty="0" smtClean="0"/>
              <a:t>[0</a:t>
            </a:r>
            <a:r>
              <a:rPr lang="en-US" sz="2800" dirty="0"/>
              <a:t>, 1GB</a:t>
            </a:r>
            <a:r>
              <a:rPr lang="en-US" sz="2800" dirty="0" smtClean="0"/>
              <a:t>]</a:t>
            </a:r>
            <a:r>
              <a:rPr lang="zh-CN" altLang="en-US" sz="2800" dirty="0" smtClean="0"/>
              <a:t> </a:t>
            </a:r>
            <a:endParaRPr lang="en-US" altLang="zh-CN" sz="2800" dirty="0"/>
          </a:p>
        </p:txBody>
      </p:sp>
      <p:cxnSp>
        <p:nvCxnSpPr>
          <p:cNvPr id="15" name="Straight Arrow Connector 14"/>
          <p:cNvCxnSpPr/>
          <p:nvPr/>
        </p:nvCxnSpPr>
        <p:spPr>
          <a:xfrm>
            <a:off x="3104257" y="3739404"/>
            <a:ext cx="0" cy="382630"/>
          </a:xfrm>
          <a:prstGeom prst="straightConnector1">
            <a:avLst/>
          </a:prstGeom>
          <a:ln w="50800">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flipH="1" flipV="1">
            <a:off x="5414960" y="5840412"/>
            <a:ext cx="1" cy="280058"/>
          </a:xfrm>
          <a:prstGeom prst="straightConnector1">
            <a:avLst/>
          </a:prstGeom>
          <a:ln w="50800">
            <a:solidFill>
              <a:srgbClr val="FF0000"/>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9691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372486"/>
            <a:ext cx="6885298" cy="3442649"/>
          </a:xfrm>
          <a:prstGeom prst="rect">
            <a:avLst/>
          </a:prstGeom>
        </p:spPr>
      </p:pic>
      <p:sp>
        <p:nvSpPr>
          <p:cNvPr id="4" name="Rectangle 3"/>
          <p:cNvSpPr/>
          <p:nvPr/>
        </p:nvSpPr>
        <p:spPr>
          <a:xfrm>
            <a:off x="482369" y="1238094"/>
            <a:ext cx="9499831" cy="1815882"/>
          </a:xfrm>
          <a:prstGeom prst="rect">
            <a:avLst/>
          </a:prstGeom>
        </p:spPr>
        <p:txBody>
          <a:bodyPr wrap="square">
            <a:spAutoFit/>
          </a:bodyPr>
          <a:lstStyle/>
          <a:p>
            <a:pPr marL="571472" indent="-571472">
              <a:buFont typeface="Arial" charset="0"/>
              <a:buChar char="•"/>
            </a:pPr>
            <a:r>
              <a:rPr lang="en-US" altLang="zh-CN" sz="2800" dirty="0" smtClean="0"/>
              <a:t>40x100</a:t>
            </a:r>
            <a:r>
              <a:rPr lang="zh-CN" altLang="en-US" sz="2800" dirty="0" smtClean="0"/>
              <a:t> </a:t>
            </a:r>
            <a:r>
              <a:rPr lang="en-US" altLang="zh-CN" sz="2800" dirty="0" smtClean="0"/>
              <a:t>traces</a:t>
            </a:r>
            <a:endParaRPr lang="zh-CN" altLang="en-US" sz="2800" dirty="0"/>
          </a:p>
          <a:p>
            <a:pPr marL="571472" indent="-571472">
              <a:buFont typeface="Arial" charset="0"/>
              <a:buChar char="•"/>
            </a:pPr>
            <a:r>
              <a:rPr lang="en-US" altLang="zh-CN" sz="2800" dirty="0" err="1" smtClean="0"/>
              <a:t>Params</a:t>
            </a:r>
            <a:r>
              <a:rPr lang="en-US" altLang="zh-CN" sz="2800" dirty="0" smtClean="0"/>
              <a:t>:</a:t>
            </a:r>
            <a:endParaRPr lang="zh-CN" altLang="en-US" sz="2800" dirty="0" smtClean="0"/>
          </a:p>
          <a:p>
            <a:pPr marL="571472" indent="-571472">
              <a:buFont typeface="Arial" charset="0"/>
              <a:buChar char="•"/>
            </a:pPr>
            <a:endParaRPr lang="zh-CN" altLang="en-US" sz="2800" dirty="0"/>
          </a:p>
          <a:p>
            <a:pPr marL="571472" indent="-571472">
              <a:buFont typeface="Arial" charset="0"/>
              <a:buChar char="•"/>
            </a:pPr>
            <a:r>
              <a:rPr lang="en-US" altLang="zh-CN" sz="2800" dirty="0"/>
              <a:t>C</a:t>
            </a:r>
            <a:r>
              <a:rPr lang="en-US" sz="2800" dirty="0" smtClean="0"/>
              <a:t>lip bound</a:t>
            </a:r>
            <a:r>
              <a:rPr lang="zh-CN" altLang="en-US" sz="2800" dirty="0" smtClean="0"/>
              <a:t> </a:t>
            </a:r>
            <a:r>
              <a:rPr lang="en-US" altLang="zh-CN" sz="2800" dirty="0" smtClean="0"/>
              <a:t>for</a:t>
            </a:r>
            <a:r>
              <a:rPr lang="zh-CN" altLang="en-US" sz="2800" dirty="0" smtClean="0"/>
              <a:t> </a:t>
            </a:r>
            <a:r>
              <a:rPr lang="en-US" altLang="zh-CN" sz="2800" dirty="0" smtClean="0"/>
              <a:t>each</a:t>
            </a:r>
            <a:r>
              <a:rPr lang="zh-CN" altLang="en-US" sz="2800" dirty="0" smtClean="0"/>
              <a:t> </a:t>
            </a:r>
            <a:r>
              <a:rPr lang="en-US" altLang="zh-CN" sz="2800" dirty="0" smtClean="0"/>
              <a:t>window:</a:t>
            </a:r>
            <a:r>
              <a:rPr lang="zh-CN" altLang="en-US" sz="2800" dirty="0" smtClean="0"/>
              <a:t> </a:t>
            </a:r>
            <a:r>
              <a:rPr lang="en-US" sz="2800" dirty="0" smtClean="0"/>
              <a:t>[0</a:t>
            </a:r>
            <a:r>
              <a:rPr lang="en-US" sz="2800" dirty="0"/>
              <a:t>, 1GB</a:t>
            </a:r>
            <a:r>
              <a:rPr lang="en-US" sz="2800" dirty="0" smtClean="0"/>
              <a:t>]</a:t>
            </a:r>
            <a:r>
              <a:rPr lang="zh-CN" altLang="en-US" sz="2800" dirty="0" smtClean="0"/>
              <a:t> </a:t>
            </a:r>
            <a:endParaRPr lang="en-US" altLang="zh-CN" sz="2800" dirty="0"/>
          </a:p>
        </p:txBody>
      </p:sp>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a:t>
            </a:r>
            <a:r>
              <a:rPr lang="en-US" altLang="zh-CN" sz="4800"/>
              <a:t>Differential Privacy</a:t>
            </a:r>
            <a:endParaRPr lang="en-US" altLang="zh-CN" sz="4800" dirty="0"/>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Evaluation</a:t>
            </a:r>
            <a:endParaRPr lang="en-US" dirty="0"/>
          </a:p>
        </p:txBody>
      </p:sp>
      <p:pic>
        <p:nvPicPr>
          <p:cNvPr id="3" name="Picture 2"/>
          <p:cNvPicPr>
            <a:picLocks noChangeAspect="1"/>
          </p:cNvPicPr>
          <p:nvPr/>
        </p:nvPicPr>
        <p:blipFill>
          <a:blip r:embed="rId4"/>
          <a:stretch>
            <a:fillRect/>
          </a:stretch>
        </p:blipFill>
        <p:spPr>
          <a:xfrm>
            <a:off x="2461114" y="1720038"/>
            <a:ext cx="5003800" cy="812800"/>
          </a:xfrm>
          <a:prstGeom prst="rect">
            <a:avLst/>
          </a:prstGeom>
        </p:spPr>
      </p:pic>
      <p:sp>
        <p:nvSpPr>
          <p:cNvPr id="7" name="Slide Number Placeholder 6"/>
          <p:cNvSpPr>
            <a:spLocks noGrp="1"/>
          </p:cNvSpPr>
          <p:nvPr>
            <p:ph type="sldNum" sz="quarter" idx="19"/>
          </p:nvPr>
        </p:nvSpPr>
        <p:spPr/>
        <p:txBody>
          <a:bodyPr/>
          <a:lstStyle/>
          <a:p>
            <a:fld id="{45F7BE95-73A5-2748-8EEA-ABE18BDACB7C}" type="slidenum">
              <a:rPr lang="en-US" smtClean="0"/>
              <a:t>26</a:t>
            </a:fld>
            <a:endParaRPr lang="en-US"/>
          </a:p>
        </p:txBody>
      </p:sp>
      <p:sp>
        <p:nvSpPr>
          <p:cNvPr id="13" name="Oval 12"/>
          <p:cNvSpPr/>
          <p:nvPr/>
        </p:nvSpPr>
        <p:spPr>
          <a:xfrm>
            <a:off x="2748698" y="3386135"/>
            <a:ext cx="659392" cy="31040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14" name="Oval 13"/>
          <p:cNvSpPr/>
          <p:nvPr/>
        </p:nvSpPr>
        <p:spPr>
          <a:xfrm>
            <a:off x="5063899" y="6172571"/>
            <a:ext cx="659392" cy="31040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cxnSp>
        <p:nvCxnSpPr>
          <p:cNvPr id="10" name="Straight Arrow Connector 9"/>
          <p:cNvCxnSpPr/>
          <p:nvPr/>
        </p:nvCxnSpPr>
        <p:spPr>
          <a:xfrm flipH="1" flipV="1">
            <a:off x="5414960" y="5840412"/>
            <a:ext cx="1" cy="280058"/>
          </a:xfrm>
          <a:prstGeom prst="straightConnector1">
            <a:avLst/>
          </a:prstGeom>
          <a:ln w="50800">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a:off x="3104257" y="3739404"/>
            <a:ext cx="0" cy="382630"/>
          </a:xfrm>
          <a:prstGeom prst="straightConnector1">
            <a:avLst/>
          </a:prstGeom>
          <a:ln w="50800">
            <a:solidFill>
              <a:srgbClr val="FF0000"/>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15229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3" name="Slide Number Placeholder 2"/>
          <p:cNvSpPr>
            <a:spLocks noGrp="1"/>
          </p:cNvSpPr>
          <p:nvPr>
            <p:ph type="sldNum" sz="quarter" idx="19"/>
          </p:nvPr>
        </p:nvSpPr>
        <p:spPr/>
        <p:txBody>
          <a:bodyPr/>
          <a:lstStyle/>
          <a:p>
            <a:fld id="{45F7BE95-73A5-2748-8EEA-ABE18BDACB7C}" type="slidenum">
              <a:rPr lang="en-US" smtClean="0"/>
              <a:t>27</a:t>
            </a:fld>
            <a:endParaRPr lang="en-US"/>
          </a:p>
        </p:txBody>
      </p:sp>
      <p:sp>
        <p:nvSpPr>
          <p:cNvPr id="9" name="Title 1"/>
          <p:cNvSpPr txBox="1">
            <a:spLocks/>
          </p:cNvSpPr>
          <p:nvPr/>
        </p:nvSpPr>
        <p:spPr>
          <a:xfrm>
            <a:off x="200025" y="365125"/>
            <a:ext cx="11979476"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Security</a:t>
            </a:r>
            <a:r>
              <a:rPr lang="zh-CN" altLang="en-US" dirty="0" smtClean="0"/>
              <a:t> </a:t>
            </a:r>
            <a:r>
              <a:rPr lang="en-US" dirty="0" smtClean="0"/>
              <a:t>Evaluation</a:t>
            </a:r>
            <a:r>
              <a:rPr lang="zh-CN" altLang="en-US" dirty="0" smtClean="0"/>
              <a:t> </a:t>
            </a:r>
            <a:r>
              <a:rPr lang="en-US" altLang="zh-CN" dirty="0" smtClean="0"/>
              <a:t>---</a:t>
            </a:r>
            <a:r>
              <a:rPr lang="zh-CN" altLang="en-US" dirty="0" smtClean="0"/>
              <a:t> </a:t>
            </a:r>
            <a:r>
              <a:rPr lang="en-US" altLang="zh-CN" dirty="0" err="1" smtClean="0"/>
              <a:t>FPA</a:t>
            </a:r>
            <a:r>
              <a:rPr lang="en-US" altLang="zh-CN" baseline="-25000" dirty="0" err="1" smtClean="0"/>
              <a:t>k</a:t>
            </a:r>
            <a:endParaRPr lang="en-US" baseline="-25000" dirty="0"/>
          </a:p>
        </p:txBody>
      </p:sp>
      <p:pic>
        <p:nvPicPr>
          <p:cNvPr id="6" name="Picture 5"/>
          <p:cNvPicPr>
            <a:picLocks noChangeAspect="1"/>
          </p:cNvPicPr>
          <p:nvPr/>
        </p:nvPicPr>
        <p:blipFill>
          <a:blip r:embed="rId3"/>
          <a:stretch>
            <a:fillRect/>
          </a:stretch>
        </p:blipFill>
        <p:spPr>
          <a:xfrm>
            <a:off x="3398938" y="1089508"/>
            <a:ext cx="4152900" cy="4318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617662"/>
            <a:ext cx="7767637" cy="5178425"/>
          </a:xfrm>
          <a:prstGeom prst="rect">
            <a:avLst/>
          </a:prstGeom>
        </p:spPr>
      </p:pic>
    </p:spTree>
    <p:extLst>
      <p:ext uri="{BB962C8B-B14F-4D97-AF65-F5344CB8AC3E}">
        <p14:creationId xmlns:p14="http://schemas.microsoft.com/office/powerpoint/2010/main" val="6975177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7" name="Slide Number Placeholder 6"/>
          <p:cNvSpPr>
            <a:spLocks noGrp="1"/>
          </p:cNvSpPr>
          <p:nvPr>
            <p:ph type="sldNum" sz="quarter" idx="19"/>
          </p:nvPr>
        </p:nvSpPr>
        <p:spPr/>
        <p:txBody>
          <a:bodyPr/>
          <a:lstStyle/>
          <a:p>
            <a:fld id="{45F7BE95-73A5-2748-8EEA-ABE18BDACB7C}" type="slidenum">
              <a:rPr lang="en-US" smtClean="0"/>
              <a:t>28</a:t>
            </a:fld>
            <a:endParaRPr lang="en-US"/>
          </a:p>
        </p:txBody>
      </p:sp>
      <p:pic>
        <p:nvPicPr>
          <p:cNvPr id="2" name="Picture 1"/>
          <p:cNvPicPr>
            <a:picLocks noChangeAspect="1"/>
          </p:cNvPicPr>
          <p:nvPr/>
        </p:nvPicPr>
        <p:blipFill>
          <a:blip r:embed="rId3"/>
          <a:stretch>
            <a:fillRect/>
          </a:stretch>
        </p:blipFill>
        <p:spPr>
          <a:xfrm>
            <a:off x="3964117" y="1124552"/>
            <a:ext cx="4000500" cy="4318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846" y="2589213"/>
            <a:ext cx="5486400" cy="34671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967" y="2589213"/>
            <a:ext cx="5486400" cy="3467100"/>
          </a:xfrm>
          <a:prstGeom prst="rect">
            <a:avLst/>
          </a:prstGeom>
        </p:spPr>
      </p:pic>
      <p:pic>
        <p:nvPicPr>
          <p:cNvPr id="17" name="Picture 16"/>
          <p:cNvPicPr>
            <a:picLocks noChangeAspect="1"/>
          </p:cNvPicPr>
          <p:nvPr/>
        </p:nvPicPr>
        <p:blipFill>
          <a:blip r:embed="rId6"/>
          <a:stretch>
            <a:fillRect/>
          </a:stretch>
        </p:blipFill>
        <p:spPr>
          <a:xfrm>
            <a:off x="2521009" y="2111977"/>
            <a:ext cx="2057400" cy="342900"/>
          </a:xfrm>
          <a:prstGeom prst="rect">
            <a:avLst/>
          </a:prstGeom>
        </p:spPr>
      </p:pic>
      <p:pic>
        <p:nvPicPr>
          <p:cNvPr id="18" name="Picture 17"/>
          <p:cNvPicPr>
            <a:picLocks noChangeAspect="1"/>
          </p:cNvPicPr>
          <p:nvPr/>
        </p:nvPicPr>
        <p:blipFill>
          <a:blip r:embed="rId7"/>
          <a:stretch>
            <a:fillRect/>
          </a:stretch>
        </p:blipFill>
        <p:spPr>
          <a:xfrm>
            <a:off x="8758238" y="2111977"/>
            <a:ext cx="1447800" cy="342900"/>
          </a:xfrm>
          <a:prstGeom prst="rect">
            <a:avLst/>
          </a:prstGeom>
        </p:spPr>
      </p:pic>
      <p:sp>
        <p:nvSpPr>
          <p:cNvPr id="13" name="Title 1"/>
          <p:cNvSpPr txBox="1">
            <a:spLocks/>
          </p:cNvSpPr>
          <p:nvPr/>
        </p:nvSpPr>
        <p:spPr>
          <a:xfrm>
            <a:off x="200025" y="365125"/>
            <a:ext cx="11979476"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Security</a:t>
            </a:r>
            <a:r>
              <a:rPr lang="zh-CN" altLang="en-US" dirty="0" smtClean="0"/>
              <a:t> </a:t>
            </a:r>
            <a:r>
              <a:rPr lang="en-US" dirty="0" smtClean="0"/>
              <a:t>Evaluation</a:t>
            </a:r>
            <a:r>
              <a:rPr lang="zh-CN" altLang="en-US" dirty="0" smtClean="0"/>
              <a:t> </a:t>
            </a:r>
            <a:r>
              <a:rPr lang="en-US" altLang="zh-CN" dirty="0" smtClean="0"/>
              <a:t>---</a:t>
            </a:r>
            <a:r>
              <a:rPr lang="zh-CN" altLang="en-US" dirty="0" smtClean="0"/>
              <a:t> </a:t>
            </a:r>
            <a:r>
              <a:rPr lang="en-US" altLang="zh-CN" dirty="0" err="1" smtClean="0"/>
              <a:t>FPA</a:t>
            </a:r>
            <a:r>
              <a:rPr lang="en-US" altLang="zh-CN" baseline="-25000" dirty="0" err="1" smtClean="0"/>
              <a:t>k</a:t>
            </a:r>
            <a:endParaRPr lang="en-US" baseline="-25000" dirty="0"/>
          </a:p>
        </p:txBody>
      </p:sp>
      <p:sp>
        <p:nvSpPr>
          <p:cNvPr id="10" name="Oval 9"/>
          <p:cNvSpPr/>
          <p:nvPr/>
        </p:nvSpPr>
        <p:spPr>
          <a:xfrm>
            <a:off x="4476809" y="4937760"/>
            <a:ext cx="799369" cy="564226"/>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12" name="Oval 11"/>
          <p:cNvSpPr/>
          <p:nvPr/>
        </p:nvSpPr>
        <p:spPr>
          <a:xfrm>
            <a:off x="10237529" y="4937760"/>
            <a:ext cx="799369" cy="564226"/>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Tree>
    <p:extLst>
      <p:ext uri="{BB962C8B-B14F-4D97-AF65-F5344CB8AC3E}">
        <p14:creationId xmlns:p14="http://schemas.microsoft.com/office/powerpoint/2010/main" val="70357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9"/>
          </p:nvPr>
        </p:nvSpPr>
        <p:spPr/>
        <p:txBody>
          <a:bodyPr/>
          <a:lstStyle/>
          <a:p>
            <a:fld id="{45F7BE95-73A5-2748-8EEA-ABE18BDACB7C}" type="slidenum">
              <a:rPr lang="en-US" smtClean="0"/>
              <a:t>29</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 y="2661222"/>
            <a:ext cx="5686425" cy="359350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763" y="2787626"/>
            <a:ext cx="5486400" cy="3467100"/>
          </a:xfrm>
          <a:prstGeom prst="rect">
            <a:avLst/>
          </a:prstGeom>
        </p:spPr>
      </p:pic>
      <p:pic>
        <p:nvPicPr>
          <p:cNvPr id="8" name="Picture 7"/>
          <p:cNvPicPr>
            <a:picLocks noChangeAspect="1"/>
          </p:cNvPicPr>
          <p:nvPr/>
        </p:nvPicPr>
        <p:blipFill>
          <a:blip r:embed="rId5"/>
          <a:stretch>
            <a:fillRect/>
          </a:stretch>
        </p:blipFill>
        <p:spPr>
          <a:xfrm>
            <a:off x="5598976" y="1405553"/>
            <a:ext cx="1524000" cy="444500"/>
          </a:xfrm>
          <a:prstGeom prst="rect">
            <a:avLst/>
          </a:prstGeom>
        </p:spPr>
      </p:pic>
      <p:sp>
        <p:nvSpPr>
          <p:cNvPr id="12" name="Title 1"/>
          <p:cNvSpPr txBox="1">
            <a:spLocks/>
          </p:cNvSpPr>
          <p:nvPr/>
        </p:nvSpPr>
        <p:spPr>
          <a:xfrm>
            <a:off x="200025" y="365125"/>
            <a:ext cx="11979476"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Security</a:t>
            </a:r>
            <a:r>
              <a:rPr lang="zh-CN" altLang="en-US" dirty="0" smtClean="0"/>
              <a:t> </a:t>
            </a:r>
            <a:r>
              <a:rPr lang="en-US" dirty="0" smtClean="0"/>
              <a:t>Evaluation</a:t>
            </a:r>
            <a:r>
              <a:rPr lang="zh-CN" altLang="en-US" dirty="0" smtClean="0"/>
              <a:t> </a:t>
            </a:r>
            <a:r>
              <a:rPr lang="en-US" altLang="zh-CN" dirty="0" smtClean="0"/>
              <a:t>---</a:t>
            </a:r>
            <a:r>
              <a:rPr lang="zh-CN" altLang="en-US" dirty="0" smtClean="0"/>
              <a:t> </a:t>
            </a:r>
            <a:r>
              <a:rPr lang="en-US" altLang="zh-CN" dirty="0" err="1" smtClean="0"/>
              <a:t>FPA</a:t>
            </a:r>
            <a:r>
              <a:rPr lang="en-US" altLang="zh-CN" baseline="-25000" dirty="0" err="1" smtClean="0"/>
              <a:t>k</a:t>
            </a:r>
            <a:endParaRPr lang="en-US" baseline="-25000" dirty="0"/>
          </a:p>
        </p:txBody>
      </p:sp>
      <p:pic>
        <p:nvPicPr>
          <p:cNvPr id="13" name="Picture 12"/>
          <p:cNvPicPr>
            <a:picLocks noChangeAspect="1"/>
          </p:cNvPicPr>
          <p:nvPr/>
        </p:nvPicPr>
        <p:blipFill>
          <a:blip r:embed="rId6"/>
          <a:stretch>
            <a:fillRect/>
          </a:stretch>
        </p:blipFill>
        <p:spPr>
          <a:xfrm>
            <a:off x="2521009" y="2111977"/>
            <a:ext cx="2057400" cy="342900"/>
          </a:xfrm>
          <a:prstGeom prst="rect">
            <a:avLst/>
          </a:prstGeom>
        </p:spPr>
      </p:pic>
      <p:pic>
        <p:nvPicPr>
          <p:cNvPr id="14" name="Picture 13"/>
          <p:cNvPicPr>
            <a:picLocks noChangeAspect="1"/>
          </p:cNvPicPr>
          <p:nvPr/>
        </p:nvPicPr>
        <p:blipFill>
          <a:blip r:embed="rId7"/>
          <a:stretch>
            <a:fillRect/>
          </a:stretch>
        </p:blipFill>
        <p:spPr>
          <a:xfrm>
            <a:off x="8758238" y="2111977"/>
            <a:ext cx="1447800" cy="342900"/>
          </a:xfrm>
          <a:prstGeom prst="rect">
            <a:avLst/>
          </a:prstGeom>
        </p:spPr>
      </p:pic>
      <p:sp>
        <p:nvSpPr>
          <p:cNvPr id="3" name="TextBox 2"/>
          <p:cNvSpPr txBox="1"/>
          <p:nvPr/>
        </p:nvSpPr>
        <p:spPr>
          <a:xfrm>
            <a:off x="4626225" y="6064255"/>
            <a:ext cx="3127075" cy="523220"/>
          </a:xfrm>
          <a:prstGeom prst="rect">
            <a:avLst/>
          </a:prstGeom>
          <a:noFill/>
        </p:spPr>
        <p:txBody>
          <a:bodyPr wrap="none" rtlCol="0">
            <a:spAutoFit/>
          </a:bodyPr>
          <a:lstStyle/>
          <a:p>
            <a:r>
              <a:rPr lang="en-US" sz="2800" dirty="0" smtClean="0">
                <a:solidFill>
                  <a:srgbClr val="FF0000"/>
                </a:solidFill>
              </a:rPr>
              <a:t>W</a:t>
            </a:r>
            <a:r>
              <a:rPr lang="en-US" sz="2800" baseline="-25000" dirty="0" smtClean="0">
                <a:solidFill>
                  <a:srgbClr val="FF0000"/>
                </a:solidFill>
              </a:rPr>
              <a:t>A</a:t>
            </a:r>
            <a:r>
              <a:rPr lang="en-US" sz="2800" dirty="0" smtClean="0">
                <a:solidFill>
                  <a:srgbClr val="FF0000"/>
                </a:solidFill>
              </a:rPr>
              <a:t> does not matter</a:t>
            </a:r>
            <a:endParaRPr lang="en-US" sz="2800" dirty="0">
              <a:solidFill>
                <a:srgbClr val="FF0000"/>
              </a:solidFill>
            </a:endParaRPr>
          </a:p>
        </p:txBody>
      </p:sp>
    </p:spTree>
    <p:extLst>
      <p:ext uri="{BB962C8B-B14F-4D97-AF65-F5344CB8AC3E}">
        <p14:creationId xmlns:p14="http://schemas.microsoft.com/office/powerpoint/2010/main" val="6110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5"/>
          </p:nvPr>
        </p:nvSpPr>
        <p:spPr>
          <a:xfrm>
            <a:off x="7146102" y="400841"/>
            <a:ext cx="4493449" cy="546136"/>
          </a:xfrm>
          <a:ln>
            <a:noFill/>
          </a:ln>
        </p:spPr>
        <p:txBody>
          <a:bodyPr/>
          <a:lstStyle/>
          <a:p>
            <a:r>
              <a:rPr lang="en-US" altLang="zh-CN" sz="4800" dirty="0"/>
              <a:t>Introduction</a:t>
            </a:r>
            <a:endParaRPr lang="en-US" sz="4267" dirty="0"/>
          </a:p>
        </p:txBody>
      </p:sp>
      <p:sp>
        <p:nvSpPr>
          <p:cNvPr id="4" name="Rectangle 3"/>
          <p:cNvSpPr/>
          <p:nvPr/>
        </p:nvSpPr>
        <p:spPr>
          <a:xfrm>
            <a:off x="397663" y="1167468"/>
            <a:ext cx="10514177" cy="954107"/>
          </a:xfrm>
          <a:prstGeom prst="rect">
            <a:avLst/>
          </a:prstGeom>
        </p:spPr>
        <p:txBody>
          <a:bodyPr wrap="square">
            <a:spAutoFit/>
          </a:bodyPr>
          <a:lstStyle/>
          <a:p>
            <a:pPr marL="571472" indent="-571472">
              <a:buFont typeface="Arial" charset="0"/>
              <a:buChar char="•"/>
            </a:pPr>
            <a:r>
              <a:rPr lang="en-US" altLang="zh-CN" sz="2800" dirty="0"/>
              <a:t>Attacks on Encrypted Video </a:t>
            </a:r>
            <a:r>
              <a:rPr lang="en-US" altLang="zh-CN" sz="2800" dirty="0" smtClean="0"/>
              <a:t>Streams based on </a:t>
            </a:r>
            <a:r>
              <a:rPr lang="en-US" altLang="zh-CN" sz="2800" smtClean="0"/>
              <a:t>BURST patterns (Schuster </a:t>
            </a:r>
            <a:r>
              <a:rPr lang="en-US" altLang="zh-CN" sz="2800" dirty="0"/>
              <a:t>et al. Security’17) </a:t>
            </a:r>
          </a:p>
        </p:txBody>
      </p:sp>
      <p:sp>
        <p:nvSpPr>
          <p:cNvPr id="2" name="TextBox 1"/>
          <p:cNvSpPr txBox="1"/>
          <p:nvPr/>
        </p:nvSpPr>
        <p:spPr>
          <a:xfrm>
            <a:off x="397663" y="6382921"/>
            <a:ext cx="12505536" cy="338554"/>
          </a:xfrm>
          <a:prstGeom prst="rect">
            <a:avLst/>
          </a:prstGeom>
          <a:noFill/>
        </p:spPr>
        <p:txBody>
          <a:bodyPr wrap="square" rtlCol="0">
            <a:spAutoFit/>
          </a:bodyPr>
          <a:lstStyle/>
          <a:p>
            <a:r>
              <a:rPr lang="en-US" sz="1600" dirty="0"/>
              <a:t>Schuster et al. "Beauty and the burst: Remote identification of encrypted video streams." </a:t>
            </a:r>
            <a:r>
              <a:rPr lang="en-US" sz="1600" i="1" dirty="0"/>
              <a:t>USENIX Security</a:t>
            </a:r>
            <a:r>
              <a:rPr lang="en-US" sz="1600" dirty="0"/>
              <a:t>. 2017.</a:t>
            </a:r>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Traffic Analysis --- Video Streaming </a:t>
            </a:r>
            <a:endParaRPr lang="en-US" dirty="0"/>
          </a:p>
        </p:txBody>
      </p:sp>
      <p:sp>
        <p:nvSpPr>
          <p:cNvPr id="6" name="Slide Number Placeholder 5"/>
          <p:cNvSpPr>
            <a:spLocks noGrp="1"/>
          </p:cNvSpPr>
          <p:nvPr>
            <p:ph type="sldNum" sz="quarter" idx="19"/>
          </p:nvPr>
        </p:nvSpPr>
        <p:spPr/>
        <p:txBody>
          <a:bodyPr/>
          <a:lstStyle/>
          <a:p>
            <a:fld id="{45F7BE95-73A5-2748-8EEA-ABE18BDACB7C}" type="slidenum">
              <a:rPr lang="en-US" smtClean="0"/>
              <a:t>3</a:t>
            </a:fld>
            <a:endParaRPr lang="en-US"/>
          </a:p>
        </p:txBody>
      </p:sp>
      <p:pic>
        <p:nvPicPr>
          <p:cNvPr id="7" name="Picture 6"/>
          <p:cNvPicPr>
            <a:picLocks noChangeAspect="1"/>
          </p:cNvPicPr>
          <p:nvPr/>
        </p:nvPicPr>
        <p:blipFill>
          <a:blip r:embed="rId3"/>
          <a:stretch>
            <a:fillRect/>
          </a:stretch>
        </p:blipFill>
        <p:spPr>
          <a:xfrm>
            <a:off x="838200" y="2099774"/>
            <a:ext cx="8655849" cy="3821702"/>
          </a:xfrm>
          <a:prstGeom prst="rect">
            <a:avLst/>
          </a:prstGeom>
        </p:spPr>
      </p:pic>
      <p:sp>
        <p:nvSpPr>
          <p:cNvPr id="8" name="TextBox 7"/>
          <p:cNvSpPr txBox="1"/>
          <p:nvPr/>
        </p:nvSpPr>
        <p:spPr>
          <a:xfrm>
            <a:off x="6499905" y="4997926"/>
            <a:ext cx="1836344" cy="1384995"/>
          </a:xfrm>
          <a:prstGeom prst="rect">
            <a:avLst/>
          </a:prstGeom>
          <a:noFill/>
        </p:spPr>
        <p:txBody>
          <a:bodyPr wrap="square" rtlCol="0">
            <a:spAutoFit/>
          </a:bodyPr>
          <a:lstStyle/>
          <a:p>
            <a:r>
              <a:rPr lang="en-US" sz="2800" dirty="0" smtClean="0">
                <a:solidFill>
                  <a:srgbClr val="FF0000"/>
                </a:solidFill>
              </a:rPr>
              <a:t>Encrypted </a:t>
            </a:r>
          </a:p>
          <a:p>
            <a:r>
              <a:rPr lang="en-US" sz="2800" dirty="0">
                <a:solidFill>
                  <a:srgbClr val="FF0000"/>
                </a:solidFill>
              </a:rPr>
              <a:t>p</a:t>
            </a:r>
            <a:r>
              <a:rPr lang="en-US" sz="2800" dirty="0" smtClean="0">
                <a:solidFill>
                  <a:srgbClr val="FF0000"/>
                </a:solidFill>
              </a:rPr>
              <a:t>acket </a:t>
            </a:r>
          </a:p>
          <a:p>
            <a:r>
              <a:rPr lang="en-US" sz="2800" dirty="0">
                <a:solidFill>
                  <a:srgbClr val="FF0000"/>
                </a:solidFill>
              </a:rPr>
              <a:t>s</a:t>
            </a:r>
            <a:r>
              <a:rPr lang="en-US" sz="2800" dirty="0" smtClean="0">
                <a:solidFill>
                  <a:srgbClr val="FF0000"/>
                </a:solidFill>
              </a:rPr>
              <a:t>equence</a:t>
            </a:r>
            <a:endParaRPr lang="en-US" sz="2800" dirty="0">
              <a:solidFill>
                <a:srgbClr val="FF0000"/>
              </a:solidFill>
            </a:endParaRPr>
          </a:p>
        </p:txBody>
      </p:sp>
      <p:sp>
        <p:nvSpPr>
          <p:cNvPr id="9" name="Right Arrow 8"/>
          <p:cNvSpPr/>
          <p:nvPr/>
        </p:nvSpPr>
        <p:spPr>
          <a:xfrm>
            <a:off x="8413938" y="5294863"/>
            <a:ext cx="885825"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9649427" y="4660695"/>
            <a:ext cx="1119019" cy="1681586"/>
          </a:xfrm>
          <a:prstGeom prst="rect">
            <a:avLst/>
          </a:prstGeom>
        </p:spPr>
      </p:pic>
      <p:pic>
        <p:nvPicPr>
          <p:cNvPr id="13" name="Picture 12"/>
          <p:cNvPicPr>
            <a:picLocks noChangeAspect="1"/>
          </p:cNvPicPr>
          <p:nvPr/>
        </p:nvPicPr>
        <p:blipFill>
          <a:blip r:embed="rId4"/>
          <a:stretch>
            <a:fillRect/>
          </a:stretch>
        </p:blipFill>
        <p:spPr>
          <a:xfrm>
            <a:off x="7934494" y="2493031"/>
            <a:ext cx="1025270" cy="1540707"/>
          </a:xfrm>
          <a:prstGeom prst="rect">
            <a:avLst/>
          </a:prstGeom>
        </p:spPr>
      </p:pic>
    </p:spTree>
    <p:extLst>
      <p:ext uri="{BB962C8B-B14F-4D97-AF65-F5344CB8AC3E}">
        <p14:creationId xmlns:p14="http://schemas.microsoft.com/office/powerpoint/2010/main" val="122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1175" y="2606459"/>
            <a:ext cx="8965725" cy="4208716"/>
          </a:xfrm>
          <a:prstGeom prst="rect">
            <a:avLst/>
          </a:prstGeom>
        </p:spPr>
      </p:pic>
      <p:sp>
        <p:nvSpPr>
          <p:cNvPr id="4" name="Rectangle 3"/>
          <p:cNvSpPr/>
          <p:nvPr/>
        </p:nvSpPr>
        <p:spPr>
          <a:xfrm>
            <a:off x="406876" y="1280896"/>
            <a:ext cx="9499831" cy="1384995"/>
          </a:xfrm>
          <a:prstGeom prst="rect">
            <a:avLst/>
          </a:prstGeom>
        </p:spPr>
        <p:txBody>
          <a:bodyPr wrap="square">
            <a:spAutoFit/>
          </a:bodyPr>
          <a:lstStyle/>
          <a:p>
            <a:pPr marL="571472" indent="-571472">
              <a:buFont typeface="Arial" charset="0"/>
              <a:buChar char="•"/>
            </a:pPr>
            <a:r>
              <a:rPr lang="en-US" altLang="zh-CN" sz="2800" dirty="0" smtClean="0"/>
              <a:t>Original cumulative</a:t>
            </a:r>
            <a:r>
              <a:rPr lang="zh-CN" altLang="en-US" sz="2800" dirty="0" smtClean="0"/>
              <a:t> </a:t>
            </a:r>
            <a:r>
              <a:rPr lang="en-US" altLang="zh-CN" sz="2800" dirty="0" smtClean="0"/>
              <a:t>trace</a:t>
            </a:r>
            <a:r>
              <a:rPr lang="zh-CN" altLang="en-US" sz="2800" dirty="0" smtClean="0"/>
              <a:t> </a:t>
            </a:r>
            <a:r>
              <a:rPr lang="en-US" altLang="zh-CN" sz="2800" dirty="0" smtClean="0">
                <a:solidFill>
                  <a:srgbClr val="FF0000"/>
                </a:solidFill>
              </a:rPr>
              <a:t>A</a:t>
            </a:r>
            <a:r>
              <a:rPr lang="en-US" altLang="zh-CN" sz="2800" dirty="0" smtClean="0"/>
              <a:t>,</a:t>
            </a:r>
            <a:r>
              <a:rPr lang="zh-CN" altLang="en-US" sz="2800" dirty="0" smtClean="0"/>
              <a:t> </a:t>
            </a:r>
            <a:r>
              <a:rPr lang="en-US" altLang="zh-CN" sz="2800" dirty="0" smtClean="0"/>
              <a:t>noised</a:t>
            </a:r>
            <a:r>
              <a:rPr lang="zh-CN" altLang="en-US" sz="2800" dirty="0" smtClean="0"/>
              <a:t> </a:t>
            </a:r>
            <a:r>
              <a:rPr lang="en-US" altLang="zh-CN" sz="2800" dirty="0"/>
              <a:t>cumulative</a:t>
            </a:r>
            <a:r>
              <a:rPr lang="zh-CN" altLang="en-US" sz="2800" dirty="0"/>
              <a:t> </a:t>
            </a:r>
            <a:r>
              <a:rPr lang="en-US" altLang="zh-CN" sz="2800" dirty="0" smtClean="0"/>
              <a:t>trace</a:t>
            </a:r>
            <a:r>
              <a:rPr lang="zh-CN" altLang="en-US" sz="2800" dirty="0" smtClean="0"/>
              <a:t> </a:t>
            </a:r>
            <a:r>
              <a:rPr lang="en-US" altLang="zh-CN" sz="2800" dirty="0" smtClean="0">
                <a:solidFill>
                  <a:srgbClr val="0070C0"/>
                </a:solidFill>
              </a:rPr>
              <a:t>B</a:t>
            </a:r>
            <a:endParaRPr lang="zh-CN" altLang="en-US" sz="2800" dirty="0" smtClean="0">
              <a:solidFill>
                <a:srgbClr val="0070C0"/>
              </a:solidFill>
            </a:endParaRPr>
          </a:p>
          <a:p>
            <a:pPr marL="571472" indent="-571472">
              <a:buFont typeface="Arial" charset="0"/>
              <a:buChar char="•"/>
            </a:pPr>
            <a:r>
              <a:rPr lang="en-US" altLang="zh-CN" sz="2800" dirty="0" smtClean="0"/>
              <a:t>Waste:</a:t>
            </a:r>
            <a:r>
              <a:rPr lang="zh-CN" altLang="en-US" sz="2800" dirty="0" smtClean="0"/>
              <a:t> </a:t>
            </a:r>
            <a:endParaRPr lang="zh-CN" altLang="en-US" sz="2800" dirty="0"/>
          </a:p>
          <a:p>
            <a:pPr marL="571472" indent="-571472">
              <a:buFont typeface="Arial" charset="0"/>
              <a:buChar char="•"/>
            </a:pPr>
            <a:r>
              <a:rPr lang="en-US" altLang="zh-CN" sz="2800" dirty="0" smtClean="0"/>
              <a:t>Deficit:</a:t>
            </a:r>
            <a:endParaRPr lang="en-US" altLang="zh-CN" sz="2800" dirty="0"/>
          </a:p>
        </p:txBody>
      </p:sp>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a:t>
            </a:r>
            <a:r>
              <a:rPr lang="en-US" altLang="zh-CN" sz="4800"/>
              <a:t>Differential Privacy</a:t>
            </a:r>
            <a:endParaRPr lang="en-US" altLang="zh-CN" sz="4800" dirty="0"/>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Utility</a:t>
            </a:r>
            <a:r>
              <a:rPr lang="zh-CN" altLang="en-US" dirty="0" smtClean="0"/>
              <a:t> </a:t>
            </a:r>
            <a:r>
              <a:rPr lang="en-US" dirty="0" smtClean="0"/>
              <a:t>Evaluation</a:t>
            </a:r>
            <a:endParaRPr lang="en-US" dirty="0"/>
          </a:p>
        </p:txBody>
      </p:sp>
      <p:pic>
        <p:nvPicPr>
          <p:cNvPr id="6" name="Picture 5"/>
          <p:cNvPicPr>
            <a:picLocks noChangeAspect="1"/>
          </p:cNvPicPr>
          <p:nvPr/>
        </p:nvPicPr>
        <p:blipFill>
          <a:blip r:embed="rId4"/>
          <a:stretch>
            <a:fillRect/>
          </a:stretch>
        </p:blipFill>
        <p:spPr>
          <a:xfrm>
            <a:off x="2408238" y="2263796"/>
            <a:ext cx="6311900" cy="381000"/>
          </a:xfrm>
          <a:prstGeom prst="rect">
            <a:avLst/>
          </a:prstGeom>
        </p:spPr>
      </p:pic>
      <p:pic>
        <p:nvPicPr>
          <p:cNvPr id="7" name="Picture 6"/>
          <p:cNvPicPr>
            <a:picLocks noChangeAspect="1"/>
          </p:cNvPicPr>
          <p:nvPr/>
        </p:nvPicPr>
        <p:blipFill>
          <a:blip r:embed="rId5"/>
          <a:stretch>
            <a:fillRect/>
          </a:stretch>
        </p:blipFill>
        <p:spPr>
          <a:xfrm>
            <a:off x="2573338" y="1786742"/>
            <a:ext cx="6146800" cy="381000"/>
          </a:xfrm>
          <a:prstGeom prst="rect">
            <a:avLst/>
          </a:prstGeom>
        </p:spPr>
      </p:pic>
      <p:sp>
        <p:nvSpPr>
          <p:cNvPr id="8" name="Slide Number Placeholder 7"/>
          <p:cNvSpPr>
            <a:spLocks noGrp="1"/>
          </p:cNvSpPr>
          <p:nvPr>
            <p:ph type="sldNum" sz="quarter" idx="19"/>
          </p:nvPr>
        </p:nvSpPr>
        <p:spPr/>
        <p:txBody>
          <a:bodyPr/>
          <a:lstStyle/>
          <a:p>
            <a:fld id="{45F7BE95-73A5-2748-8EEA-ABE18BDACB7C}" type="slidenum">
              <a:rPr lang="en-US" smtClean="0"/>
              <a:t>30</a:t>
            </a:fld>
            <a:endParaRPr lang="en-US"/>
          </a:p>
        </p:txBody>
      </p:sp>
    </p:spTree>
    <p:extLst>
      <p:ext uri="{BB962C8B-B14F-4D97-AF65-F5344CB8AC3E}">
        <p14:creationId xmlns:p14="http://schemas.microsoft.com/office/powerpoint/2010/main" val="75270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Utility</a:t>
            </a:r>
            <a:r>
              <a:rPr lang="zh-CN" altLang="en-US" dirty="0" smtClean="0"/>
              <a:t> </a:t>
            </a:r>
            <a:r>
              <a:rPr lang="en-US" dirty="0" smtClean="0"/>
              <a:t>Evaluation</a:t>
            </a:r>
            <a:r>
              <a:rPr lang="zh-CN" altLang="en-US" dirty="0" smtClean="0"/>
              <a:t> </a:t>
            </a:r>
            <a:r>
              <a:rPr lang="en-US" altLang="zh-CN" dirty="0" smtClean="0"/>
              <a:t>---</a:t>
            </a:r>
            <a:r>
              <a:rPr lang="zh-CN" altLang="en-US" dirty="0" smtClean="0"/>
              <a:t> </a:t>
            </a:r>
            <a:r>
              <a:rPr lang="en-US" altLang="zh-CN" dirty="0" smtClean="0"/>
              <a:t>Waste</a:t>
            </a:r>
            <a:endParaRPr lang="en-US" dirty="0"/>
          </a:p>
        </p:txBody>
      </p:sp>
      <p:sp>
        <p:nvSpPr>
          <p:cNvPr id="10" name="TextBox 9"/>
          <p:cNvSpPr txBox="1"/>
          <p:nvPr/>
        </p:nvSpPr>
        <p:spPr>
          <a:xfrm>
            <a:off x="1593453" y="1857376"/>
            <a:ext cx="1193468" cy="769441"/>
          </a:xfrm>
          <a:prstGeom prst="rect">
            <a:avLst/>
          </a:prstGeom>
          <a:noFill/>
        </p:spPr>
        <p:txBody>
          <a:bodyPr wrap="none" rtlCol="0">
            <a:spAutoFit/>
          </a:bodyPr>
          <a:lstStyle/>
          <a:p>
            <a:r>
              <a:rPr lang="en-US" altLang="zh-CN" sz="4400" dirty="0" err="1" smtClean="0">
                <a:solidFill>
                  <a:srgbClr val="FF0000"/>
                </a:solidFill>
              </a:rPr>
              <a:t>FPA</a:t>
            </a:r>
            <a:r>
              <a:rPr lang="en-US" altLang="zh-CN" sz="4400" baseline="-25000" dirty="0" err="1" smtClean="0">
                <a:solidFill>
                  <a:srgbClr val="FF0000"/>
                </a:solidFill>
              </a:rPr>
              <a:t>k</a:t>
            </a:r>
            <a:endParaRPr lang="en-US" sz="4400" baseline="-25000" dirty="0">
              <a:solidFill>
                <a:srgbClr val="FF0000"/>
              </a:solidFill>
            </a:endParaRPr>
          </a:p>
        </p:txBody>
      </p:sp>
      <p:sp>
        <p:nvSpPr>
          <p:cNvPr id="12" name="TextBox 11"/>
          <p:cNvSpPr txBox="1"/>
          <p:nvPr/>
        </p:nvSpPr>
        <p:spPr>
          <a:xfrm>
            <a:off x="1809313" y="4995088"/>
            <a:ext cx="761747" cy="769441"/>
          </a:xfrm>
          <a:prstGeom prst="rect">
            <a:avLst/>
          </a:prstGeom>
          <a:noFill/>
        </p:spPr>
        <p:txBody>
          <a:bodyPr wrap="none" rtlCol="0">
            <a:spAutoFit/>
          </a:bodyPr>
          <a:lstStyle/>
          <a:p>
            <a:r>
              <a:rPr lang="en-US" altLang="zh-CN" sz="4400" dirty="0" smtClean="0">
                <a:solidFill>
                  <a:srgbClr val="FF0000"/>
                </a:solidFill>
              </a:rPr>
              <a:t>d</a:t>
            </a:r>
            <a:r>
              <a:rPr lang="zh-CN" altLang="en-US" sz="4400" dirty="0" smtClean="0">
                <a:solidFill>
                  <a:srgbClr val="FF0000"/>
                </a:solidFill>
              </a:rPr>
              <a:t>*</a:t>
            </a:r>
            <a:endParaRPr lang="en-US" sz="4400" dirty="0">
              <a:solidFill>
                <a:srgbClr val="FF0000"/>
              </a:solidFill>
            </a:endParaRPr>
          </a:p>
        </p:txBody>
      </p:sp>
      <p:sp>
        <p:nvSpPr>
          <p:cNvPr id="13" name="Slide Number Placeholder 12"/>
          <p:cNvSpPr>
            <a:spLocks noGrp="1"/>
          </p:cNvSpPr>
          <p:nvPr>
            <p:ph type="sldNum" sz="quarter" idx="19"/>
          </p:nvPr>
        </p:nvSpPr>
        <p:spPr/>
        <p:txBody>
          <a:bodyPr/>
          <a:lstStyle/>
          <a:p>
            <a:fld id="{45F7BE95-73A5-2748-8EEA-ABE18BDACB7C}" type="slidenum">
              <a:rPr lang="en-US" smtClean="0"/>
              <a:t>31</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0" y="1027906"/>
            <a:ext cx="7466076" cy="29864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100" y="3963705"/>
            <a:ext cx="7466076" cy="2986431"/>
          </a:xfrm>
          <a:prstGeom prst="rect">
            <a:avLst/>
          </a:prstGeom>
        </p:spPr>
      </p:pic>
    </p:spTree>
    <p:extLst>
      <p:ext uri="{BB962C8B-B14F-4D97-AF65-F5344CB8AC3E}">
        <p14:creationId xmlns:p14="http://schemas.microsoft.com/office/powerpoint/2010/main" val="136047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a:t>
            </a:r>
            <a:r>
              <a:rPr lang="en-US" altLang="zh-CN" sz="4800"/>
              <a:t>Differential Privacy</a:t>
            </a:r>
            <a:endParaRPr lang="en-US" altLang="zh-CN" sz="4800" dirty="0"/>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Utility</a:t>
            </a:r>
            <a:r>
              <a:rPr lang="zh-CN" altLang="en-US" dirty="0" smtClean="0"/>
              <a:t> </a:t>
            </a:r>
            <a:r>
              <a:rPr lang="en-US" dirty="0" smtClean="0"/>
              <a:t>Evaluation</a:t>
            </a:r>
            <a:r>
              <a:rPr lang="zh-CN" altLang="en-US" dirty="0" smtClean="0"/>
              <a:t> </a:t>
            </a:r>
            <a:r>
              <a:rPr lang="en-US" altLang="zh-CN" dirty="0" smtClean="0"/>
              <a:t>---</a:t>
            </a:r>
            <a:r>
              <a:rPr lang="zh-CN" altLang="en-US" dirty="0" smtClean="0"/>
              <a:t> </a:t>
            </a:r>
            <a:r>
              <a:rPr lang="en-US" altLang="zh-CN" dirty="0" smtClean="0"/>
              <a:t>Deficit</a:t>
            </a:r>
            <a:endParaRPr lang="en-US" dirty="0"/>
          </a:p>
        </p:txBody>
      </p:sp>
      <p:sp>
        <p:nvSpPr>
          <p:cNvPr id="9" name="TextBox 8"/>
          <p:cNvSpPr txBox="1"/>
          <p:nvPr/>
        </p:nvSpPr>
        <p:spPr>
          <a:xfrm>
            <a:off x="1593453" y="1857376"/>
            <a:ext cx="1193468" cy="769441"/>
          </a:xfrm>
          <a:prstGeom prst="rect">
            <a:avLst/>
          </a:prstGeom>
          <a:noFill/>
        </p:spPr>
        <p:txBody>
          <a:bodyPr wrap="none" rtlCol="0">
            <a:spAutoFit/>
          </a:bodyPr>
          <a:lstStyle/>
          <a:p>
            <a:r>
              <a:rPr lang="en-US" altLang="zh-CN" sz="4400" dirty="0" err="1" smtClean="0">
                <a:solidFill>
                  <a:srgbClr val="FF0000"/>
                </a:solidFill>
              </a:rPr>
              <a:t>FPA</a:t>
            </a:r>
            <a:r>
              <a:rPr lang="en-US" altLang="zh-CN" sz="4400" baseline="-25000" dirty="0" err="1" smtClean="0">
                <a:solidFill>
                  <a:srgbClr val="FF0000"/>
                </a:solidFill>
              </a:rPr>
              <a:t>k</a:t>
            </a:r>
            <a:endParaRPr lang="en-US" sz="4400" baseline="-25000" dirty="0">
              <a:solidFill>
                <a:srgbClr val="FF0000"/>
              </a:solidFill>
            </a:endParaRPr>
          </a:p>
        </p:txBody>
      </p:sp>
      <p:sp>
        <p:nvSpPr>
          <p:cNvPr id="10" name="TextBox 9"/>
          <p:cNvSpPr txBox="1"/>
          <p:nvPr/>
        </p:nvSpPr>
        <p:spPr>
          <a:xfrm>
            <a:off x="1809313" y="4995088"/>
            <a:ext cx="761747" cy="769441"/>
          </a:xfrm>
          <a:prstGeom prst="rect">
            <a:avLst/>
          </a:prstGeom>
          <a:noFill/>
        </p:spPr>
        <p:txBody>
          <a:bodyPr wrap="none" rtlCol="0">
            <a:spAutoFit/>
          </a:bodyPr>
          <a:lstStyle/>
          <a:p>
            <a:r>
              <a:rPr lang="en-US" altLang="zh-CN" sz="4400" dirty="0" smtClean="0">
                <a:solidFill>
                  <a:srgbClr val="FF0000"/>
                </a:solidFill>
              </a:rPr>
              <a:t>d</a:t>
            </a:r>
            <a:r>
              <a:rPr lang="zh-CN" altLang="en-US" sz="4400" dirty="0" smtClean="0">
                <a:solidFill>
                  <a:srgbClr val="FF0000"/>
                </a:solidFill>
              </a:rPr>
              <a:t>*</a:t>
            </a:r>
            <a:endParaRPr lang="en-US" sz="4400" dirty="0">
              <a:solidFill>
                <a:srgbClr val="FF0000"/>
              </a:solidFill>
            </a:endParaRPr>
          </a:p>
        </p:txBody>
      </p:sp>
      <p:sp>
        <p:nvSpPr>
          <p:cNvPr id="6" name="Slide Number Placeholder 5"/>
          <p:cNvSpPr>
            <a:spLocks noGrp="1"/>
          </p:cNvSpPr>
          <p:nvPr>
            <p:ph type="sldNum" sz="quarter" idx="19"/>
          </p:nvPr>
        </p:nvSpPr>
        <p:spPr/>
        <p:txBody>
          <a:bodyPr/>
          <a:lstStyle/>
          <a:p>
            <a:fld id="{45F7BE95-73A5-2748-8EEA-ABE18BDACB7C}" type="slidenum">
              <a:rPr lang="en-US" smtClean="0"/>
              <a:t>32</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3535" y="1150596"/>
            <a:ext cx="7134254" cy="285370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3535" y="4004298"/>
            <a:ext cx="7134254" cy="2853702"/>
          </a:xfrm>
          <a:prstGeom prst="rect">
            <a:avLst/>
          </a:prstGeom>
        </p:spPr>
      </p:pic>
    </p:spTree>
    <p:extLst>
      <p:ext uri="{BB962C8B-B14F-4D97-AF65-F5344CB8AC3E}">
        <p14:creationId xmlns:p14="http://schemas.microsoft.com/office/powerpoint/2010/main" val="103320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err="1" smtClean="0"/>
              <a:t>FPA</a:t>
            </a:r>
            <a:r>
              <a:rPr lang="en-US" altLang="zh-CN" baseline="-25000" dirty="0" err="1" smtClean="0"/>
              <a:t>k</a:t>
            </a:r>
            <a:r>
              <a:rPr lang="zh-CN" altLang="en-US" baseline="-25000" dirty="0" smtClean="0"/>
              <a:t> </a:t>
            </a:r>
            <a:r>
              <a:rPr lang="en-US" altLang="zh-CN" dirty="0" smtClean="0"/>
              <a:t>vs.</a:t>
            </a:r>
            <a:r>
              <a:rPr lang="zh-CN" altLang="en-US" dirty="0" smtClean="0"/>
              <a:t> </a:t>
            </a:r>
            <a:r>
              <a:rPr lang="en-US" altLang="zh-CN" dirty="0" smtClean="0"/>
              <a:t>d</a:t>
            </a:r>
            <a:r>
              <a:rPr lang="zh-CN" altLang="en-US" dirty="0" smtClean="0"/>
              <a:t>*</a:t>
            </a:r>
            <a:endParaRPr lang="en-US" baseline="-25000" dirty="0"/>
          </a:p>
          <a:p>
            <a:endParaRPr lang="en-US" dirty="0"/>
          </a:p>
        </p:txBody>
      </p:sp>
      <p:pic>
        <p:nvPicPr>
          <p:cNvPr id="7" name="Picture 6"/>
          <p:cNvPicPr>
            <a:picLocks noChangeAspect="1"/>
          </p:cNvPicPr>
          <p:nvPr/>
        </p:nvPicPr>
        <p:blipFill>
          <a:blip r:embed="rId3"/>
          <a:stretch>
            <a:fillRect/>
          </a:stretch>
        </p:blipFill>
        <p:spPr>
          <a:xfrm>
            <a:off x="8204200" y="3648009"/>
            <a:ext cx="3530600" cy="368300"/>
          </a:xfrm>
          <a:prstGeom prst="rect">
            <a:avLst/>
          </a:prstGeom>
        </p:spPr>
      </p:pic>
      <p:pic>
        <p:nvPicPr>
          <p:cNvPr id="8" name="Picture 7"/>
          <p:cNvPicPr>
            <a:picLocks noChangeAspect="1"/>
          </p:cNvPicPr>
          <p:nvPr/>
        </p:nvPicPr>
        <p:blipFill>
          <a:blip r:embed="rId4"/>
          <a:stretch>
            <a:fillRect/>
          </a:stretch>
        </p:blipFill>
        <p:spPr>
          <a:xfrm>
            <a:off x="8204200" y="4309302"/>
            <a:ext cx="3657600" cy="368300"/>
          </a:xfrm>
          <a:prstGeom prst="rect">
            <a:avLst/>
          </a:prstGeom>
        </p:spPr>
      </p:pic>
      <p:sp>
        <p:nvSpPr>
          <p:cNvPr id="9" name="TextBox 8"/>
          <p:cNvSpPr txBox="1"/>
          <p:nvPr/>
        </p:nvSpPr>
        <p:spPr>
          <a:xfrm>
            <a:off x="7860883" y="2186740"/>
            <a:ext cx="4318618" cy="1077218"/>
          </a:xfrm>
          <a:prstGeom prst="rect">
            <a:avLst/>
          </a:prstGeom>
          <a:noFill/>
        </p:spPr>
        <p:txBody>
          <a:bodyPr wrap="none" rtlCol="0">
            <a:spAutoFit/>
          </a:bodyPr>
          <a:lstStyle/>
          <a:p>
            <a:r>
              <a:rPr lang="en-US" altLang="zh-CN" sz="3200" dirty="0">
                <a:solidFill>
                  <a:srgbClr val="FF0000"/>
                </a:solidFill>
              </a:rPr>
              <a:t>B</a:t>
            </a:r>
            <a:r>
              <a:rPr lang="en-US" sz="3200" dirty="0" smtClean="0">
                <a:solidFill>
                  <a:srgbClr val="FF0000"/>
                </a:solidFill>
              </a:rPr>
              <a:t>aseline </a:t>
            </a:r>
            <a:r>
              <a:rPr lang="en-US" altLang="zh-CN" sz="3200" dirty="0" smtClean="0">
                <a:solidFill>
                  <a:srgbClr val="FF0000"/>
                </a:solidFill>
              </a:rPr>
              <a:t>A</a:t>
            </a:r>
            <a:r>
              <a:rPr lang="en-US" sz="3200" dirty="0" smtClean="0">
                <a:solidFill>
                  <a:srgbClr val="FF0000"/>
                </a:solidFill>
              </a:rPr>
              <a:t>ccuracy (2.5%)</a:t>
            </a:r>
            <a:endParaRPr lang="zh-CN" altLang="en-US" sz="3200" dirty="0" smtClean="0">
              <a:solidFill>
                <a:srgbClr val="FF0000"/>
              </a:solidFill>
            </a:endParaRPr>
          </a:p>
          <a:p>
            <a:r>
              <a:rPr lang="en-US" altLang="zh-CN" sz="3200" dirty="0" smtClean="0">
                <a:solidFill>
                  <a:srgbClr val="FF0000"/>
                </a:solidFill>
              </a:rPr>
              <a:t>Lowest</a:t>
            </a:r>
            <a:r>
              <a:rPr lang="zh-CN" altLang="en-US" sz="3200" dirty="0" smtClean="0">
                <a:solidFill>
                  <a:srgbClr val="FF0000"/>
                </a:solidFill>
              </a:rPr>
              <a:t> </a:t>
            </a:r>
            <a:r>
              <a:rPr lang="en-US" altLang="zh-CN" sz="3200" dirty="0" smtClean="0">
                <a:solidFill>
                  <a:srgbClr val="FF0000"/>
                </a:solidFill>
              </a:rPr>
              <a:t>Waste</a:t>
            </a:r>
            <a:endParaRPr lang="en-US" sz="3200" dirty="0">
              <a:solidFill>
                <a:srgbClr val="FF0000"/>
              </a:solidFill>
            </a:endParaRPr>
          </a:p>
        </p:txBody>
      </p:sp>
      <p:sp>
        <p:nvSpPr>
          <p:cNvPr id="10" name="Slide Number Placeholder 9"/>
          <p:cNvSpPr>
            <a:spLocks noGrp="1"/>
          </p:cNvSpPr>
          <p:nvPr>
            <p:ph type="sldNum" sz="quarter" idx="19"/>
          </p:nvPr>
        </p:nvSpPr>
        <p:spPr/>
        <p:txBody>
          <a:bodyPr/>
          <a:lstStyle/>
          <a:p>
            <a:fld id="{45F7BE95-73A5-2748-8EEA-ABE18BDACB7C}" type="slidenum">
              <a:rPr lang="en-US" smtClean="0"/>
              <a:t>33</a:t>
            </a:fld>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17" y="3648009"/>
            <a:ext cx="7683666" cy="307346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556" y="969961"/>
            <a:ext cx="7251531" cy="2900613"/>
          </a:xfrm>
          <a:prstGeom prst="rect">
            <a:avLst/>
          </a:prstGeom>
        </p:spPr>
      </p:pic>
      <p:sp>
        <p:nvSpPr>
          <p:cNvPr id="13" name="Oval 12"/>
          <p:cNvSpPr/>
          <p:nvPr/>
        </p:nvSpPr>
        <p:spPr>
          <a:xfrm>
            <a:off x="1653281" y="1388255"/>
            <a:ext cx="1214437" cy="564226"/>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14" name="Oval 13"/>
          <p:cNvSpPr/>
          <p:nvPr/>
        </p:nvSpPr>
        <p:spPr>
          <a:xfrm>
            <a:off x="3297362" y="1364603"/>
            <a:ext cx="1214437" cy="564226"/>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15" name="Oval 14"/>
          <p:cNvSpPr/>
          <p:nvPr/>
        </p:nvSpPr>
        <p:spPr>
          <a:xfrm>
            <a:off x="1046062" y="4047744"/>
            <a:ext cx="1214437" cy="564226"/>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16" name="Oval 15"/>
          <p:cNvSpPr/>
          <p:nvPr/>
        </p:nvSpPr>
        <p:spPr>
          <a:xfrm>
            <a:off x="1971699" y="5414134"/>
            <a:ext cx="5300639" cy="827521"/>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Tree>
    <p:extLst>
      <p:ext uri="{BB962C8B-B14F-4D97-AF65-F5344CB8AC3E}">
        <p14:creationId xmlns:p14="http://schemas.microsoft.com/office/powerpoint/2010/main" val="28679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dissolv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dissolv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4294967295"/>
          </p:nvPr>
        </p:nvSpPr>
        <p:spPr>
          <a:xfrm>
            <a:off x="1254464" y="1740902"/>
            <a:ext cx="10515600" cy="4717048"/>
          </a:xfrm>
          <a:prstGeom prst="rect">
            <a:avLst/>
          </a:prstGeom>
        </p:spPr>
        <p:txBody>
          <a:bodyPr>
            <a:normAutofit/>
          </a:bodyPr>
          <a:lstStyle/>
          <a:p>
            <a:pPr marL="742913" indent="-742913">
              <a:buFont typeface="+mj-lt"/>
              <a:buAutoNum type="arabicPeriod"/>
            </a:pPr>
            <a:r>
              <a:rPr lang="en-US" altLang="zh-CN" sz="3200" dirty="0" smtClean="0"/>
              <a:t>Defense</a:t>
            </a:r>
            <a:r>
              <a:rPr lang="zh-CN" altLang="en-US" sz="3200" dirty="0" smtClean="0"/>
              <a:t> </a:t>
            </a:r>
            <a:r>
              <a:rPr lang="en-US" altLang="zh-CN" sz="3200" dirty="0"/>
              <a:t>1:</a:t>
            </a:r>
            <a:r>
              <a:rPr lang="zh-CN" altLang="en-US" sz="3200" dirty="0"/>
              <a:t> </a:t>
            </a:r>
            <a:r>
              <a:rPr lang="en-US" altLang="zh-CN" sz="3200" dirty="0"/>
              <a:t>Adversarial</a:t>
            </a:r>
            <a:r>
              <a:rPr lang="zh-CN" altLang="en-US" sz="3200" dirty="0"/>
              <a:t> </a:t>
            </a:r>
            <a:r>
              <a:rPr lang="en-US" altLang="zh-CN" sz="3200" dirty="0"/>
              <a:t>Machine</a:t>
            </a:r>
            <a:r>
              <a:rPr lang="zh-CN" altLang="en-US" sz="3200" dirty="0"/>
              <a:t> </a:t>
            </a:r>
            <a:r>
              <a:rPr lang="en-US" altLang="zh-CN" sz="3200" dirty="0"/>
              <a:t>Learning</a:t>
            </a:r>
            <a:endParaRPr lang="en-US" sz="3200" dirty="0"/>
          </a:p>
          <a:p>
            <a:pPr marL="742913" indent="-742913">
              <a:buFont typeface="+mj-lt"/>
              <a:buAutoNum type="arabicPeriod"/>
            </a:pPr>
            <a:r>
              <a:rPr lang="en-US" altLang="zh-CN" sz="3200" dirty="0"/>
              <a:t>Defense</a:t>
            </a:r>
            <a:r>
              <a:rPr lang="zh-CN" altLang="en-US" sz="3200" dirty="0"/>
              <a:t> </a:t>
            </a:r>
            <a:r>
              <a:rPr lang="en-US" altLang="zh-CN" sz="3200" dirty="0"/>
              <a:t>2:</a:t>
            </a:r>
            <a:r>
              <a:rPr lang="zh-CN" altLang="en-US" sz="3200" dirty="0"/>
              <a:t> </a:t>
            </a:r>
            <a:r>
              <a:rPr lang="en-US" altLang="zh-CN" sz="3200" dirty="0"/>
              <a:t>Differential</a:t>
            </a:r>
            <a:r>
              <a:rPr lang="zh-CN" altLang="en-US" sz="3200" dirty="0"/>
              <a:t> </a:t>
            </a:r>
            <a:r>
              <a:rPr lang="en-US" altLang="zh-CN" sz="3200" dirty="0"/>
              <a:t>Privacy</a:t>
            </a:r>
            <a:endParaRPr lang="zh-CN" altLang="en-US" sz="3200" dirty="0"/>
          </a:p>
          <a:p>
            <a:pPr marL="742913" indent="-742913">
              <a:buFont typeface="+mj-lt"/>
              <a:buAutoNum type="arabicPeriod"/>
            </a:pPr>
            <a:r>
              <a:rPr lang="en-US" altLang="zh-CN" sz="3200" dirty="0"/>
              <a:t>Evaluation</a:t>
            </a:r>
            <a:endParaRPr lang="zh-CN" altLang="en-US" sz="3200" dirty="0"/>
          </a:p>
          <a:p>
            <a:pPr marL="742913" indent="-742913">
              <a:buFont typeface="+mj-lt"/>
              <a:buAutoNum type="arabicPeriod"/>
            </a:pPr>
            <a:r>
              <a:rPr lang="en-US" altLang="zh-CN" sz="3200" dirty="0">
                <a:solidFill>
                  <a:srgbClr val="FF0000"/>
                </a:solidFill>
              </a:rPr>
              <a:t>Real-world</a:t>
            </a:r>
            <a:r>
              <a:rPr lang="zh-CN" altLang="en-US" sz="3200" dirty="0">
                <a:solidFill>
                  <a:srgbClr val="FF0000"/>
                </a:solidFill>
              </a:rPr>
              <a:t> </a:t>
            </a:r>
            <a:r>
              <a:rPr lang="en-US" altLang="zh-CN" sz="3200" dirty="0">
                <a:solidFill>
                  <a:srgbClr val="FF0000"/>
                </a:solidFill>
              </a:rPr>
              <a:t>Implementation</a:t>
            </a:r>
            <a:endParaRPr lang="zh-CN" altLang="en-US" sz="3200" dirty="0">
              <a:solidFill>
                <a:srgbClr val="FF0000"/>
              </a:solidFill>
            </a:endParaRPr>
          </a:p>
          <a:p>
            <a:pPr marL="742913" indent="-742913">
              <a:buFont typeface="+mj-lt"/>
              <a:buAutoNum type="arabicPeriod"/>
            </a:pPr>
            <a:r>
              <a:rPr lang="en-US" altLang="zh-CN" sz="3200" dirty="0"/>
              <a:t>Discussion</a:t>
            </a:r>
            <a:endParaRPr lang="zh-CN" altLang="en-US" sz="3200" dirty="0"/>
          </a:p>
          <a:p>
            <a:pPr marL="742913" indent="-742913">
              <a:buFont typeface="+mj-lt"/>
              <a:buAutoNum type="arabicPeriod"/>
            </a:pPr>
            <a:r>
              <a:rPr lang="en-US" altLang="zh-CN" sz="3200" dirty="0"/>
              <a:t>Conclusion</a:t>
            </a:r>
            <a:endParaRPr lang="zh-CN" altLang="en-US" sz="3200" dirty="0"/>
          </a:p>
          <a:p>
            <a:pPr marL="742913" indent="-742913">
              <a:buFont typeface="+mj-lt"/>
              <a:buAutoNum type="arabicPeriod"/>
            </a:pPr>
            <a:endParaRPr lang="en-US" sz="3200" dirty="0"/>
          </a:p>
        </p:txBody>
      </p:sp>
      <p:sp>
        <p:nvSpPr>
          <p:cNvPr id="5" name="TextBox 4"/>
          <p:cNvSpPr txBox="1"/>
          <p:nvPr/>
        </p:nvSpPr>
        <p:spPr>
          <a:xfrm>
            <a:off x="2593771" y="873609"/>
            <a:ext cx="6809079" cy="666786"/>
          </a:xfrm>
          <a:prstGeom prst="rect">
            <a:avLst/>
          </a:prstGeom>
          <a:noFill/>
        </p:spPr>
        <p:txBody>
          <a:bodyPr wrap="square" rtlCol="0">
            <a:spAutoFit/>
          </a:bodyPr>
          <a:lstStyle/>
          <a:p>
            <a:pPr marL="0" lvl="1" algn="ctr"/>
            <a:r>
              <a:rPr lang="en-US" altLang="zh-CN" sz="3733" dirty="0"/>
              <a:t>Outline</a:t>
            </a:r>
          </a:p>
        </p:txBody>
      </p:sp>
      <p:sp>
        <p:nvSpPr>
          <p:cNvPr id="2" name="Slide Number Placeholder 1"/>
          <p:cNvSpPr>
            <a:spLocks noGrp="1"/>
          </p:cNvSpPr>
          <p:nvPr>
            <p:ph type="sldNum" sz="quarter" idx="19"/>
          </p:nvPr>
        </p:nvSpPr>
        <p:spPr/>
        <p:txBody>
          <a:bodyPr/>
          <a:lstStyle/>
          <a:p>
            <a:fld id="{45F7BE95-73A5-2748-8EEA-ABE18BDACB7C}" type="slidenum">
              <a:rPr lang="en-US" smtClean="0"/>
              <a:t>34</a:t>
            </a:fld>
            <a:endParaRPr lang="en-US"/>
          </a:p>
        </p:txBody>
      </p:sp>
    </p:spTree>
    <p:extLst>
      <p:ext uri="{BB962C8B-B14F-4D97-AF65-F5344CB8AC3E}">
        <p14:creationId xmlns:p14="http://schemas.microsoft.com/office/powerpoint/2010/main" val="13152091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74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5607481" y="5805652"/>
            <a:ext cx="1180990" cy="1180990"/>
          </a:xfrm>
          <a:prstGeom prst="rect">
            <a:avLst/>
          </a:prstGeom>
        </p:spPr>
      </p:pic>
      <p:sp>
        <p:nvSpPr>
          <p:cNvPr id="4" name="Rectangle 3"/>
          <p:cNvSpPr/>
          <p:nvPr/>
        </p:nvSpPr>
        <p:spPr>
          <a:xfrm>
            <a:off x="375148" y="1011634"/>
            <a:ext cx="11207252" cy="523220"/>
          </a:xfrm>
          <a:prstGeom prst="rect">
            <a:avLst/>
          </a:prstGeom>
        </p:spPr>
        <p:txBody>
          <a:bodyPr wrap="square">
            <a:spAutoFit/>
          </a:bodyPr>
          <a:lstStyle/>
          <a:p>
            <a:pPr marL="571472" indent="-571472">
              <a:buFont typeface="Arial" charset="0"/>
              <a:buChar char="•"/>
            </a:pPr>
            <a:r>
              <a:rPr lang="en-US" altLang="zh-CN" sz="2800" dirty="0" smtClean="0"/>
              <a:t>Chrome</a:t>
            </a:r>
            <a:r>
              <a:rPr lang="zh-CN" altLang="en-US" sz="2800" dirty="0" smtClean="0"/>
              <a:t> </a:t>
            </a:r>
            <a:r>
              <a:rPr lang="en-US" altLang="zh-CN" sz="2800" dirty="0" smtClean="0"/>
              <a:t>Extension:</a:t>
            </a:r>
            <a:r>
              <a:rPr lang="zh-CN" altLang="en-US" sz="2800" dirty="0" smtClean="0"/>
              <a:t> </a:t>
            </a:r>
            <a:r>
              <a:rPr lang="en-US" altLang="zh-CN" sz="2800" dirty="0" smtClean="0"/>
              <a:t>change</a:t>
            </a:r>
            <a:r>
              <a:rPr lang="zh-CN" altLang="en-US" sz="2800" dirty="0" smtClean="0"/>
              <a:t> </a:t>
            </a:r>
            <a:r>
              <a:rPr lang="en-US" altLang="zh-CN" sz="2800" dirty="0" smtClean="0"/>
              <a:t>the</a:t>
            </a:r>
            <a:r>
              <a:rPr lang="zh-CN" altLang="en-US" sz="2800" dirty="0" smtClean="0"/>
              <a:t> </a:t>
            </a:r>
            <a:r>
              <a:rPr lang="en-US" altLang="zh-CN" sz="2800" dirty="0"/>
              <a:t>`</a:t>
            </a:r>
            <a:r>
              <a:rPr lang="en-US" altLang="zh-CN" sz="2800" dirty="0" smtClean="0"/>
              <a:t>range`</a:t>
            </a:r>
            <a:r>
              <a:rPr lang="zh-CN" altLang="en-US" sz="2800" dirty="0" smtClean="0"/>
              <a:t> </a:t>
            </a:r>
            <a:r>
              <a:rPr lang="en-US" altLang="zh-CN" sz="2800" dirty="0" smtClean="0"/>
              <a:t>in</a:t>
            </a:r>
            <a:r>
              <a:rPr lang="zh-CN" altLang="en-US" sz="2800" dirty="0" smtClean="0"/>
              <a:t> </a:t>
            </a:r>
            <a:r>
              <a:rPr lang="en-US" altLang="zh-CN" sz="2800" dirty="0" smtClean="0"/>
              <a:t>the</a:t>
            </a:r>
            <a:r>
              <a:rPr lang="zh-CN" altLang="en-US" sz="2800" dirty="0" smtClean="0"/>
              <a:t> </a:t>
            </a:r>
            <a:r>
              <a:rPr lang="en-US" altLang="zh-CN" sz="2800" dirty="0" smtClean="0"/>
              <a:t>HTTP</a:t>
            </a:r>
            <a:r>
              <a:rPr lang="zh-CN" altLang="en-US" sz="2800" dirty="0" smtClean="0"/>
              <a:t> </a:t>
            </a:r>
            <a:r>
              <a:rPr lang="en-US" altLang="zh-CN" sz="2800" dirty="0" smtClean="0"/>
              <a:t>request (</a:t>
            </a:r>
            <a:r>
              <a:rPr lang="en-US" altLang="zh-CN" sz="2800" dirty="0" err="1" smtClean="0"/>
              <a:t>FPA</a:t>
            </a:r>
            <a:r>
              <a:rPr lang="en-US" altLang="zh-CN" sz="2800" baseline="-25000" dirty="0" err="1" smtClean="0"/>
              <a:t>k</a:t>
            </a:r>
            <a:r>
              <a:rPr lang="en-US" altLang="zh-CN" sz="2800" dirty="0" smtClean="0"/>
              <a:t>)</a:t>
            </a:r>
            <a:endParaRPr lang="en-US" altLang="zh-CN" sz="2800" dirty="0"/>
          </a:p>
        </p:txBody>
      </p:sp>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Implementation --- Workflow</a:t>
            </a:r>
            <a:r>
              <a:rPr lang="zh-CN" altLang="en-US" dirty="0" smtClean="0"/>
              <a:t> </a:t>
            </a:r>
            <a:endParaRPr lang="en-US" dirty="0"/>
          </a:p>
        </p:txBody>
      </p:sp>
      <p:sp>
        <p:nvSpPr>
          <p:cNvPr id="3" name="Slide Number Placeholder 2"/>
          <p:cNvSpPr>
            <a:spLocks noGrp="1"/>
          </p:cNvSpPr>
          <p:nvPr>
            <p:ph type="sldNum" sz="quarter" idx="19"/>
          </p:nvPr>
        </p:nvSpPr>
        <p:spPr/>
        <p:txBody>
          <a:bodyPr/>
          <a:lstStyle/>
          <a:p>
            <a:fld id="{45F7BE95-73A5-2748-8EEA-ABE18BDACB7C}" type="slidenum">
              <a:rPr lang="en-US" smtClean="0"/>
              <a:t>35</a:t>
            </a:fld>
            <a:endParaRPr lang="en-US"/>
          </a:p>
        </p:txBody>
      </p:sp>
      <p:cxnSp>
        <p:nvCxnSpPr>
          <p:cNvPr id="12" name="Straight Arrow Connector 11"/>
          <p:cNvCxnSpPr/>
          <p:nvPr/>
        </p:nvCxnSpPr>
        <p:spPr>
          <a:xfrm>
            <a:off x="1115327" y="2811830"/>
            <a:ext cx="4749552" cy="0"/>
          </a:xfrm>
          <a:prstGeom prst="straightConnector1">
            <a:avLst/>
          </a:prstGeom>
          <a:ln w="50800">
            <a:solidFill>
              <a:srgbClr val="0070C0"/>
            </a:solidFill>
            <a:prstDash val="dash"/>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6545179" y="2811830"/>
            <a:ext cx="4346783" cy="0"/>
          </a:xfrm>
          <a:prstGeom prst="straightConnector1">
            <a:avLst/>
          </a:prstGeom>
          <a:ln w="50800">
            <a:solidFill>
              <a:srgbClr val="7030A0"/>
            </a:solidFill>
            <a:prstDash val="dash"/>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flipH="1">
            <a:off x="1115327" y="4670759"/>
            <a:ext cx="4749552" cy="0"/>
          </a:xfrm>
          <a:prstGeom prst="straightConnector1">
            <a:avLst/>
          </a:prstGeom>
          <a:ln w="50800">
            <a:solidFill>
              <a:srgbClr val="7030A0"/>
            </a:solidFill>
            <a:prstDash val="solid"/>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flipH="1">
            <a:off x="6513095" y="3114676"/>
            <a:ext cx="4346783" cy="0"/>
          </a:xfrm>
          <a:prstGeom prst="straightConnector1">
            <a:avLst/>
          </a:prstGeom>
          <a:ln w="50800">
            <a:solidFill>
              <a:srgbClr val="C00000"/>
            </a:solidFill>
            <a:tailEnd type="triangle"/>
          </a:ln>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60262" y="1563374"/>
            <a:ext cx="1555875" cy="1231106"/>
          </a:xfrm>
          <a:prstGeom prst="rect">
            <a:avLst/>
          </a:prstGeom>
          <a:noFill/>
        </p:spPr>
        <p:txBody>
          <a:bodyPr wrap="none" rtlCol="0">
            <a:spAutoFit/>
          </a:bodyPr>
          <a:lstStyle/>
          <a:p>
            <a:pPr lvl="0" algn="ctr"/>
            <a:r>
              <a:rPr lang="en-US" sz="2800" dirty="0">
                <a:solidFill>
                  <a:srgbClr val="0070C0"/>
                </a:solidFill>
              </a:rPr>
              <a:t>A: Client</a:t>
            </a:r>
          </a:p>
          <a:p>
            <a:pPr lvl="0" algn="ctr"/>
            <a:r>
              <a:rPr lang="en-US" sz="2800" dirty="0">
                <a:solidFill>
                  <a:srgbClr val="0070C0"/>
                </a:solidFill>
              </a:rPr>
              <a:t>(Chrome)</a:t>
            </a:r>
          </a:p>
          <a:p>
            <a:endParaRPr lang="en-US" dirty="0"/>
          </a:p>
        </p:txBody>
      </p:sp>
      <p:sp>
        <p:nvSpPr>
          <p:cNvPr id="6" name="TextBox 5"/>
          <p:cNvSpPr txBox="1"/>
          <p:nvPr/>
        </p:nvSpPr>
        <p:spPr>
          <a:xfrm>
            <a:off x="5343208" y="1563374"/>
            <a:ext cx="1711366" cy="1231106"/>
          </a:xfrm>
          <a:prstGeom prst="rect">
            <a:avLst/>
          </a:prstGeom>
          <a:noFill/>
        </p:spPr>
        <p:txBody>
          <a:bodyPr wrap="none" rtlCol="0">
            <a:spAutoFit/>
          </a:bodyPr>
          <a:lstStyle/>
          <a:p>
            <a:pPr lvl="0" algn="ctr"/>
            <a:r>
              <a:rPr lang="en-US" sz="2800" dirty="0">
                <a:solidFill>
                  <a:srgbClr val="7030A0"/>
                </a:solidFill>
              </a:rPr>
              <a:t>B: Chrome</a:t>
            </a:r>
          </a:p>
          <a:p>
            <a:pPr lvl="0" algn="ctr"/>
            <a:r>
              <a:rPr lang="en-US" sz="2800" dirty="0">
                <a:solidFill>
                  <a:srgbClr val="7030A0"/>
                </a:solidFill>
              </a:rPr>
              <a:t>Extension</a:t>
            </a:r>
          </a:p>
          <a:p>
            <a:endParaRPr lang="en-US" dirty="0">
              <a:solidFill>
                <a:srgbClr val="7030A0"/>
              </a:solidFill>
            </a:endParaRPr>
          </a:p>
        </p:txBody>
      </p:sp>
      <p:sp>
        <p:nvSpPr>
          <p:cNvPr id="7" name="TextBox 6"/>
          <p:cNvSpPr txBox="1"/>
          <p:nvPr/>
        </p:nvSpPr>
        <p:spPr>
          <a:xfrm>
            <a:off x="10269462" y="1561711"/>
            <a:ext cx="1756315" cy="954107"/>
          </a:xfrm>
          <a:prstGeom prst="rect">
            <a:avLst/>
          </a:prstGeom>
          <a:noFill/>
        </p:spPr>
        <p:txBody>
          <a:bodyPr wrap="none" rtlCol="0">
            <a:spAutoFit/>
          </a:bodyPr>
          <a:lstStyle/>
          <a:p>
            <a:pPr lvl="0" algn="ctr"/>
            <a:r>
              <a:rPr lang="en-US" sz="2800" dirty="0">
                <a:solidFill>
                  <a:srgbClr val="C00000"/>
                </a:solidFill>
              </a:rPr>
              <a:t>C: </a:t>
            </a:r>
            <a:r>
              <a:rPr lang="en-US" sz="2800" dirty="0" err="1" smtClean="0">
                <a:solidFill>
                  <a:srgbClr val="C00000"/>
                </a:solidFill>
              </a:rPr>
              <a:t>Youtube</a:t>
            </a:r>
            <a:endParaRPr lang="en-US" sz="2800" dirty="0" smtClean="0">
              <a:solidFill>
                <a:srgbClr val="C00000"/>
              </a:solidFill>
            </a:endParaRPr>
          </a:p>
          <a:p>
            <a:pPr lvl="0" algn="ctr"/>
            <a:r>
              <a:rPr lang="en-US" sz="2800" dirty="0" smtClean="0">
                <a:solidFill>
                  <a:srgbClr val="C00000"/>
                </a:solidFill>
              </a:rPr>
              <a:t>Server</a:t>
            </a:r>
            <a:endParaRPr lang="en-US" sz="2800" dirty="0">
              <a:solidFill>
                <a:srgbClr val="C00000"/>
              </a:solidFill>
            </a:endParaRPr>
          </a:p>
        </p:txBody>
      </p:sp>
      <p:sp>
        <p:nvSpPr>
          <p:cNvPr id="15" name="Rounded Rectangle 14"/>
          <p:cNvSpPr/>
          <p:nvPr/>
        </p:nvSpPr>
        <p:spPr>
          <a:xfrm>
            <a:off x="556024" y="2519309"/>
            <a:ext cx="463051" cy="3286342"/>
          </a:xfrm>
          <a:prstGeom prst="roundRect">
            <a:avLst/>
          </a:prstGeom>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952710" y="2519308"/>
            <a:ext cx="463051" cy="3286343"/>
          </a:xfrm>
          <a:prstGeom prst="roundRect">
            <a:avLst/>
          </a:prstGeom>
          <a:solidFill>
            <a:srgbClr val="7030A0">
              <a:alpha val="8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6" name="Rounded Rectangle 25"/>
          <p:cNvSpPr/>
          <p:nvPr/>
        </p:nvSpPr>
        <p:spPr>
          <a:xfrm>
            <a:off x="10916095" y="2519309"/>
            <a:ext cx="463051" cy="3286342"/>
          </a:xfrm>
          <a:prstGeom prst="roundRect">
            <a:avLst/>
          </a:prstGeom>
          <a:solidFill>
            <a:srgbClr val="C00000">
              <a:alpha val="8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734997" y="2221725"/>
            <a:ext cx="1420871" cy="46936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Request</a:t>
            </a:r>
            <a:endParaRPr lang="en-US" sz="2400" dirty="0"/>
          </a:p>
        </p:txBody>
      </p:sp>
      <p:sp>
        <p:nvSpPr>
          <p:cNvPr id="30" name="Rounded Rectangle 29"/>
          <p:cNvSpPr/>
          <p:nvPr/>
        </p:nvSpPr>
        <p:spPr>
          <a:xfrm>
            <a:off x="7227177" y="2010884"/>
            <a:ext cx="1724318" cy="680201"/>
          </a:xfrm>
          <a:prstGeom prst="roundRect">
            <a:avLst/>
          </a:prstGeom>
          <a:solidFill>
            <a:srgbClr val="7030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Customized</a:t>
            </a:r>
          </a:p>
          <a:p>
            <a:pPr algn="ctr"/>
            <a:r>
              <a:rPr lang="en-US" altLang="zh-CN" sz="2400" dirty="0" smtClean="0"/>
              <a:t>Request</a:t>
            </a:r>
            <a:endParaRPr lang="en-US" sz="2400" dirty="0"/>
          </a:p>
        </p:txBody>
      </p:sp>
      <p:sp>
        <p:nvSpPr>
          <p:cNvPr id="39" name="Rounded Rectangle 38"/>
          <p:cNvSpPr/>
          <p:nvPr/>
        </p:nvSpPr>
        <p:spPr>
          <a:xfrm>
            <a:off x="9206040" y="3192817"/>
            <a:ext cx="1420871" cy="469360"/>
          </a:xfrm>
          <a:prstGeom prst="roundRect">
            <a:avLst/>
          </a:prstGeom>
          <a:solidFill>
            <a:srgbClr val="C0000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Response</a:t>
            </a:r>
            <a:endParaRPr lang="en-US" sz="2400" dirty="0"/>
          </a:p>
        </p:txBody>
      </p:sp>
      <p:cxnSp>
        <p:nvCxnSpPr>
          <p:cNvPr id="45" name="Straight Arrow Connector 44"/>
          <p:cNvCxnSpPr/>
          <p:nvPr/>
        </p:nvCxnSpPr>
        <p:spPr>
          <a:xfrm>
            <a:off x="6545178" y="3756360"/>
            <a:ext cx="4346783" cy="0"/>
          </a:xfrm>
          <a:prstGeom prst="straightConnector1">
            <a:avLst/>
          </a:prstGeom>
          <a:ln w="50800">
            <a:solidFill>
              <a:srgbClr val="7030A0"/>
            </a:solidFill>
            <a:prstDash val="dash"/>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p:cNvCxnSpPr/>
          <p:nvPr/>
        </p:nvCxnSpPr>
        <p:spPr>
          <a:xfrm flipH="1">
            <a:off x="6513095" y="3956882"/>
            <a:ext cx="4346783" cy="0"/>
          </a:xfrm>
          <a:prstGeom prst="straightConnector1">
            <a:avLst/>
          </a:prstGeom>
          <a:ln w="50800">
            <a:solidFill>
              <a:srgbClr val="C00000"/>
            </a:solidFill>
            <a:tailEnd type="triangle"/>
          </a:ln>
        </p:spPr>
        <p:style>
          <a:lnRef idx="2">
            <a:schemeClr val="dk1"/>
          </a:lnRef>
          <a:fillRef idx="0">
            <a:schemeClr val="dk1"/>
          </a:fillRef>
          <a:effectRef idx="1">
            <a:schemeClr val="dk1"/>
          </a:effectRef>
          <a:fontRef idx="minor">
            <a:schemeClr val="tx1"/>
          </a:fontRef>
        </p:style>
      </p:cxnSp>
      <p:sp>
        <p:nvSpPr>
          <p:cNvPr id="49" name="Rounded Rectangle 48"/>
          <p:cNvSpPr/>
          <p:nvPr/>
        </p:nvSpPr>
        <p:spPr>
          <a:xfrm>
            <a:off x="4349163" y="4095272"/>
            <a:ext cx="1420871" cy="469360"/>
          </a:xfrm>
          <a:prstGeom prst="roundRect">
            <a:avLst/>
          </a:prstGeom>
          <a:solidFill>
            <a:srgbClr val="7030A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Response</a:t>
            </a:r>
            <a:endParaRPr lang="en-US" sz="2400" dirty="0"/>
          </a:p>
        </p:txBody>
      </p:sp>
      <p:cxnSp>
        <p:nvCxnSpPr>
          <p:cNvPr id="50" name="Straight Arrow Connector 49"/>
          <p:cNvCxnSpPr/>
          <p:nvPr/>
        </p:nvCxnSpPr>
        <p:spPr>
          <a:xfrm>
            <a:off x="6513094" y="4783053"/>
            <a:ext cx="4346783" cy="0"/>
          </a:xfrm>
          <a:prstGeom prst="straightConnector1">
            <a:avLst/>
          </a:prstGeom>
          <a:ln w="50800">
            <a:solidFill>
              <a:srgbClr val="7030A0"/>
            </a:solidFill>
            <a:prstDash val="dash"/>
            <a:tailEnd type="triangle"/>
          </a:ln>
        </p:spPr>
        <p:style>
          <a:lnRef idx="2">
            <a:schemeClr val="dk1"/>
          </a:lnRef>
          <a:fillRef idx="0">
            <a:schemeClr val="dk1"/>
          </a:fillRef>
          <a:effectRef idx="1">
            <a:schemeClr val="dk1"/>
          </a:effectRef>
          <a:fontRef idx="minor">
            <a:schemeClr val="tx1"/>
          </a:fontRef>
        </p:style>
      </p:cxnSp>
      <p:cxnSp>
        <p:nvCxnSpPr>
          <p:cNvPr id="51" name="Straight Arrow Connector 50"/>
          <p:cNvCxnSpPr/>
          <p:nvPr/>
        </p:nvCxnSpPr>
        <p:spPr>
          <a:xfrm flipH="1">
            <a:off x="6469292" y="4988035"/>
            <a:ext cx="4346783" cy="0"/>
          </a:xfrm>
          <a:prstGeom prst="straightConnector1">
            <a:avLst/>
          </a:prstGeom>
          <a:ln w="50800">
            <a:solidFill>
              <a:srgbClr val="C00000"/>
            </a:solidFill>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p:cNvCxnSpPr/>
          <p:nvPr/>
        </p:nvCxnSpPr>
        <p:spPr>
          <a:xfrm>
            <a:off x="1115327" y="5145957"/>
            <a:ext cx="4749552" cy="0"/>
          </a:xfrm>
          <a:prstGeom prst="straightConnector1">
            <a:avLst/>
          </a:prstGeom>
          <a:ln w="50800">
            <a:solidFill>
              <a:srgbClr val="0070C0"/>
            </a:solidFill>
            <a:prstDash val="dash"/>
            <a:tailEnd type="triangle"/>
          </a:ln>
        </p:spPr>
        <p:style>
          <a:lnRef idx="2">
            <a:schemeClr val="dk1"/>
          </a:lnRef>
          <a:fillRef idx="0">
            <a:schemeClr val="dk1"/>
          </a:fillRef>
          <a:effectRef idx="1">
            <a:schemeClr val="dk1"/>
          </a:effectRef>
          <a:fontRef idx="minor">
            <a:schemeClr val="tx1"/>
          </a:fontRef>
        </p:style>
      </p:cxnSp>
      <p:cxnSp>
        <p:nvCxnSpPr>
          <p:cNvPr id="53" name="Straight Arrow Connector 52"/>
          <p:cNvCxnSpPr/>
          <p:nvPr/>
        </p:nvCxnSpPr>
        <p:spPr>
          <a:xfrm flipH="1">
            <a:off x="1115327" y="5464844"/>
            <a:ext cx="4749552" cy="0"/>
          </a:xfrm>
          <a:prstGeom prst="straightConnector1">
            <a:avLst/>
          </a:prstGeom>
          <a:ln w="50800">
            <a:solidFill>
              <a:srgbClr val="7030A0"/>
            </a:solidFill>
            <a:tailEnd type="triangle"/>
          </a:ln>
        </p:spPr>
        <p:style>
          <a:lnRef idx="2">
            <a:schemeClr val="dk1"/>
          </a:lnRef>
          <a:fillRef idx="0">
            <a:schemeClr val="dk1"/>
          </a:fillRef>
          <a:effectRef idx="1">
            <a:schemeClr val="dk1"/>
          </a:effectRef>
          <a:fontRef idx="minor">
            <a:schemeClr val="tx1"/>
          </a:fontRef>
        </p:style>
      </p:cxnSp>
      <p:cxnSp>
        <p:nvCxnSpPr>
          <p:cNvPr id="57" name="Straight Arrow Connector 56"/>
          <p:cNvCxnSpPr/>
          <p:nvPr/>
        </p:nvCxnSpPr>
        <p:spPr>
          <a:xfrm>
            <a:off x="7184774" y="2811946"/>
            <a:ext cx="0" cy="850231"/>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248724" y="3096611"/>
            <a:ext cx="1673856" cy="400110"/>
          </a:xfrm>
          <a:prstGeom prst="rect">
            <a:avLst/>
          </a:prstGeom>
          <a:noFill/>
        </p:spPr>
        <p:txBody>
          <a:bodyPr wrap="none" rtlCol="0">
            <a:spAutoFit/>
          </a:bodyPr>
          <a:lstStyle/>
          <a:p>
            <a:r>
              <a:rPr lang="en-US" sz="2000" b="1" dirty="0" smtClean="0"/>
              <a:t>Constant Rate</a:t>
            </a:r>
            <a:endParaRPr lang="en-US" sz="2000" b="1" dirty="0"/>
          </a:p>
        </p:txBody>
      </p:sp>
      <p:cxnSp>
        <p:nvCxnSpPr>
          <p:cNvPr id="59" name="Straight Arrow Connector 58"/>
          <p:cNvCxnSpPr/>
          <p:nvPr/>
        </p:nvCxnSpPr>
        <p:spPr>
          <a:xfrm>
            <a:off x="7770311" y="3788444"/>
            <a:ext cx="0" cy="850231"/>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4300" y="5225566"/>
            <a:ext cx="1587244" cy="1587244"/>
          </a:xfrm>
          <a:prstGeom prst="rect">
            <a:avLst/>
          </a:prstGeom>
        </p:spPr>
      </p:pic>
    </p:spTree>
    <p:extLst>
      <p:ext uri="{BB962C8B-B14F-4D97-AF65-F5344CB8AC3E}">
        <p14:creationId xmlns:p14="http://schemas.microsoft.com/office/powerpoint/2010/main" val="186229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dissolv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tgtEl>
                                          <p:spTgt spid="2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dissolv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dissolve">
                                      <p:cBhvr>
                                        <p:cTn id="36" dur="500"/>
                                        <p:tgtEl>
                                          <p:spTgt spid="18"/>
                                        </p:tgtEl>
                                      </p:cBhvr>
                                    </p:animEffect>
                                  </p:childTnLst>
                                </p:cTn>
                              </p:par>
                              <p:par>
                                <p:cTn id="37" presetID="9"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tgtEl>
                                          <p:spTgt spid="13"/>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dissolv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dissolve">
                                      <p:cBhvr>
                                        <p:cTn id="52" dur="500"/>
                                        <p:tgtEl>
                                          <p:spTgt spid="19"/>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dissolve">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dissolve">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dissolve">
                                      <p:cBhvr>
                                        <p:cTn id="65" dur="5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dissolve">
                                      <p:cBhvr>
                                        <p:cTn id="70" dur="500"/>
                                        <p:tgtEl>
                                          <p:spTgt spid="46"/>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dissolve">
                                      <p:cBhvr>
                                        <p:cTn id="75" dur="500"/>
                                        <p:tgtEl>
                                          <p:spTgt spid="57"/>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dissolve">
                                      <p:cBhvr>
                                        <p:cTn id="78" dur="500"/>
                                        <p:tgtEl>
                                          <p:spTgt spid="58"/>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dissolve">
                                      <p:cBhvr>
                                        <p:cTn id="83" dur="500"/>
                                        <p:tgtEl>
                                          <p:spTgt spid="50"/>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nodeType="click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dissolve">
                                      <p:cBhvr>
                                        <p:cTn id="88" dur="500"/>
                                        <p:tgtEl>
                                          <p:spTgt spid="51"/>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dissolve">
                                      <p:cBhvr>
                                        <p:cTn id="93" dur="500"/>
                                        <p:tgtEl>
                                          <p:spTgt spid="59"/>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nodeType="click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dissolve">
                                      <p:cBhvr>
                                        <p:cTn id="98" dur="500"/>
                                        <p:tgtEl>
                                          <p:spTgt spid="14"/>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dissolve">
                                      <p:cBhvr>
                                        <p:cTn id="101" dur="500"/>
                                        <p:tgtEl>
                                          <p:spTgt spid="49"/>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nodeType="click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dissolve">
                                      <p:cBhvr>
                                        <p:cTn id="106" dur="500"/>
                                        <p:tgtEl>
                                          <p:spTgt spid="52"/>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ntr" presetSubtype="0" fill="hold" nodeType="clickEffect">
                                  <p:stCondLst>
                                    <p:cond delay="0"/>
                                  </p:stCondLst>
                                  <p:childTnLst>
                                    <p:set>
                                      <p:cBhvr>
                                        <p:cTn id="110" dur="1" fill="hold">
                                          <p:stCondLst>
                                            <p:cond delay="0"/>
                                          </p:stCondLst>
                                        </p:cTn>
                                        <p:tgtEl>
                                          <p:spTgt spid="53"/>
                                        </p:tgtEl>
                                        <p:attrNameLst>
                                          <p:attrName>style.visibility</p:attrName>
                                        </p:attrNameLst>
                                      </p:cBhvr>
                                      <p:to>
                                        <p:strVal val="visible"/>
                                      </p:to>
                                    </p:set>
                                    <p:animEffect transition="in" filter="dissolve">
                                      <p:cBhvr>
                                        <p:cTn id="11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5" grpId="0" animBg="1"/>
      <p:bldP spid="25" grpId="0" animBg="1"/>
      <p:bldP spid="26" grpId="0" animBg="1"/>
      <p:bldP spid="18" grpId="0" animBg="1"/>
      <p:bldP spid="30" grpId="0" animBg="1"/>
      <p:bldP spid="39" grpId="0" animBg="1"/>
      <p:bldP spid="49" grpId="0" animBg="1"/>
      <p:bldP spid="5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686" y="1746447"/>
            <a:ext cx="10473952" cy="4832092"/>
          </a:xfrm>
          <a:prstGeom prst="rect">
            <a:avLst/>
          </a:prstGeom>
        </p:spPr>
        <p:txBody>
          <a:bodyPr wrap="square">
            <a:spAutoFit/>
          </a:bodyPr>
          <a:lstStyle/>
          <a:p>
            <a:pPr marL="571472" indent="-571472">
              <a:buFont typeface="Arial" charset="0"/>
              <a:buChar char="•"/>
            </a:pPr>
            <a:r>
              <a:rPr lang="en-US" altLang="zh-CN" sz="2800" dirty="0"/>
              <a:t>D</a:t>
            </a:r>
            <a:r>
              <a:rPr lang="en-US" altLang="zh-CN" sz="2800" dirty="0" smtClean="0"/>
              <a:t>ataset:</a:t>
            </a:r>
            <a:r>
              <a:rPr lang="zh-CN" altLang="en-US" sz="2800" dirty="0" smtClean="0"/>
              <a:t> </a:t>
            </a:r>
            <a:r>
              <a:rPr lang="en-US" altLang="zh-CN" sz="2800" dirty="0" smtClean="0"/>
              <a:t>10</a:t>
            </a:r>
            <a:r>
              <a:rPr lang="zh-CN" altLang="en-US" sz="2800" dirty="0" smtClean="0"/>
              <a:t> </a:t>
            </a:r>
            <a:r>
              <a:rPr lang="en-US" altLang="zh-CN" sz="2800" dirty="0" smtClean="0"/>
              <a:t>videos,</a:t>
            </a:r>
            <a:r>
              <a:rPr lang="zh-CN" altLang="en-US" sz="2800" dirty="0" smtClean="0"/>
              <a:t> </a:t>
            </a:r>
            <a:r>
              <a:rPr lang="en-US" altLang="zh-CN" sz="2800" dirty="0" smtClean="0"/>
              <a:t>100</a:t>
            </a:r>
            <a:r>
              <a:rPr lang="zh-CN" altLang="en-US" sz="2800" dirty="0" smtClean="0"/>
              <a:t> </a:t>
            </a:r>
            <a:r>
              <a:rPr lang="en-US" altLang="zh-CN" sz="2800" dirty="0" smtClean="0"/>
              <a:t>traces</a:t>
            </a:r>
            <a:r>
              <a:rPr lang="zh-CN" altLang="en-US" sz="2800" dirty="0" smtClean="0"/>
              <a:t> </a:t>
            </a:r>
            <a:r>
              <a:rPr lang="en-US" altLang="zh-CN" sz="2800" dirty="0" smtClean="0"/>
              <a:t>per</a:t>
            </a:r>
            <a:r>
              <a:rPr lang="zh-CN" altLang="en-US" sz="2800" dirty="0" smtClean="0"/>
              <a:t> </a:t>
            </a:r>
            <a:r>
              <a:rPr lang="en-US" altLang="zh-CN" sz="2800" dirty="0" smtClean="0"/>
              <a:t>video with extension</a:t>
            </a:r>
          </a:p>
          <a:p>
            <a:pPr marL="571472" indent="-571472">
              <a:buFont typeface="Arial" charset="0"/>
              <a:buChar char="•"/>
            </a:pPr>
            <a:r>
              <a:rPr lang="en-US" altLang="zh-CN" sz="2800" dirty="0" smtClean="0"/>
              <a:t>80%</a:t>
            </a:r>
            <a:r>
              <a:rPr lang="zh-CN" altLang="en-US" sz="2800" dirty="0" smtClean="0"/>
              <a:t> </a:t>
            </a:r>
            <a:r>
              <a:rPr lang="en-US" altLang="zh-CN" sz="2800" dirty="0" smtClean="0"/>
              <a:t>training,</a:t>
            </a:r>
            <a:r>
              <a:rPr lang="zh-CN" altLang="en-US" sz="2800" dirty="0" smtClean="0"/>
              <a:t> </a:t>
            </a:r>
            <a:r>
              <a:rPr lang="en-US" altLang="zh-CN" sz="2800" dirty="0" smtClean="0"/>
              <a:t>20%</a:t>
            </a:r>
            <a:r>
              <a:rPr lang="zh-CN" altLang="en-US" sz="2800" dirty="0" smtClean="0"/>
              <a:t> </a:t>
            </a:r>
            <a:r>
              <a:rPr lang="en-US" altLang="zh-CN" sz="2800" dirty="0" smtClean="0"/>
              <a:t>test</a:t>
            </a:r>
            <a:r>
              <a:rPr lang="zh-CN" altLang="en-US" sz="2800" dirty="0" smtClean="0"/>
              <a:t> </a:t>
            </a:r>
          </a:p>
          <a:p>
            <a:pPr marL="571472" indent="-571472">
              <a:buFont typeface="Arial" charset="0"/>
              <a:buChar char="•"/>
            </a:pPr>
            <a:endParaRPr lang="zh-CN" altLang="en-US" sz="2800" dirty="0"/>
          </a:p>
          <a:p>
            <a:pPr marL="571472" indent="-571472">
              <a:buFont typeface="Arial" charset="0"/>
              <a:buChar char="•"/>
            </a:pPr>
            <a:r>
              <a:rPr lang="en-US" altLang="zh-CN" sz="2800" dirty="0" smtClean="0"/>
              <a:t>Settings:</a:t>
            </a:r>
            <a:endParaRPr lang="zh-CN" altLang="en-US" sz="2800" dirty="0"/>
          </a:p>
          <a:p>
            <a:pPr marL="571472" indent="-571472">
              <a:buFont typeface="Arial" charset="0"/>
              <a:buChar char="•"/>
            </a:pPr>
            <a:endParaRPr lang="zh-CN" altLang="en-US" sz="2800" dirty="0" smtClean="0"/>
          </a:p>
          <a:p>
            <a:pPr marL="571472" indent="-571472">
              <a:buFont typeface="Arial" charset="0"/>
              <a:buChar char="•"/>
            </a:pPr>
            <a:r>
              <a:rPr lang="en-US" altLang="zh-CN" sz="2800" dirty="0" smtClean="0"/>
              <a:t>Features:</a:t>
            </a:r>
            <a:endParaRPr lang="zh-CN" altLang="en-US" sz="2800" dirty="0"/>
          </a:p>
          <a:p>
            <a:pPr marL="1028654" lvl="1" indent="-571472">
              <a:buFont typeface="Arial" charset="0"/>
              <a:buChar char="•"/>
            </a:pPr>
            <a:r>
              <a:rPr lang="en-US" sz="2800" dirty="0" smtClean="0"/>
              <a:t>up/down/total </a:t>
            </a:r>
            <a:r>
              <a:rPr lang="en-US" sz="2800" dirty="0"/>
              <a:t>bytes per bin (</a:t>
            </a:r>
            <a:r>
              <a:rPr lang="en-US" sz="2800" dirty="0" smtClean="0"/>
              <a:t>BPB)</a:t>
            </a:r>
            <a:endParaRPr lang="zh-CN" altLang="en-US" sz="2800" dirty="0" smtClean="0"/>
          </a:p>
          <a:p>
            <a:pPr marL="1028654" lvl="1" indent="-571472">
              <a:buFont typeface="Arial" charset="0"/>
              <a:buChar char="•"/>
            </a:pPr>
            <a:r>
              <a:rPr lang="en-US" sz="2800" dirty="0" smtClean="0"/>
              <a:t>up/down/total </a:t>
            </a:r>
            <a:r>
              <a:rPr lang="en-US" sz="2800" dirty="0"/>
              <a:t>packets per bin (</a:t>
            </a:r>
            <a:r>
              <a:rPr lang="en-US" sz="2800" dirty="0" smtClean="0"/>
              <a:t>PPB) </a:t>
            </a:r>
            <a:endParaRPr lang="zh-CN" altLang="en-US" sz="2800" dirty="0" smtClean="0"/>
          </a:p>
          <a:p>
            <a:pPr marL="1028654" lvl="1" indent="-571472">
              <a:buFont typeface="Arial" charset="0"/>
              <a:buChar char="•"/>
            </a:pPr>
            <a:r>
              <a:rPr lang="en-US" sz="2800" dirty="0" smtClean="0"/>
              <a:t>up/down/total</a:t>
            </a:r>
            <a:r>
              <a:rPr lang="zh-CN" altLang="en-US" sz="2800" dirty="0"/>
              <a:t> </a:t>
            </a:r>
            <a:r>
              <a:rPr lang="en-US" sz="2800" dirty="0" smtClean="0"/>
              <a:t>average </a:t>
            </a:r>
            <a:r>
              <a:rPr lang="en-US" sz="2800" dirty="0"/>
              <a:t>packet length per bin (</a:t>
            </a:r>
            <a:r>
              <a:rPr lang="en-US" sz="2800" dirty="0" smtClean="0"/>
              <a:t>LPB)</a:t>
            </a:r>
            <a:endParaRPr lang="zh-CN" altLang="en-US" sz="2800" dirty="0" smtClean="0"/>
          </a:p>
          <a:p>
            <a:pPr marL="1028654" lvl="1" indent="-571472">
              <a:buFont typeface="Arial" charset="0"/>
              <a:buChar char="•"/>
            </a:pPr>
            <a:r>
              <a:rPr lang="en-US" sz="2800" dirty="0" smtClean="0"/>
              <a:t>up/down/total </a:t>
            </a:r>
            <a:r>
              <a:rPr lang="en-US" sz="2800" dirty="0"/>
              <a:t>bursts (</a:t>
            </a:r>
            <a:r>
              <a:rPr lang="en-US" sz="2800" dirty="0" smtClean="0"/>
              <a:t>BURST)</a:t>
            </a:r>
            <a:endParaRPr lang="zh-CN" altLang="en-US" sz="2800" dirty="0" smtClean="0"/>
          </a:p>
          <a:p>
            <a:pPr marL="1028654" lvl="1" indent="-571472">
              <a:buFont typeface="Arial" charset="0"/>
              <a:buChar char="•"/>
            </a:pPr>
            <a:r>
              <a:rPr lang="en-US" sz="2800" dirty="0" smtClean="0"/>
              <a:t>the </a:t>
            </a:r>
            <a:r>
              <a:rPr lang="en-US" sz="2800" dirty="0"/>
              <a:t>combination of all 12 features (</a:t>
            </a:r>
            <a:r>
              <a:rPr lang="en-US" sz="2800" dirty="0" smtClean="0"/>
              <a:t>ALL</a:t>
            </a:r>
            <a:r>
              <a:rPr lang="en-US" altLang="zh-CN" sz="2800" dirty="0" smtClean="0"/>
              <a:t>)</a:t>
            </a:r>
            <a:endParaRPr lang="zh-CN" altLang="en-US" sz="2800" dirty="0" smtClean="0"/>
          </a:p>
        </p:txBody>
      </p:sp>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a:t>
            </a:r>
            <a:r>
              <a:rPr lang="en-US" altLang="zh-CN" sz="4800"/>
              <a:t>Differential Privacy</a:t>
            </a:r>
            <a:endParaRPr lang="en-US" altLang="zh-CN" sz="4800" dirty="0"/>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Implementation --- Effectiveness</a:t>
            </a:r>
            <a:r>
              <a:rPr lang="zh-CN" altLang="en-US" dirty="0" smtClean="0"/>
              <a:t> </a:t>
            </a:r>
            <a:endParaRPr lang="en-US" dirty="0"/>
          </a:p>
        </p:txBody>
      </p:sp>
      <p:pic>
        <p:nvPicPr>
          <p:cNvPr id="2" name="Picture 1"/>
          <p:cNvPicPr>
            <a:picLocks noChangeAspect="1"/>
          </p:cNvPicPr>
          <p:nvPr/>
        </p:nvPicPr>
        <p:blipFill>
          <a:blip r:embed="rId3"/>
          <a:stretch>
            <a:fillRect/>
          </a:stretch>
        </p:blipFill>
        <p:spPr>
          <a:xfrm>
            <a:off x="2565400" y="3096030"/>
            <a:ext cx="3530600" cy="368300"/>
          </a:xfrm>
          <a:prstGeom prst="rect">
            <a:avLst/>
          </a:prstGeom>
        </p:spPr>
      </p:pic>
      <p:pic>
        <p:nvPicPr>
          <p:cNvPr id="3" name="Picture 2"/>
          <p:cNvPicPr>
            <a:picLocks noChangeAspect="1"/>
          </p:cNvPicPr>
          <p:nvPr/>
        </p:nvPicPr>
        <p:blipFill>
          <a:blip r:embed="rId4"/>
          <a:stretch>
            <a:fillRect/>
          </a:stretch>
        </p:blipFill>
        <p:spPr>
          <a:xfrm>
            <a:off x="6540500" y="3096030"/>
            <a:ext cx="4813300" cy="368300"/>
          </a:xfrm>
          <a:prstGeom prst="rect">
            <a:avLst/>
          </a:prstGeom>
        </p:spPr>
      </p:pic>
      <p:sp>
        <p:nvSpPr>
          <p:cNvPr id="6" name="Slide Number Placeholder 5"/>
          <p:cNvSpPr>
            <a:spLocks noGrp="1"/>
          </p:cNvSpPr>
          <p:nvPr>
            <p:ph type="sldNum" sz="quarter" idx="19"/>
          </p:nvPr>
        </p:nvSpPr>
        <p:spPr/>
        <p:txBody>
          <a:bodyPr/>
          <a:lstStyle/>
          <a:p>
            <a:fld id="{45F7BE95-73A5-2748-8EEA-ABE18BDACB7C}" type="slidenum">
              <a:rPr lang="en-US" smtClean="0"/>
              <a:t>36</a:t>
            </a:fld>
            <a:endParaRPr lang="en-US"/>
          </a:p>
        </p:txBody>
      </p:sp>
    </p:spTree>
    <p:extLst>
      <p:ext uri="{BB962C8B-B14F-4D97-AF65-F5344CB8AC3E}">
        <p14:creationId xmlns:p14="http://schemas.microsoft.com/office/powerpoint/2010/main" val="14537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dissolv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dissolv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dissolv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dissolv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dissolve">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dissolve">
                                      <p:cBhvr>
                                        <p:cTn id="5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686" y="1746447"/>
            <a:ext cx="9499831" cy="523220"/>
          </a:xfrm>
          <a:prstGeom prst="rect">
            <a:avLst/>
          </a:prstGeom>
        </p:spPr>
        <p:txBody>
          <a:bodyPr wrap="square">
            <a:spAutoFit/>
          </a:bodyPr>
          <a:lstStyle/>
          <a:p>
            <a:pPr marL="571472" indent="-571472">
              <a:buFont typeface="Arial" charset="0"/>
              <a:buChar char="•"/>
            </a:pPr>
            <a:r>
              <a:rPr lang="en-US" altLang="zh-CN" sz="2800" dirty="0" smtClean="0"/>
              <a:t>Classification</a:t>
            </a:r>
            <a:r>
              <a:rPr lang="zh-CN" altLang="en-US" sz="2800" dirty="0" smtClean="0"/>
              <a:t> </a:t>
            </a:r>
            <a:r>
              <a:rPr lang="en-US" altLang="zh-CN" sz="2800" dirty="0" smtClean="0"/>
              <a:t>result (CNN)</a:t>
            </a:r>
            <a:endParaRPr lang="en-US" altLang="zh-CN" sz="2800" dirty="0"/>
          </a:p>
        </p:txBody>
      </p:sp>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a:t>
            </a:r>
            <a:r>
              <a:rPr lang="en-US" altLang="zh-CN" sz="4800"/>
              <a:t>Differential Privacy</a:t>
            </a:r>
            <a:endParaRPr lang="en-US" altLang="zh-CN" sz="4800" dirty="0"/>
          </a:p>
        </p:txBody>
      </p:sp>
      <p:sp>
        <p:nvSpPr>
          <p:cNvPr id="8" name="Slide Number Placeholder 7"/>
          <p:cNvSpPr>
            <a:spLocks noGrp="1"/>
          </p:cNvSpPr>
          <p:nvPr>
            <p:ph type="sldNum" sz="quarter" idx="19"/>
          </p:nvPr>
        </p:nvSpPr>
        <p:spPr/>
        <p:txBody>
          <a:bodyPr/>
          <a:lstStyle/>
          <a:p>
            <a:fld id="{45F7BE95-73A5-2748-8EEA-ABE18BDACB7C}" type="slidenum">
              <a:rPr lang="en-US" smtClean="0"/>
              <a:t>37</a:t>
            </a:fld>
            <a:endParaRPr lang="en-US"/>
          </a:p>
        </p:txBody>
      </p:sp>
      <p:pic>
        <p:nvPicPr>
          <p:cNvPr id="14" name="Picture 13"/>
          <p:cNvPicPr>
            <a:picLocks noChangeAspect="1"/>
          </p:cNvPicPr>
          <p:nvPr/>
        </p:nvPicPr>
        <p:blipFill>
          <a:blip r:embed="rId3"/>
          <a:stretch>
            <a:fillRect/>
          </a:stretch>
        </p:blipFill>
        <p:spPr>
          <a:xfrm>
            <a:off x="152400" y="2924735"/>
            <a:ext cx="11887200" cy="1528660"/>
          </a:xfrm>
          <a:prstGeom prst="rect">
            <a:avLst/>
          </a:prstGeom>
        </p:spPr>
      </p:pic>
      <p:sp>
        <p:nvSpPr>
          <p:cNvPr id="7"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Implementation --- Effectiveness</a:t>
            </a:r>
            <a:r>
              <a:rPr lang="zh-CN" altLang="en-US" dirty="0" smtClean="0"/>
              <a:t> </a:t>
            </a:r>
            <a:endParaRPr lang="en-US" dirty="0"/>
          </a:p>
        </p:txBody>
      </p:sp>
    </p:spTree>
    <p:extLst>
      <p:ext uri="{BB962C8B-B14F-4D97-AF65-F5344CB8AC3E}">
        <p14:creationId xmlns:p14="http://schemas.microsoft.com/office/powerpoint/2010/main" val="3720045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rmal_combin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1160266"/>
            <a:ext cx="8890667" cy="5726506"/>
          </a:xfrm>
          <a:prstGeom prst="rect">
            <a:avLst/>
          </a:prstGeom>
        </p:spPr>
      </p:pic>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Implementation</a:t>
            </a:r>
            <a:r>
              <a:rPr lang="zh-CN" altLang="en-US" dirty="0" smtClean="0"/>
              <a:t> </a:t>
            </a:r>
            <a:r>
              <a:rPr lang="en-US" altLang="zh-CN" dirty="0" smtClean="0"/>
              <a:t>---</a:t>
            </a:r>
            <a:r>
              <a:rPr lang="zh-CN" altLang="en-US" dirty="0" smtClean="0"/>
              <a:t> </a:t>
            </a:r>
            <a:r>
              <a:rPr lang="en-US" altLang="zh-CN" dirty="0" smtClean="0"/>
              <a:t>Demo:</a:t>
            </a:r>
            <a:r>
              <a:rPr lang="zh-CN" altLang="en-US" dirty="0" smtClean="0"/>
              <a:t> </a:t>
            </a:r>
            <a:r>
              <a:rPr lang="en-US" altLang="zh-CN" dirty="0" smtClean="0"/>
              <a:t>original</a:t>
            </a:r>
            <a:r>
              <a:rPr lang="zh-CN" altLang="en-US" dirty="0" smtClean="0"/>
              <a:t> </a:t>
            </a:r>
            <a:endParaRPr lang="en-US" dirty="0"/>
          </a:p>
        </p:txBody>
      </p:sp>
      <p:sp>
        <p:nvSpPr>
          <p:cNvPr id="3" name="Slide Number Placeholder 2"/>
          <p:cNvSpPr>
            <a:spLocks noGrp="1"/>
          </p:cNvSpPr>
          <p:nvPr>
            <p:ph type="sldNum" sz="quarter" idx="19"/>
          </p:nvPr>
        </p:nvSpPr>
        <p:spPr/>
        <p:txBody>
          <a:bodyPr/>
          <a:lstStyle/>
          <a:p>
            <a:fld id="{45F7BE95-73A5-2748-8EEA-ABE18BDACB7C}" type="slidenum">
              <a:rPr lang="en-US" smtClean="0"/>
              <a:t>38</a:t>
            </a:fld>
            <a:endParaRPr lang="en-US"/>
          </a:p>
        </p:txBody>
      </p:sp>
      <p:sp>
        <p:nvSpPr>
          <p:cNvPr id="6" name="Oval 5"/>
          <p:cNvSpPr/>
          <p:nvPr/>
        </p:nvSpPr>
        <p:spPr>
          <a:xfrm>
            <a:off x="6230850" y="3509622"/>
            <a:ext cx="727580" cy="564226"/>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7" name="Oval 6"/>
          <p:cNvSpPr/>
          <p:nvPr/>
        </p:nvSpPr>
        <p:spPr>
          <a:xfrm>
            <a:off x="8245828" y="1971744"/>
            <a:ext cx="727580" cy="564226"/>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8" name="Oval 7"/>
          <p:cNvSpPr/>
          <p:nvPr/>
        </p:nvSpPr>
        <p:spPr>
          <a:xfrm>
            <a:off x="7177379" y="2396756"/>
            <a:ext cx="727580" cy="564226"/>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Tree>
    <p:extLst>
      <p:ext uri="{BB962C8B-B14F-4D97-AF65-F5344CB8AC3E}">
        <p14:creationId xmlns:p14="http://schemas.microsoft.com/office/powerpoint/2010/main" val="2039199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video>
              <p:cMediaNode vol="80000">
                <p:cTn id="23" fill="hold" display="0">
                  <p:stCondLst>
                    <p:cond delay="indefinite"/>
                  </p:stCondLst>
                </p:cTn>
                <p:tgtEl>
                  <p:spTgt spid="4"/>
                </p:tgtEl>
              </p:cMediaNode>
            </p:video>
          </p:childTnLst>
        </p:cTn>
      </p:par>
    </p:tnLst>
    <p:bldLst>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Implementation</a:t>
            </a:r>
            <a:r>
              <a:rPr lang="zh-CN" altLang="en-US" dirty="0" smtClean="0"/>
              <a:t> </a:t>
            </a:r>
            <a:r>
              <a:rPr lang="en-US" altLang="zh-CN" dirty="0" smtClean="0"/>
              <a:t>---</a:t>
            </a:r>
            <a:r>
              <a:rPr lang="zh-CN" altLang="en-US" dirty="0" smtClean="0"/>
              <a:t> </a:t>
            </a:r>
            <a:r>
              <a:rPr lang="en-US" altLang="zh-CN" dirty="0" smtClean="0"/>
              <a:t>Demo:</a:t>
            </a:r>
            <a:r>
              <a:rPr lang="zh-CN" altLang="en-US" dirty="0" smtClean="0"/>
              <a:t> </a:t>
            </a:r>
            <a:r>
              <a:rPr lang="en-US" altLang="zh-CN" dirty="0" smtClean="0"/>
              <a:t>w.</a:t>
            </a:r>
            <a:r>
              <a:rPr lang="zh-CN" altLang="en-US" dirty="0" smtClean="0"/>
              <a:t> </a:t>
            </a:r>
            <a:r>
              <a:rPr lang="en-US" altLang="zh-CN" dirty="0" smtClean="0"/>
              <a:t>extension</a:t>
            </a:r>
            <a:r>
              <a:rPr lang="zh-CN" altLang="en-US" dirty="0" smtClean="0"/>
              <a:t> </a:t>
            </a:r>
            <a:endParaRPr lang="en-US" dirty="0"/>
          </a:p>
        </p:txBody>
      </p:sp>
      <p:sp>
        <p:nvSpPr>
          <p:cNvPr id="6" name="Slide Number Placeholder 5"/>
          <p:cNvSpPr>
            <a:spLocks noGrp="1"/>
          </p:cNvSpPr>
          <p:nvPr>
            <p:ph type="sldNum" sz="quarter" idx="19"/>
          </p:nvPr>
        </p:nvSpPr>
        <p:spPr/>
        <p:txBody>
          <a:bodyPr/>
          <a:lstStyle/>
          <a:p>
            <a:fld id="{45F7BE95-73A5-2748-8EEA-ABE18BDACB7C}" type="slidenum">
              <a:rPr lang="en-US" smtClean="0"/>
              <a:t>39</a:t>
            </a:fld>
            <a:endParaRPr lang="en-US"/>
          </a:p>
        </p:txBody>
      </p:sp>
      <p:pic>
        <p:nvPicPr>
          <p:cNvPr id="3" name="plugin_combin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3352" y="1170436"/>
            <a:ext cx="8810458" cy="5687564"/>
          </a:xfrm>
          <a:prstGeom prst="rect">
            <a:avLst/>
          </a:prstGeom>
        </p:spPr>
      </p:pic>
    </p:spTree>
    <p:extLst>
      <p:ext uri="{BB962C8B-B14F-4D97-AF65-F5344CB8AC3E}">
        <p14:creationId xmlns:p14="http://schemas.microsoft.com/office/powerpoint/2010/main" val="1703835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5"/>
          </p:nvPr>
        </p:nvSpPr>
        <p:spPr>
          <a:xfrm>
            <a:off x="7146102" y="400841"/>
            <a:ext cx="4493449" cy="546136"/>
          </a:xfrm>
          <a:ln>
            <a:noFill/>
          </a:ln>
        </p:spPr>
        <p:txBody>
          <a:bodyPr/>
          <a:lstStyle/>
          <a:p>
            <a:r>
              <a:rPr lang="en-US" altLang="zh-CN" sz="4800" dirty="0"/>
              <a:t>Introduction</a:t>
            </a:r>
            <a:endParaRPr lang="en-US" sz="4267" dirty="0"/>
          </a:p>
        </p:txBody>
      </p:sp>
      <p:sp>
        <p:nvSpPr>
          <p:cNvPr id="4" name="Rectangle 3"/>
          <p:cNvSpPr/>
          <p:nvPr/>
        </p:nvSpPr>
        <p:spPr>
          <a:xfrm>
            <a:off x="441751" y="1040174"/>
            <a:ext cx="11591137" cy="523220"/>
          </a:xfrm>
          <a:prstGeom prst="rect">
            <a:avLst/>
          </a:prstGeom>
        </p:spPr>
        <p:txBody>
          <a:bodyPr wrap="square">
            <a:spAutoFit/>
          </a:bodyPr>
          <a:lstStyle/>
          <a:p>
            <a:pPr marL="571472" indent="-571472">
              <a:buFont typeface="Arial" charset="0"/>
              <a:buChar char="•"/>
            </a:pPr>
            <a:r>
              <a:rPr lang="en-US" altLang="zh-CN" sz="2800" dirty="0" smtClean="0"/>
              <a:t>MPEG-DASH</a:t>
            </a:r>
            <a:r>
              <a:rPr lang="zh-CN" altLang="en-US" sz="2800" dirty="0" smtClean="0"/>
              <a:t> </a:t>
            </a:r>
            <a:r>
              <a:rPr lang="en-US" altLang="zh-CN" sz="2800" dirty="0" smtClean="0"/>
              <a:t>standard: adaptive bitrate streaming technique</a:t>
            </a:r>
            <a:endParaRPr lang="en-US" altLang="zh-CN" sz="2800" dirty="0"/>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Traffic Analysis --- BURST Patterns</a:t>
            </a:r>
            <a:endParaRPr lang="en-US" dirty="0"/>
          </a:p>
        </p:txBody>
      </p:sp>
      <p:sp>
        <p:nvSpPr>
          <p:cNvPr id="6" name="Slide Number Placeholder 5"/>
          <p:cNvSpPr>
            <a:spLocks noGrp="1"/>
          </p:cNvSpPr>
          <p:nvPr>
            <p:ph type="sldNum" sz="quarter" idx="19"/>
          </p:nvPr>
        </p:nvSpPr>
        <p:spPr/>
        <p:txBody>
          <a:bodyPr/>
          <a:lstStyle/>
          <a:p>
            <a:fld id="{45F7BE95-73A5-2748-8EEA-ABE18BDACB7C}" type="slidenum">
              <a:rPr lang="en-US" smtClean="0"/>
              <a:t>4</a:t>
            </a:fld>
            <a:endParaRPr lang="en-US"/>
          </a:p>
        </p:txBody>
      </p:sp>
      <p:pic>
        <p:nvPicPr>
          <p:cNvPr id="7" name="Picture 6"/>
          <p:cNvPicPr>
            <a:picLocks noChangeAspect="1"/>
          </p:cNvPicPr>
          <p:nvPr/>
        </p:nvPicPr>
        <p:blipFill>
          <a:blip r:embed="rId3"/>
          <a:stretch>
            <a:fillRect/>
          </a:stretch>
        </p:blipFill>
        <p:spPr>
          <a:xfrm>
            <a:off x="9160279" y="5156857"/>
            <a:ext cx="2278921" cy="1592703"/>
          </a:xfrm>
          <a:prstGeom prst="rect">
            <a:avLst/>
          </a:prstGeom>
        </p:spPr>
      </p:pic>
      <p:sp>
        <p:nvSpPr>
          <p:cNvPr id="10" name="TextBox 9"/>
          <p:cNvSpPr txBox="1"/>
          <p:nvPr/>
        </p:nvSpPr>
        <p:spPr>
          <a:xfrm>
            <a:off x="2561823" y="5797009"/>
            <a:ext cx="1301889" cy="584775"/>
          </a:xfrm>
          <a:prstGeom prst="rect">
            <a:avLst/>
          </a:prstGeom>
          <a:noFill/>
        </p:spPr>
        <p:txBody>
          <a:bodyPr wrap="square" rtlCol="0">
            <a:spAutoFit/>
          </a:bodyPr>
          <a:lstStyle/>
          <a:p>
            <a:r>
              <a:rPr lang="en-US" sz="3200" dirty="0" smtClean="0"/>
              <a:t>Server</a:t>
            </a:r>
            <a:endParaRPr lang="en-US" sz="3200" dirty="0"/>
          </a:p>
        </p:txBody>
      </p:sp>
      <p:sp>
        <p:nvSpPr>
          <p:cNvPr id="11" name="TextBox 10"/>
          <p:cNvSpPr txBox="1"/>
          <p:nvPr/>
        </p:nvSpPr>
        <p:spPr>
          <a:xfrm>
            <a:off x="7814941" y="5797008"/>
            <a:ext cx="1147558" cy="584775"/>
          </a:xfrm>
          <a:prstGeom prst="rect">
            <a:avLst/>
          </a:prstGeom>
          <a:noFill/>
        </p:spPr>
        <p:txBody>
          <a:bodyPr wrap="none" rtlCol="0">
            <a:spAutoFit/>
          </a:bodyPr>
          <a:lstStyle/>
          <a:p>
            <a:r>
              <a:rPr lang="en-US" sz="3200" dirty="0" smtClean="0"/>
              <a:t>Client</a:t>
            </a:r>
            <a:endParaRPr lang="en-US" sz="3200" dirty="0"/>
          </a:p>
        </p:txBody>
      </p:sp>
      <p:pic>
        <p:nvPicPr>
          <p:cNvPr id="20" name="Picture 19"/>
          <p:cNvPicPr>
            <a:picLocks noChangeAspect="1"/>
          </p:cNvPicPr>
          <p:nvPr/>
        </p:nvPicPr>
        <p:blipFill>
          <a:blip r:embed="rId4"/>
          <a:stretch>
            <a:fillRect/>
          </a:stretch>
        </p:blipFill>
        <p:spPr>
          <a:xfrm>
            <a:off x="128481" y="2471886"/>
            <a:ext cx="1618830" cy="2432668"/>
          </a:xfrm>
          <a:prstGeom prst="rect">
            <a:avLst/>
          </a:prstGeom>
        </p:spPr>
      </p:pic>
      <p:sp>
        <p:nvSpPr>
          <p:cNvPr id="21" name="Right Arrow 20"/>
          <p:cNvSpPr/>
          <p:nvPr/>
        </p:nvSpPr>
        <p:spPr>
          <a:xfrm>
            <a:off x="1996851" y="3351497"/>
            <a:ext cx="885825" cy="571500"/>
          </a:xfrm>
          <a:prstGeom prst="rightArrow">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068053" y="1449869"/>
            <a:ext cx="2305439" cy="954107"/>
          </a:xfrm>
          <a:prstGeom prst="rect">
            <a:avLst/>
          </a:prstGeom>
          <a:noFill/>
        </p:spPr>
        <p:txBody>
          <a:bodyPr wrap="none" rtlCol="0">
            <a:spAutoFit/>
          </a:bodyPr>
          <a:lstStyle/>
          <a:p>
            <a:pPr algn="ctr"/>
            <a:r>
              <a:rPr lang="en-US" sz="2800" dirty="0" smtClean="0">
                <a:solidFill>
                  <a:srgbClr val="FF0000"/>
                </a:solidFill>
              </a:rPr>
              <a:t>Segments</a:t>
            </a:r>
          </a:p>
          <a:p>
            <a:pPr algn="ctr"/>
            <a:r>
              <a:rPr lang="en-US" sz="2800" dirty="0" smtClean="0">
                <a:solidFill>
                  <a:srgbClr val="FF0000"/>
                </a:solidFill>
              </a:rPr>
              <a:t>(video chunks)</a:t>
            </a:r>
            <a:endParaRPr lang="en-US" sz="2800" dirty="0">
              <a:solidFill>
                <a:srgbClr val="FF0000"/>
              </a:solidFill>
            </a:endParaRPr>
          </a:p>
        </p:txBody>
      </p:sp>
      <p:cxnSp>
        <p:nvCxnSpPr>
          <p:cNvPr id="25" name="Straight Connector 24"/>
          <p:cNvCxnSpPr/>
          <p:nvPr/>
        </p:nvCxnSpPr>
        <p:spPr>
          <a:xfrm flipV="1">
            <a:off x="5839326" y="1675291"/>
            <a:ext cx="0" cy="4998881"/>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5"/>
          <a:stretch>
            <a:fillRect/>
          </a:stretch>
        </p:blipFill>
        <p:spPr>
          <a:xfrm>
            <a:off x="1747311" y="5217165"/>
            <a:ext cx="677669" cy="1582108"/>
          </a:xfrm>
          <a:prstGeom prst="rect">
            <a:avLst/>
          </a:prstGeom>
        </p:spPr>
      </p:pic>
      <p:sp>
        <p:nvSpPr>
          <p:cNvPr id="34" name="Rectangular Callout 33"/>
          <p:cNvSpPr/>
          <p:nvPr/>
        </p:nvSpPr>
        <p:spPr>
          <a:xfrm>
            <a:off x="8293481" y="3806391"/>
            <a:ext cx="2209800" cy="994538"/>
          </a:xfrm>
          <a:prstGeom prst="wedgeRectCallout">
            <a:avLst>
              <a:gd name="adj1" fmla="val 49585"/>
              <a:gd name="adj2" fmla="val 101800"/>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Buffer below threshold?</a:t>
            </a:r>
          </a:p>
        </p:txBody>
      </p:sp>
      <p:sp>
        <p:nvSpPr>
          <p:cNvPr id="35" name="Rectangle 34"/>
          <p:cNvSpPr/>
          <p:nvPr/>
        </p:nvSpPr>
        <p:spPr>
          <a:xfrm>
            <a:off x="3238548" y="2488417"/>
            <a:ext cx="1988316" cy="39706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a:t>
            </a:r>
            <a:r>
              <a:rPr lang="en-US" sz="2400" dirty="0" smtClean="0"/>
              <a:t>egment1</a:t>
            </a:r>
            <a:endParaRPr lang="en-US" sz="2400" dirty="0"/>
          </a:p>
        </p:txBody>
      </p:sp>
      <p:sp>
        <p:nvSpPr>
          <p:cNvPr id="36" name="Rectangle 35"/>
          <p:cNvSpPr/>
          <p:nvPr/>
        </p:nvSpPr>
        <p:spPr>
          <a:xfrm>
            <a:off x="3238548" y="3109566"/>
            <a:ext cx="1988316" cy="397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Segment2</a:t>
            </a:r>
            <a:endParaRPr lang="en-US" sz="2400" dirty="0"/>
          </a:p>
        </p:txBody>
      </p:sp>
      <p:sp>
        <p:nvSpPr>
          <p:cNvPr id="37" name="Rectangle 36"/>
          <p:cNvSpPr/>
          <p:nvPr/>
        </p:nvSpPr>
        <p:spPr>
          <a:xfrm>
            <a:off x="3238548" y="3730315"/>
            <a:ext cx="1988316" cy="397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Segment3</a:t>
            </a:r>
            <a:endParaRPr lang="en-US" sz="2400" dirty="0"/>
          </a:p>
        </p:txBody>
      </p:sp>
      <p:sp>
        <p:nvSpPr>
          <p:cNvPr id="38" name="Rectangle 37"/>
          <p:cNvSpPr/>
          <p:nvPr/>
        </p:nvSpPr>
        <p:spPr>
          <a:xfrm>
            <a:off x="3238548" y="4351064"/>
            <a:ext cx="1988316" cy="397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Segment4</a:t>
            </a:r>
            <a:endParaRPr lang="en-US" sz="2400" dirty="0"/>
          </a:p>
        </p:txBody>
      </p:sp>
      <p:sp>
        <p:nvSpPr>
          <p:cNvPr id="39" name="Rounded Rectangle 38"/>
          <p:cNvSpPr/>
          <p:nvPr/>
        </p:nvSpPr>
        <p:spPr>
          <a:xfrm>
            <a:off x="8293481" y="2086785"/>
            <a:ext cx="2209800" cy="93467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Request Next </a:t>
            </a:r>
          </a:p>
          <a:p>
            <a:pPr algn="ctr"/>
            <a:r>
              <a:rPr lang="en-US" sz="2800" dirty="0" smtClean="0"/>
              <a:t>Segment</a:t>
            </a:r>
            <a:endParaRPr lang="en-US" sz="2800" dirty="0"/>
          </a:p>
        </p:txBody>
      </p:sp>
      <p:cxnSp>
        <p:nvCxnSpPr>
          <p:cNvPr id="40" name="Straight Arrow Connector 39"/>
          <p:cNvCxnSpPr/>
          <p:nvPr/>
        </p:nvCxnSpPr>
        <p:spPr>
          <a:xfrm>
            <a:off x="9392826" y="3053588"/>
            <a:ext cx="0" cy="682758"/>
          </a:xfrm>
          <a:prstGeom prst="straightConnector1">
            <a:avLst/>
          </a:prstGeom>
          <a:ln w="508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434599" y="3132640"/>
            <a:ext cx="696024" cy="523220"/>
          </a:xfrm>
          <a:prstGeom prst="rect">
            <a:avLst/>
          </a:prstGeom>
          <a:noFill/>
        </p:spPr>
        <p:txBody>
          <a:bodyPr wrap="none" rtlCol="0">
            <a:spAutoFit/>
          </a:bodyPr>
          <a:lstStyle/>
          <a:p>
            <a:r>
              <a:rPr lang="en-US" sz="2800" dirty="0" smtClean="0">
                <a:solidFill>
                  <a:srgbClr val="FF0000"/>
                </a:solidFill>
              </a:rPr>
              <a:t>YES</a:t>
            </a:r>
            <a:endParaRPr lang="en-US" sz="2800" dirty="0">
              <a:solidFill>
                <a:srgbClr val="FF0000"/>
              </a:solidFill>
            </a:endParaRPr>
          </a:p>
        </p:txBody>
      </p:sp>
      <p:cxnSp>
        <p:nvCxnSpPr>
          <p:cNvPr id="44" name="Straight Arrow Connector 43"/>
          <p:cNvCxnSpPr/>
          <p:nvPr/>
        </p:nvCxnSpPr>
        <p:spPr>
          <a:xfrm flipV="1">
            <a:off x="5268636" y="2471552"/>
            <a:ext cx="2888195" cy="675471"/>
          </a:xfrm>
          <a:prstGeom prst="straightConnector1">
            <a:avLst/>
          </a:prstGeom>
          <a:ln w="5080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4"/>
          <a:stretch>
            <a:fillRect/>
          </a:stretch>
        </p:blipFill>
        <p:spPr>
          <a:xfrm>
            <a:off x="10299739" y="5323076"/>
            <a:ext cx="668908" cy="1005189"/>
          </a:xfrm>
          <a:prstGeom prst="rect">
            <a:avLst/>
          </a:prstGeom>
        </p:spPr>
      </p:pic>
    </p:spTree>
    <p:extLst>
      <p:ext uri="{BB962C8B-B14F-4D97-AF65-F5344CB8AC3E}">
        <p14:creationId xmlns:p14="http://schemas.microsoft.com/office/powerpoint/2010/main" val="197596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dissolve">
                                      <p:cBhvr>
                                        <p:cTn id="33" dur="500"/>
                                        <p:tgtEl>
                                          <p:spTgt spid="35"/>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dissolve">
                                      <p:cBhvr>
                                        <p:cTn id="36" dur="500"/>
                                        <p:tgtEl>
                                          <p:spTgt spid="36"/>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dissolve">
                                      <p:cBhvr>
                                        <p:cTn id="39" dur="500"/>
                                        <p:tgtEl>
                                          <p:spTgt spid="37"/>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dissolv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dissolve">
                                      <p:cBhvr>
                                        <p:cTn id="47" dur="500"/>
                                        <p:tgtEl>
                                          <p:spTgt spid="7"/>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dissolve">
                                      <p:cBhvr>
                                        <p:cTn id="50" dur="500"/>
                                        <p:tgtEl>
                                          <p:spTgt spid="11"/>
                                        </p:tgtEl>
                                      </p:cBhvr>
                                    </p:animEffect>
                                  </p:childTnLst>
                                </p:cTn>
                              </p:par>
                              <p:par>
                                <p:cTn id="51" presetID="9"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dissolve">
                                      <p:cBhvr>
                                        <p:cTn id="53" dur="5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dissolve">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dissolve">
                                      <p:cBhvr>
                                        <p:cTn id="63" dur="500"/>
                                        <p:tgtEl>
                                          <p:spTgt spid="4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dissolve">
                                      <p:cBhvr>
                                        <p:cTn id="66" dur="500"/>
                                        <p:tgtEl>
                                          <p:spTgt spid="43"/>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dissolve">
                                      <p:cBhvr>
                                        <p:cTn id="71" dur="50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dissolve">
                                      <p:cBhvr>
                                        <p:cTn id="7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1" grpId="0" animBg="1"/>
      <p:bldP spid="23" grpId="0"/>
      <p:bldP spid="34" grpId="0" animBg="1"/>
      <p:bldP spid="35" grpId="0" animBg="1"/>
      <p:bldP spid="36" grpId="0" animBg="1"/>
      <p:bldP spid="37" grpId="0" animBg="1"/>
      <p:bldP spid="38" grpId="0" animBg="1"/>
      <p:bldP spid="39" grpId="0" animBg="1"/>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4294967295"/>
          </p:nvPr>
        </p:nvSpPr>
        <p:spPr>
          <a:xfrm>
            <a:off x="1254464" y="1740902"/>
            <a:ext cx="10515600" cy="5117098"/>
          </a:xfrm>
          <a:prstGeom prst="rect">
            <a:avLst/>
          </a:prstGeom>
        </p:spPr>
        <p:txBody>
          <a:bodyPr>
            <a:normAutofit/>
          </a:bodyPr>
          <a:lstStyle/>
          <a:p>
            <a:pPr marL="742913" indent="-742913">
              <a:buFont typeface="+mj-lt"/>
              <a:buAutoNum type="arabicPeriod"/>
            </a:pPr>
            <a:r>
              <a:rPr lang="en-US" altLang="zh-CN" sz="3200" dirty="0" smtClean="0"/>
              <a:t>Defense</a:t>
            </a:r>
            <a:r>
              <a:rPr lang="zh-CN" altLang="en-US" sz="3200" dirty="0" smtClean="0"/>
              <a:t> </a:t>
            </a:r>
            <a:r>
              <a:rPr lang="en-US" altLang="zh-CN" sz="3200" dirty="0"/>
              <a:t>1:</a:t>
            </a:r>
            <a:r>
              <a:rPr lang="zh-CN" altLang="en-US" sz="3200" dirty="0"/>
              <a:t> </a:t>
            </a:r>
            <a:r>
              <a:rPr lang="en-US" altLang="zh-CN" sz="3200" dirty="0"/>
              <a:t>Adversarial</a:t>
            </a:r>
            <a:r>
              <a:rPr lang="zh-CN" altLang="en-US" sz="3200" dirty="0"/>
              <a:t> </a:t>
            </a:r>
            <a:r>
              <a:rPr lang="en-US" altLang="zh-CN" sz="3200" dirty="0"/>
              <a:t>Machine</a:t>
            </a:r>
            <a:r>
              <a:rPr lang="zh-CN" altLang="en-US" sz="3200" dirty="0"/>
              <a:t> </a:t>
            </a:r>
            <a:r>
              <a:rPr lang="en-US" altLang="zh-CN" sz="3200" dirty="0"/>
              <a:t>Learning</a:t>
            </a:r>
            <a:endParaRPr lang="en-US" sz="3200" dirty="0"/>
          </a:p>
          <a:p>
            <a:pPr marL="742913" indent="-742913">
              <a:buFont typeface="+mj-lt"/>
              <a:buAutoNum type="arabicPeriod"/>
            </a:pPr>
            <a:r>
              <a:rPr lang="en-US" altLang="zh-CN" sz="3200" dirty="0"/>
              <a:t>Defense</a:t>
            </a:r>
            <a:r>
              <a:rPr lang="zh-CN" altLang="en-US" sz="3200" dirty="0"/>
              <a:t> </a:t>
            </a:r>
            <a:r>
              <a:rPr lang="en-US" altLang="zh-CN" sz="3200" dirty="0"/>
              <a:t>2:</a:t>
            </a:r>
            <a:r>
              <a:rPr lang="zh-CN" altLang="en-US" sz="3200" dirty="0"/>
              <a:t> </a:t>
            </a:r>
            <a:r>
              <a:rPr lang="en-US" altLang="zh-CN" sz="3200" dirty="0"/>
              <a:t>Differential</a:t>
            </a:r>
            <a:r>
              <a:rPr lang="zh-CN" altLang="en-US" sz="3200" dirty="0"/>
              <a:t> </a:t>
            </a:r>
            <a:r>
              <a:rPr lang="en-US" altLang="zh-CN" sz="3200" dirty="0"/>
              <a:t>Privacy</a:t>
            </a:r>
            <a:endParaRPr lang="zh-CN" altLang="en-US" sz="3200" dirty="0"/>
          </a:p>
          <a:p>
            <a:pPr marL="742913" indent="-742913">
              <a:buFont typeface="+mj-lt"/>
              <a:buAutoNum type="arabicPeriod"/>
            </a:pPr>
            <a:r>
              <a:rPr lang="en-US" altLang="zh-CN" sz="3200" dirty="0"/>
              <a:t>Evaluation</a:t>
            </a:r>
            <a:endParaRPr lang="zh-CN" altLang="en-US" sz="3200" dirty="0"/>
          </a:p>
          <a:p>
            <a:pPr marL="742913" indent="-742913">
              <a:buFont typeface="+mj-lt"/>
              <a:buAutoNum type="arabicPeriod"/>
            </a:pPr>
            <a:r>
              <a:rPr lang="en-US" altLang="zh-CN" sz="3200" dirty="0"/>
              <a:t>Real-world</a:t>
            </a:r>
            <a:r>
              <a:rPr lang="zh-CN" altLang="en-US" sz="3200" dirty="0"/>
              <a:t> </a:t>
            </a:r>
            <a:r>
              <a:rPr lang="en-US" altLang="zh-CN" sz="3200" dirty="0"/>
              <a:t>Implementation</a:t>
            </a:r>
            <a:endParaRPr lang="zh-CN" altLang="en-US" sz="3200" dirty="0"/>
          </a:p>
          <a:p>
            <a:pPr marL="742913" indent="-742913">
              <a:buFont typeface="+mj-lt"/>
              <a:buAutoNum type="arabicPeriod"/>
            </a:pPr>
            <a:r>
              <a:rPr lang="en-US" altLang="zh-CN" sz="3200" dirty="0">
                <a:solidFill>
                  <a:srgbClr val="FF0000"/>
                </a:solidFill>
              </a:rPr>
              <a:t>Discussion</a:t>
            </a:r>
            <a:endParaRPr lang="zh-CN" altLang="en-US" sz="3200" dirty="0">
              <a:solidFill>
                <a:srgbClr val="FF0000"/>
              </a:solidFill>
            </a:endParaRPr>
          </a:p>
          <a:p>
            <a:pPr marL="742913" indent="-742913">
              <a:buFont typeface="+mj-lt"/>
              <a:buAutoNum type="arabicPeriod"/>
            </a:pPr>
            <a:r>
              <a:rPr lang="en-US" altLang="zh-CN" sz="3200" dirty="0"/>
              <a:t>Conclusion</a:t>
            </a:r>
            <a:endParaRPr lang="zh-CN" altLang="en-US" sz="3200" dirty="0"/>
          </a:p>
          <a:p>
            <a:pPr marL="742913" indent="-742913">
              <a:buFont typeface="+mj-lt"/>
              <a:buAutoNum type="arabicPeriod"/>
            </a:pPr>
            <a:endParaRPr lang="en-US" sz="3200" dirty="0"/>
          </a:p>
        </p:txBody>
      </p:sp>
      <p:sp>
        <p:nvSpPr>
          <p:cNvPr id="5" name="TextBox 4"/>
          <p:cNvSpPr txBox="1"/>
          <p:nvPr/>
        </p:nvSpPr>
        <p:spPr>
          <a:xfrm>
            <a:off x="2593771" y="873609"/>
            <a:ext cx="6809079" cy="666786"/>
          </a:xfrm>
          <a:prstGeom prst="rect">
            <a:avLst/>
          </a:prstGeom>
          <a:noFill/>
        </p:spPr>
        <p:txBody>
          <a:bodyPr wrap="square" rtlCol="0">
            <a:spAutoFit/>
          </a:bodyPr>
          <a:lstStyle/>
          <a:p>
            <a:pPr marL="0" lvl="1" algn="ctr"/>
            <a:r>
              <a:rPr lang="en-US" altLang="zh-CN" sz="3733" dirty="0"/>
              <a:t>Outline</a:t>
            </a:r>
          </a:p>
        </p:txBody>
      </p:sp>
      <p:sp>
        <p:nvSpPr>
          <p:cNvPr id="2" name="Slide Number Placeholder 1"/>
          <p:cNvSpPr>
            <a:spLocks noGrp="1"/>
          </p:cNvSpPr>
          <p:nvPr>
            <p:ph type="sldNum" sz="quarter" idx="19"/>
          </p:nvPr>
        </p:nvSpPr>
        <p:spPr/>
        <p:txBody>
          <a:bodyPr/>
          <a:lstStyle/>
          <a:p>
            <a:fld id="{45F7BE95-73A5-2748-8EEA-ABE18BDACB7C}" type="slidenum">
              <a:rPr lang="en-US" smtClean="0"/>
              <a:t>40</a:t>
            </a:fld>
            <a:endParaRPr lang="en-US"/>
          </a:p>
        </p:txBody>
      </p:sp>
    </p:spTree>
    <p:extLst>
      <p:ext uri="{BB962C8B-B14F-4D97-AF65-F5344CB8AC3E}">
        <p14:creationId xmlns:p14="http://schemas.microsoft.com/office/powerpoint/2010/main" val="17500030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686" y="1309418"/>
            <a:ext cx="9499831" cy="3539430"/>
          </a:xfrm>
          <a:prstGeom prst="rect">
            <a:avLst/>
          </a:prstGeom>
        </p:spPr>
        <p:txBody>
          <a:bodyPr wrap="square">
            <a:spAutoFit/>
          </a:bodyPr>
          <a:lstStyle/>
          <a:p>
            <a:pPr marL="571472" indent="-571472">
              <a:buFont typeface="Arial" charset="0"/>
              <a:buChar char="•"/>
            </a:pPr>
            <a:r>
              <a:rPr lang="en-US" altLang="zh-CN" sz="2800" dirty="0" smtClean="0"/>
              <a:t>Reducing</a:t>
            </a:r>
            <a:r>
              <a:rPr lang="zh-CN" altLang="en-US" sz="2800" dirty="0" smtClean="0"/>
              <a:t> </a:t>
            </a:r>
            <a:r>
              <a:rPr lang="en-US" altLang="zh-CN" sz="2800" dirty="0" smtClean="0"/>
              <a:t>waste:   </a:t>
            </a:r>
          </a:p>
          <a:p>
            <a:pPr marL="1028654" lvl="1" indent="-571472">
              <a:buFont typeface="Arial" charset="0"/>
              <a:buChar char="•"/>
            </a:pPr>
            <a:r>
              <a:rPr lang="en-US" altLang="zh-CN" sz="2800" dirty="0" smtClean="0"/>
              <a:t>Lowering clip bound (e.g. [0, 1GB] -&gt; [0, 100MB])</a:t>
            </a:r>
          </a:p>
          <a:p>
            <a:pPr marL="1028654" lvl="1" indent="-571472">
              <a:buFont typeface="Arial" charset="0"/>
              <a:buChar char="•"/>
            </a:pPr>
            <a:r>
              <a:rPr lang="en-US" altLang="zh-CN" sz="2800" dirty="0" smtClean="0"/>
              <a:t>Increasing</a:t>
            </a:r>
            <a:endParaRPr lang="zh-CN" altLang="en-US" sz="2800" dirty="0" smtClean="0"/>
          </a:p>
          <a:p>
            <a:pPr marL="571472" indent="-571472">
              <a:buFont typeface="Arial" charset="0"/>
              <a:buChar char="•"/>
            </a:pPr>
            <a:endParaRPr lang="en-US" altLang="zh-CN" sz="2800" dirty="0" smtClean="0"/>
          </a:p>
          <a:p>
            <a:pPr marL="571472" indent="-571472">
              <a:buFont typeface="Arial" charset="0"/>
              <a:buChar char="•"/>
            </a:pPr>
            <a:endParaRPr lang="zh-CN" altLang="en-US" sz="2800" dirty="0"/>
          </a:p>
          <a:p>
            <a:endParaRPr lang="en-US" altLang="zh-CN" sz="2800" dirty="0"/>
          </a:p>
          <a:p>
            <a:endParaRPr lang="zh-CN" altLang="en-US" sz="2800" dirty="0"/>
          </a:p>
          <a:p>
            <a:pPr marL="571472" indent="-571472">
              <a:buFont typeface="Arial" charset="0"/>
              <a:buChar char="•"/>
            </a:pPr>
            <a:endParaRPr lang="en-US" altLang="zh-CN" sz="2800" dirty="0"/>
          </a:p>
        </p:txBody>
      </p:sp>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a:t>
            </a:r>
            <a:r>
              <a:rPr lang="en-US" altLang="zh-CN" sz="4800"/>
              <a:t>Differential Privacy</a:t>
            </a:r>
            <a:endParaRPr lang="en-US" altLang="zh-CN" sz="4800" dirty="0"/>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Discussion</a:t>
            </a:r>
            <a:endParaRPr lang="en-US" dirty="0"/>
          </a:p>
        </p:txBody>
      </p:sp>
      <p:sp>
        <p:nvSpPr>
          <p:cNvPr id="2" name="Slide Number Placeholder 1"/>
          <p:cNvSpPr>
            <a:spLocks noGrp="1"/>
          </p:cNvSpPr>
          <p:nvPr>
            <p:ph type="sldNum" sz="quarter" idx="19"/>
          </p:nvPr>
        </p:nvSpPr>
        <p:spPr/>
        <p:txBody>
          <a:bodyPr/>
          <a:lstStyle/>
          <a:p>
            <a:fld id="{45F7BE95-73A5-2748-8EEA-ABE18BDACB7C}" type="slidenum">
              <a:rPr lang="en-US" smtClean="0"/>
              <a:t>41</a:t>
            </a:fld>
            <a:endParaRPr lang="en-US"/>
          </a:p>
        </p:txBody>
      </p:sp>
      <p:pic>
        <p:nvPicPr>
          <p:cNvPr id="15" name="Picture 14"/>
          <p:cNvPicPr>
            <a:picLocks noChangeAspect="1"/>
          </p:cNvPicPr>
          <p:nvPr/>
        </p:nvPicPr>
        <p:blipFill>
          <a:blip r:embed="rId3"/>
          <a:stretch>
            <a:fillRect/>
          </a:stretch>
        </p:blipFill>
        <p:spPr>
          <a:xfrm>
            <a:off x="3092094" y="2331231"/>
            <a:ext cx="229081" cy="29956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075" y="2802064"/>
            <a:ext cx="5879117" cy="391941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7598" y="3725968"/>
            <a:ext cx="5614402" cy="2245760"/>
          </a:xfrm>
          <a:prstGeom prst="rect">
            <a:avLst/>
          </a:prstGeom>
        </p:spPr>
      </p:pic>
    </p:spTree>
    <p:extLst>
      <p:ext uri="{BB962C8B-B14F-4D97-AF65-F5344CB8AC3E}">
        <p14:creationId xmlns:p14="http://schemas.microsoft.com/office/powerpoint/2010/main" val="172206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par>
                                <p:cTn id="22" presetID="9"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686" y="1289921"/>
            <a:ext cx="9499831" cy="1815882"/>
          </a:xfrm>
          <a:prstGeom prst="rect">
            <a:avLst/>
          </a:prstGeom>
        </p:spPr>
        <p:txBody>
          <a:bodyPr wrap="square">
            <a:spAutoFit/>
          </a:bodyPr>
          <a:lstStyle/>
          <a:p>
            <a:pPr marL="571472" indent="-571472">
              <a:buFont typeface="Arial" charset="0"/>
              <a:buChar char="•"/>
            </a:pPr>
            <a:r>
              <a:rPr lang="en-US" altLang="zh-CN" sz="2800" dirty="0" smtClean="0"/>
              <a:t>Leakage</a:t>
            </a:r>
            <a:r>
              <a:rPr lang="zh-CN" altLang="en-US" sz="2800" dirty="0" smtClean="0"/>
              <a:t> </a:t>
            </a:r>
            <a:r>
              <a:rPr lang="en-US" altLang="zh-CN" sz="2800" dirty="0" smtClean="0"/>
              <a:t>through</a:t>
            </a:r>
            <a:r>
              <a:rPr lang="zh-CN" altLang="en-US" sz="2800" dirty="0" smtClean="0"/>
              <a:t> </a:t>
            </a:r>
            <a:r>
              <a:rPr lang="en-US" altLang="zh-CN" sz="2800" dirty="0" smtClean="0"/>
              <a:t>video</a:t>
            </a:r>
            <a:r>
              <a:rPr lang="zh-CN" altLang="en-US" sz="2800" dirty="0" smtClean="0"/>
              <a:t> </a:t>
            </a:r>
            <a:r>
              <a:rPr lang="en-US" altLang="zh-CN" sz="2800" dirty="0" smtClean="0"/>
              <a:t>length</a:t>
            </a:r>
            <a:endParaRPr lang="zh-CN" altLang="en-US" sz="2800" dirty="0" smtClean="0"/>
          </a:p>
          <a:p>
            <a:pPr marL="1028654" lvl="1" indent="-571472">
              <a:buFont typeface="Arial" charset="0"/>
              <a:buChar char="•"/>
            </a:pPr>
            <a:r>
              <a:rPr lang="en-US" altLang="zh-CN" sz="2800" dirty="0" smtClean="0"/>
              <a:t>Cannot</a:t>
            </a:r>
            <a:r>
              <a:rPr lang="zh-CN" altLang="en-US" sz="2800" dirty="0" smtClean="0"/>
              <a:t> </a:t>
            </a:r>
            <a:r>
              <a:rPr lang="en-US" altLang="zh-CN" sz="2800" dirty="0" smtClean="0"/>
              <a:t>prevent</a:t>
            </a:r>
            <a:r>
              <a:rPr lang="zh-CN" altLang="en-US" sz="2800" dirty="0" smtClean="0"/>
              <a:t> </a:t>
            </a:r>
            <a:r>
              <a:rPr lang="en-US" altLang="zh-CN" sz="2800" dirty="0" smtClean="0"/>
              <a:t>due</a:t>
            </a:r>
            <a:r>
              <a:rPr lang="zh-CN" altLang="en-US" sz="2800" dirty="0" smtClean="0"/>
              <a:t> </a:t>
            </a:r>
            <a:r>
              <a:rPr lang="en-US" altLang="zh-CN" sz="2800" dirty="0" smtClean="0"/>
              <a:t>to</a:t>
            </a:r>
            <a:r>
              <a:rPr lang="zh-CN" altLang="en-US" sz="2800" dirty="0" smtClean="0"/>
              <a:t> </a:t>
            </a:r>
            <a:r>
              <a:rPr lang="en-US" altLang="zh-CN" sz="2800" dirty="0" smtClean="0"/>
              <a:t>utility</a:t>
            </a:r>
            <a:r>
              <a:rPr lang="zh-CN" altLang="en-US" sz="2800" dirty="0" smtClean="0"/>
              <a:t> </a:t>
            </a:r>
            <a:r>
              <a:rPr lang="en-US" altLang="zh-CN" sz="2800" dirty="0" smtClean="0"/>
              <a:t>loss</a:t>
            </a:r>
            <a:endParaRPr lang="zh-CN" altLang="en-US" sz="2800" dirty="0" smtClean="0"/>
          </a:p>
          <a:p>
            <a:pPr marL="1028654" lvl="1" indent="-571472">
              <a:buFont typeface="Arial" charset="0"/>
              <a:buChar char="•"/>
            </a:pPr>
            <a:r>
              <a:rPr lang="en-US" altLang="zh-CN" sz="2800" dirty="0" smtClean="0"/>
              <a:t>Possible</a:t>
            </a:r>
            <a:r>
              <a:rPr lang="zh-CN" altLang="en-US" sz="2800" dirty="0" smtClean="0"/>
              <a:t> </a:t>
            </a:r>
            <a:r>
              <a:rPr lang="en-US" altLang="zh-CN" sz="2800" dirty="0" smtClean="0"/>
              <a:t>solution:</a:t>
            </a:r>
            <a:r>
              <a:rPr lang="zh-CN" altLang="en-US" sz="2800" dirty="0" smtClean="0"/>
              <a:t> </a:t>
            </a:r>
            <a:r>
              <a:rPr lang="en-US" altLang="zh-CN" sz="2800" dirty="0" smtClean="0"/>
              <a:t>grouping</a:t>
            </a:r>
            <a:r>
              <a:rPr lang="zh-CN" altLang="en-US" sz="2800" dirty="0" smtClean="0"/>
              <a:t> </a:t>
            </a:r>
            <a:r>
              <a:rPr lang="en-US" altLang="zh-CN" sz="2800" dirty="0" smtClean="0"/>
              <a:t>the </a:t>
            </a:r>
            <a:r>
              <a:rPr lang="en-US" altLang="zh-CN" sz="2800" dirty="0"/>
              <a:t>videos by length and padding them to the longest length </a:t>
            </a:r>
            <a:r>
              <a:rPr lang="en-US" altLang="zh-CN" sz="2800" dirty="0" smtClean="0"/>
              <a:t>in</a:t>
            </a:r>
            <a:r>
              <a:rPr lang="zh-CN" altLang="en-US" sz="2800" dirty="0" smtClean="0"/>
              <a:t> </a:t>
            </a:r>
            <a:r>
              <a:rPr lang="en-US" altLang="zh-CN" sz="2800" dirty="0" smtClean="0"/>
              <a:t>each </a:t>
            </a:r>
            <a:r>
              <a:rPr lang="en-US" altLang="zh-CN" sz="2800" dirty="0"/>
              <a:t>group</a:t>
            </a:r>
          </a:p>
        </p:txBody>
      </p:sp>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a:t>
            </a:r>
            <a:r>
              <a:rPr lang="en-US" altLang="zh-CN" sz="4800"/>
              <a:t>Differential Privacy</a:t>
            </a:r>
            <a:endParaRPr lang="en-US" altLang="zh-CN" sz="4800" dirty="0"/>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Discussion</a:t>
            </a:r>
            <a:endParaRPr lang="en-US" dirty="0"/>
          </a:p>
        </p:txBody>
      </p:sp>
      <p:sp>
        <p:nvSpPr>
          <p:cNvPr id="2" name="Slide Number Placeholder 1"/>
          <p:cNvSpPr>
            <a:spLocks noGrp="1"/>
          </p:cNvSpPr>
          <p:nvPr>
            <p:ph type="sldNum" sz="quarter" idx="19"/>
          </p:nvPr>
        </p:nvSpPr>
        <p:spPr/>
        <p:txBody>
          <a:bodyPr/>
          <a:lstStyle/>
          <a:p>
            <a:fld id="{45F7BE95-73A5-2748-8EEA-ABE18BDACB7C}" type="slidenum">
              <a:rPr lang="en-US" smtClean="0"/>
              <a:t>42</a:t>
            </a:fld>
            <a:endParaRPr lang="en-US"/>
          </a:p>
        </p:txBody>
      </p:sp>
      <p:pic>
        <p:nvPicPr>
          <p:cNvPr id="9" name="Picture 8"/>
          <p:cNvPicPr>
            <a:picLocks noChangeAspect="1"/>
          </p:cNvPicPr>
          <p:nvPr/>
        </p:nvPicPr>
        <p:blipFill>
          <a:blip r:embed="rId3"/>
          <a:stretch>
            <a:fillRect/>
          </a:stretch>
        </p:blipFill>
        <p:spPr>
          <a:xfrm>
            <a:off x="2054570" y="3237196"/>
            <a:ext cx="6414483" cy="3484279"/>
          </a:xfrm>
          <a:prstGeom prst="rect">
            <a:avLst/>
          </a:prstGeom>
        </p:spPr>
      </p:pic>
    </p:spTree>
    <p:extLst>
      <p:ext uri="{BB962C8B-B14F-4D97-AF65-F5344CB8AC3E}">
        <p14:creationId xmlns:p14="http://schemas.microsoft.com/office/powerpoint/2010/main" val="174834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4294967295"/>
          </p:nvPr>
        </p:nvSpPr>
        <p:spPr>
          <a:xfrm>
            <a:off x="1254464" y="1740902"/>
            <a:ext cx="10515600" cy="4831348"/>
          </a:xfrm>
          <a:prstGeom prst="rect">
            <a:avLst/>
          </a:prstGeom>
        </p:spPr>
        <p:txBody>
          <a:bodyPr>
            <a:normAutofit/>
          </a:bodyPr>
          <a:lstStyle/>
          <a:p>
            <a:pPr marL="742913" indent="-742913">
              <a:buFont typeface="+mj-lt"/>
              <a:buAutoNum type="arabicPeriod"/>
            </a:pPr>
            <a:r>
              <a:rPr lang="en-US" altLang="zh-CN" sz="3200" dirty="0" smtClean="0"/>
              <a:t>Defense</a:t>
            </a:r>
            <a:r>
              <a:rPr lang="zh-CN" altLang="en-US" sz="3200" dirty="0" smtClean="0"/>
              <a:t> </a:t>
            </a:r>
            <a:r>
              <a:rPr lang="en-US" altLang="zh-CN" sz="3200" dirty="0"/>
              <a:t>1:</a:t>
            </a:r>
            <a:r>
              <a:rPr lang="zh-CN" altLang="en-US" sz="3200" dirty="0"/>
              <a:t> </a:t>
            </a:r>
            <a:r>
              <a:rPr lang="en-US" altLang="zh-CN" sz="3200" dirty="0"/>
              <a:t>Adversarial</a:t>
            </a:r>
            <a:r>
              <a:rPr lang="zh-CN" altLang="en-US" sz="3200" dirty="0"/>
              <a:t> </a:t>
            </a:r>
            <a:r>
              <a:rPr lang="en-US" altLang="zh-CN" sz="3200" dirty="0"/>
              <a:t>Machine</a:t>
            </a:r>
            <a:r>
              <a:rPr lang="zh-CN" altLang="en-US" sz="3200" dirty="0"/>
              <a:t> </a:t>
            </a:r>
            <a:r>
              <a:rPr lang="en-US" altLang="zh-CN" sz="3200" dirty="0"/>
              <a:t>Learning</a:t>
            </a:r>
            <a:endParaRPr lang="en-US" sz="3200" dirty="0"/>
          </a:p>
          <a:p>
            <a:pPr marL="742913" indent="-742913">
              <a:buFont typeface="+mj-lt"/>
              <a:buAutoNum type="arabicPeriod"/>
            </a:pPr>
            <a:r>
              <a:rPr lang="en-US" altLang="zh-CN" sz="3200" dirty="0"/>
              <a:t>Defense</a:t>
            </a:r>
            <a:r>
              <a:rPr lang="zh-CN" altLang="en-US" sz="3200" dirty="0"/>
              <a:t> </a:t>
            </a:r>
            <a:r>
              <a:rPr lang="en-US" altLang="zh-CN" sz="3200" dirty="0"/>
              <a:t>2:</a:t>
            </a:r>
            <a:r>
              <a:rPr lang="zh-CN" altLang="en-US" sz="3200" dirty="0"/>
              <a:t> </a:t>
            </a:r>
            <a:r>
              <a:rPr lang="en-US" altLang="zh-CN" sz="3200" dirty="0"/>
              <a:t>Differential</a:t>
            </a:r>
            <a:r>
              <a:rPr lang="zh-CN" altLang="en-US" sz="3200" dirty="0"/>
              <a:t> </a:t>
            </a:r>
            <a:r>
              <a:rPr lang="en-US" altLang="zh-CN" sz="3200" dirty="0"/>
              <a:t>Privacy</a:t>
            </a:r>
            <a:endParaRPr lang="zh-CN" altLang="en-US" sz="3200" dirty="0"/>
          </a:p>
          <a:p>
            <a:pPr marL="742913" indent="-742913">
              <a:buFont typeface="+mj-lt"/>
              <a:buAutoNum type="arabicPeriod"/>
            </a:pPr>
            <a:r>
              <a:rPr lang="en-US" altLang="zh-CN" sz="3200" dirty="0"/>
              <a:t>Evaluation</a:t>
            </a:r>
            <a:endParaRPr lang="zh-CN" altLang="en-US" sz="3200" dirty="0"/>
          </a:p>
          <a:p>
            <a:pPr marL="742913" indent="-742913">
              <a:buFont typeface="+mj-lt"/>
              <a:buAutoNum type="arabicPeriod"/>
            </a:pPr>
            <a:r>
              <a:rPr lang="en-US" altLang="zh-CN" sz="3200" dirty="0"/>
              <a:t>Real-world</a:t>
            </a:r>
            <a:r>
              <a:rPr lang="zh-CN" altLang="en-US" sz="3200" dirty="0"/>
              <a:t> </a:t>
            </a:r>
            <a:r>
              <a:rPr lang="en-US" altLang="zh-CN" sz="3200" dirty="0"/>
              <a:t>Implementation</a:t>
            </a:r>
            <a:endParaRPr lang="zh-CN" altLang="en-US" sz="3200" dirty="0"/>
          </a:p>
          <a:p>
            <a:pPr marL="742913" indent="-742913">
              <a:buFont typeface="+mj-lt"/>
              <a:buAutoNum type="arabicPeriod"/>
            </a:pPr>
            <a:r>
              <a:rPr lang="en-US" altLang="zh-CN" sz="3200" dirty="0"/>
              <a:t>Discussion</a:t>
            </a:r>
            <a:endParaRPr lang="zh-CN" altLang="en-US" sz="3200" dirty="0"/>
          </a:p>
          <a:p>
            <a:pPr marL="742913" indent="-742913">
              <a:buFont typeface="+mj-lt"/>
              <a:buAutoNum type="arabicPeriod"/>
            </a:pPr>
            <a:r>
              <a:rPr lang="en-US" altLang="zh-CN" sz="3200" dirty="0">
                <a:solidFill>
                  <a:srgbClr val="FF0000"/>
                </a:solidFill>
              </a:rPr>
              <a:t>Conclusion</a:t>
            </a:r>
            <a:endParaRPr lang="zh-CN" altLang="en-US" sz="3200" dirty="0">
              <a:solidFill>
                <a:srgbClr val="FF0000"/>
              </a:solidFill>
            </a:endParaRPr>
          </a:p>
          <a:p>
            <a:pPr marL="742913" indent="-742913">
              <a:buFont typeface="+mj-lt"/>
              <a:buAutoNum type="arabicPeriod"/>
            </a:pPr>
            <a:endParaRPr lang="en-US" sz="3200" dirty="0"/>
          </a:p>
        </p:txBody>
      </p:sp>
      <p:sp>
        <p:nvSpPr>
          <p:cNvPr id="5" name="TextBox 4"/>
          <p:cNvSpPr txBox="1"/>
          <p:nvPr/>
        </p:nvSpPr>
        <p:spPr>
          <a:xfrm>
            <a:off x="2593771" y="873609"/>
            <a:ext cx="6809079" cy="666786"/>
          </a:xfrm>
          <a:prstGeom prst="rect">
            <a:avLst/>
          </a:prstGeom>
          <a:noFill/>
        </p:spPr>
        <p:txBody>
          <a:bodyPr wrap="square" rtlCol="0">
            <a:spAutoFit/>
          </a:bodyPr>
          <a:lstStyle/>
          <a:p>
            <a:pPr marL="0" lvl="1" algn="ctr"/>
            <a:r>
              <a:rPr lang="en-US" altLang="zh-CN" sz="3733" dirty="0"/>
              <a:t>Outline</a:t>
            </a:r>
          </a:p>
        </p:txBody>
      </p:sp>
      <p:sp>
        <p:nvSpPr>
          <p:cNvPr id="2" name="Slide Number Placeholder 1"/>
          <p:cNvSpPr>
            <a:spLocks noGrp="1"/>
          </p:cNvSpPr>
          <p:nvPr>
            <p:ph type="sldNum" sz="quarter" idx="19"/>
          </p:nvPr>
        </p:nvSpPr>
        <p:spPr/>
        <p:txBody>
          <a:bodyPr/>
          <a:lstStyle/>
          <a:p>
            <a:fld id="{45F7BE95-73A5-2748-8EEA-ABE18BDACB7C}" type="slidenum">
              <a:rPr lang="en-US" smtClean="0"/>
              <a:t>43</a:t>
            </a:fld>
            <a:endParaRPr lang="en-US"/>
          </a:p>
        </p:txBody>
      </p:sp>
    </p:spTree>
    <p:extLst>
      <p:ext uri="{BB962C8B-B14F-4D97-AF65-F5344CB8AC3E}">
        <p14:creationId xmlns:p14="http://schemas.microsoft.com/office/powerpoint/2010/main" val="4842380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38994"/>
            <a:ext cx="12024437" cy="3970318"/>
          </a:xfrm>
          <a:prstGeom prst="rect">
            <a:avLst/>
          </a:prstGeom>
        </p:spPr>
        <p:txBody>
          <a:bodyPr wrap="square">
            <a:spAutoFit/>
          </a:bodyPr>
          <a:lstStyle/>
          <a:p>
            <a:pPr marL="571472" indent="-571472">
              <a:buFont typeface="Arial" charset="0"/>
              <a:buChar char="•"/>
            </a:pPr>
            <a:r>
              <a:rPr lang="en-US" altLang="zh-CN" sz="2800" dirty="0"/>
              <a:t>We borrowed techniques from adversarial ML and differential privacy to address privacy concerns of streaming traffic</a:t>
            </a:r>
          </a:p>
          <a:p>
            <a:pPr marL="571472" indent="-571472">
              <a:buFont typeface="Arial" charset="0"/>
              <a:buChar char="•"/>
            </a:pPr>
            <a:endParaRPr lang="zh-CN" altLang="en-US" sz="2800" dirty="0"/>
          </a:p>
          <a:p>
            <a:pPr marL="571472" indent="-571472">
              <a:buFont typeface="Arial" charset="0"/>
              <a:buChar char="•"/>
            </a:pPr>
            <a:r>
              <a:rPr lang="en-US" altLang="zh-CN" sz="2800" dirty="0"/>
              <a:t>We showed that differential privacy effectively defeats inference-based traffic analysis, while remains agnostic to the ML classifiers</a:t>
            </a:r>
          </a:p>
          <a:p>
            <a:pPr marL="571472" indent="-571472">
              <a:buFont typeface="Arial" charset="0"/>
              <a:buChar char="•"/>
            </a:pPr>
            <a:endParaRPr lang="zh-CN" altLang="en-US" sz="2800" dirty="0"/>
          </a:p>
          <a:p>
            <a:pPr marL="571472" indent="-571472">
              <a:buFont typeface="Arial" charset="0"/>
              <a:buChar char="•"/>
            </a:pPr>
            <a:r>
              <a:rPr lang="en-US" altLang="zh-CN" sz="2800" dirty="0"/>
              <a:t>Results suggested that the two differentially private mechanisms </a:t>
            </a:r>
            <a:r>
              <a:rPr lang="en-US" altLang="zh-CN" sz="2800" dirty="0" smtClean="0"/>
              <a:t>offer </a:t>
            </a:r>
            <a:r>
              <a:rPr lang="en-US" altLang="zh-CN" sz="2800" dirty="0"/>
              <a:t>good security protection with moderate utility loss</a:t>
            </a:r>
            <a:endParaRPr lang="zh-CN" altLang="en-US" sz="2800" dirty="0"/>
          </a:p>
          <a:p>
            <a:pPr marL="571472" indent="-571472">
              <a:buFont typeface="Arial" charset="0"/>
              <a:buChar char="•"/>
            </a:pPr>
            <a:endParaRPr lang="zh-CN" altLang="en-US" sz="2800" dirty="0"/>
          </a:p>
        </p:txBody>
      </p:sp>
      <p:sp>
        <p:nvSpPr>
          <p:cNvPr id="6" name="Content Placeholder 2"/>
          <p:cNvSpPr>
            <a:spLocks noGrp="1"/>
          </p:cNvSpPr>
          <p:nvPr>
            <p:ph idx="15"/>
          </p:nvPr>
        </p:nvSpPr>
        <p:spPr>
          <a:xfrm>
            <a:off x="6767710" y="349491"/>
            <a:ext cx="5031791" cy="546136"/>
          </a:xfrm>
          <a:ln>
            <a:noFill/>
          </a:ln>
        </p:spPr>
        <p:txBody>
          <a:bodyPr/>
          <a:lstStyle/>
          <a:p>
            <a:r>
              <a:rPr lang="en-US" altLang="zh-CN" sz="4800" dirty="0"/>
              <a:t>Conclusion</a:t>
            </a:r>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Conclusion</a:t>
            </a:r>
            <a:endParaRPr lang="en-US" dirty="0"/>
          </a:p>
        </p:txBody>
      </p:sp>
      <p:sp>
        <p:nvSpPr>
          <p:cNvPr id="2" name="Slide Number Placeholder 1"/>
          <p:cNvSpPr>
            <a:spLocks noGrp="1"/>
          </p:cNvSpPr>
          <p:nvPr>
            <p:ph type="sldNum" sz="quarter" idx="19"/>
          </p:nvPr>
        </p:nvSpPr>
        <p:spPr/>
        <p:txBody>
          <a:bodyPr/>
          <a:lstStyle/>
          <a:p>
            <a:fld id="{45F7BE95-73A5-2748-8EEA-ABE18BDACB7C}" type="slidenum">
              <a:rPr lang="en-US" smtClean="0"/>
              <a:t>44</a:t>
            </a:fld>
            <a:endParaRPr lang="en-US"/>
          </a:p>
        </p:txBody>
      </p:sp>
    </p:spTree>
    <p:extLst>
      <p:ext uri="{BB962C8B-B14F-4D97-AF65-F5344CB8AC3E}">
        <p14:creationId xmlns:p14="http://schemas.microsoft.com/office/powerpoint/2010/main" val="18152099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875623" y="3729832"/>
            <a:ext cx="6440754" cy="1323439"/>
          </a:xfrm>
          <a:prstGeom prst="rect">
            <a:avLst/>
          </a:prstGeom>
          <a:noFill/>
        </p:spPr>
        <p:txBody>
          <a:bodyPr wrap="square" rtlCol="0">
            <a:spAutoFit/>
          </a:bodyPr>
          <a:lstStyle/>
          <a:p>
            <a:pPr algn="ctr"/>
            <a:r>
              <a:rPr lang="en-US" sz="4000" dirty="0">
                <a:solidFill>
                  <a:srgbClr val="002060"/>
                </a:solidFill>
              </a:rPr>
              <a:t>Xiaokuan Zhang</a:t>
            </a:r>
          </a:p>
          <a:p>
            <a:pPr algn="ctr"/>
            <a:r>
              <a:rPr lang="en-US" altLang="zh-CN" sz="4000" dirty="0" smtClean="0">
                <a:solidFill>
                  <a:srgbClr val="002060"/>
                </a:solidFill>
              </a:rPr>
              <a:t>z</a:t>
            </a:r>
            <a:r>
              <a:rPr lang="en-US" sz="4000" dirty="0" smtClean="0">
                <a:solidFill>
                  <a:srgbClr val="002060"/>
                </a:solidFill>
              </a:rPr>
              <a:t>hang.5840@osu.edu</a:t>
            </a:r>
            <a:endParaRPr lang="en-US" sz="4000" dirty="0">
              <a:solidFill>
                <a:srgbClr val="002060"/>
              </a:solidFill>
            </a:endParaRPr>
          </a:p>
        </p:txBody>
      </p:sp>
      <p:sp>
        <p:nvSpPr>
          <p:cNvPr id="7" name="Content Placeholder 1"/>
          <p:cNvSpPr txBox="1">
            <a:spLocks/>
          </p:cNvSpPr>
          <p:nvPr/>
        </p:nvSpPr>
        <p:spPr>
          <a:xfrm>
            <a:off x="1566201" y="1740258"/>
            <a:ext cx="9059598" cy="3313013"/>
          </a:xfrm>
          <a:prstGeom prst="rect">
            <a:avLst/>
          </a:prstGeom>
        </p:spPr>
        <p:txBody>
          <a:bodyPr/>
          <a:lst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7200" dirty="0" smtClean="0"/>
              <a:t>Thanks for listening!</a:t>
            </a:r>
            <a:endParaRPr lang="en-US" sz="7200" dirty="0"/>
          </a:p>
        </p:txBody>
      </p:sp>
      <p:sp>
        <p:nvSpPr>
          <p:cNvPr id="8" name="Slide Number Placeholder 7"/>
          <p:cNvSpPr>
            <a:spLocks noGrp="1"/>
          </p:cNvSpPr>
          <p:nvPr>
            <p:ph type="sldNum" sz="quarter" idx="12"/>
          </p:nvPr>
        </p:nvSpPr>
        <p:spPr/>
        <p:txBody>
          <a:bodyPr/>
          <a:lstStyle/>
          <a:p>
            <a:fld id="{90BFD2DF-358A-C44F-951A-059A42114C06}" type="slidenum">
              <a:rPr lang="en-US" smtClean="0"/>
              <a:t>45</a:t>
            </a:fld>
            <a:endParaRPr lang="en-US"/>
          </a:p>
        </p:txBody>
      </p:sp>
    </p:spTree>
    <p:extLst>
      <p:ext uri="{BB962C8B-B14F-4D97-AF65-F5344CB8AC3E}">
        <p14:creationId xmlns:p14="http://schemas.microsoft.com/office/powerpoint/2010/main" val="16948879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Content Placeholder 1"/>
          <p:cNvSpPr txBox="1">
            <a:spLocks/>
          </p:cNvSpPr>
          <p:nvPr/>
        </p:nvSpPr>
        <p:spPr>
          <a:xfrm>
            <a:off x="1566201" y="1740258"/>
            <a:ext cx="9059598" cy="3313013"/>
          </a:xfrm>
          <a:prstGeom prst="rect">
            <a:avLst/>
          </a:prstGeom>
        </p:spPr>
        <p:txBody>
          <a:bodyPr/>
          <a:lst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7200" dirty="0" smtClean="0"/>
              <a:t>Backup Slides</a:t>
            </a:r>
            <a:endParaRPr lang="en-US" sz="7200" dirty="0"/>
          </a:p>
        </p:txBody>
      </p:sp>
      <p:sp>
        <p:nvSpPr>
          <p:cNvPr id="8" name="Slide Number Placeholder 7"/>
          <p:cNvSpPr>
            <a:spLocks noGrp="1"/>
          </p:cNvSpPr>
          <p:nvPr>
            <p:ph type="sldNum" sz="quarter" idx="12"/>
          </p:nvPr>
        </p:nvSpPr>
        <p:spPr/>
        <p:txBody>
          <a:bodyPr/>
          <a:lstStyle/>
          <a:p>
            <a:fld id="{90BFD2DF-358A-C44F-951A-059A42114C06}" type="slidenum">
              <a:rPr lang="en-US" smtClean="0"/>
              <a:t>46</a:t>
            </a:fld>
            <a:endParaRPr lang="en-US"/>
          </a:p>
        </p:txBody>
      </p:sp>
    </p:spTree>
    <p:extLst>
      <p:ext uri="{BB962C8B-B14F-4D97-AF65-F5344CB8AC3E}">
        <p14:creationId xmlns:p14="http://schemas.microsoft.com/office/powerpoint/2010/main" val="4788415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3" name="Slide Number Placeholder 2"/>
          <p:cNvSpPr>
            <a:spLocks noGrp="1"/>
          </p:cNvSpPr>
          <p:nvPr>
            <p:ph type="sldNum" sz="quarter" idx="19"/>
          </p:nvPr>
        </p:nvSpPr>
        <p:spPr/>
        <p:txBody>
          <a:bodyPr/>
          <a:lstStyle/>
          <a:p>
            <a:fld id="{45F7BE95-73A5-2748-8EEA-ABE18BDACB7C}" type="slidenum">
              <a:rPr lang="en-US" smtClean="0"/>
              <a:t>47</a:t>
            </a:fld>
            <a:endParaRPr lang="en-US"/>
          </a:p>
        </p:txBody>
      </p:sp>
      <p:sp>
        <p:nvSpPr>
          <p:cNvPr id="9" name="Title 1"/>
          <p:cNvSpPr txBox="1">
            <a:spLocks/>
          </p:cNvSpPr>
          <p:nvPr/>
        </p:nvSpPr>
        <p:spPr>
          <a:xfrm>
            <a:off x="200025" y="365125"/>
            <a:ext cx="11979476"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Security</a:t>
            </a:r>
            <a:r>
              <a:rPr lang="zh-CN" altLang="en-US" dirty="0" smtClean="0"/>
              <a:t> </a:t>
            </a:r>
            <a:r>
              <a:rPr lang="en-US" dirty="0" smtClean="0"/>
              <a:t>Evaluation</a:t>
            </a:r>
            <a:r>
              <a:rPr lang="zh-CN" altLang="en-US" dirty="0" smtClean="0"/>
              <a:t> </a:t>
            </a:r>
            <a:r>
              <a:rPr lang="en-US" altLang="zh-CN" dirty="0" smtClean="0"/>
              <a:t>---</a:t>
            </a:r>
            <a:r>
              <a:rPr lang="zh-CN" altLang="en-US" dirty="0" smtClean="0"/>
              <a:t> </a:t>
            </a:r>
            <a:r>
              <a:rPr lang="en-US" altLang="zh-CN" dirty="0" err="1" smtClean="0"/>
              <a:t>FPA</a:t>
            </a:r>
            <a:r>
              <a:rPr lang="en-US" altLang="zh-CN" baseline="-25000" dirty="0" err="1" smtClean="0"/>
              <a:t>k</a:t>
            </a:r>
            <a:endParaRPr lang="en-US" baseline="-25000" dirty="0"/>
          </a:p>
        </p:txBody>
      </p:sp>
      <p:pic>
        <p:nvPicPr>
          <p:cNvPr id="6" name="Picture 5"/>
          <p:cNvPicPr>
            <a:picLocks noChangeAspect="1"/>
          </p:cNvPicPr>
          <p:nvPr/>
        </p:nvPicPr>
        <p:blipFill>
          <a:blip r:embed="rId3"/>
          <a:stretch>
            <a:fillRect/>
          </a:stretch>
        </p:blipFill>
        <p:spPr>
          <a:xfrm>
            <a:off x="3398938" y="1089508"/>
            <a:ext cx="4152900" cy="4318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617662"/>
            <a:ext cx="7767637" cy="5178425"/>
          </a:xfrm>
          <a:prstGeom prst="rect">
            <a:avLst/>
          </a:prstGeom>
        </p:spPr>
      </p:pic>
      <p:sp>
        <p:nvSpPr>
          <p:cNvPr id="2" name="Rectangle 1"/>
          <p:cNvSpPr/>
          <p:nvPr/>
        </p:nvSpPr>
        <p:spPr>
          <a:xfrm>
            <a:off x="1534527" y="4206874"/>
            <a:ext cx="8813382" cy="2527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7380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3" name="Slide Number Placeholder 2"/>
          <p:cNvSpPr>
            <a:spLocks noGrp="1"/>
          </p:cNvSpPr>
          <p:nvPr>
            <p:ph type="sldNum" sz="quarter" idx="19"/>
          </p:nvPr>
        </p:nvSpPr>
        <p:spPr/>
        <p:txBody>
          <a:bodyPr/>
          <a:lstStyle/>
          <a:p>
            <a:fld id="{45F7BE95-73A5-2748-8EEA-ABE18BDACB7C}" type="slidenum">
              <a:rPr lang="en-US" smtClean="0"/>
              <a:t>48</a:t>
            </a:fld>
            <a:endParaRPr lang="en-US"/>
          </a:p>
        </p:txBody>
      </p:sp>
      <p:sp>
        <p:nvSpPr>
          <p:cNvPr id="9" name="Title 1"/>
          <p:cNvSpPr txBox="1">
            <a:spLocks/>
          </p:cNvSpPr>
          <p:nvPr/>
        </p:nvSpPr>
        <p:spPr>
          <a:xfrm>
            <a:off x="200025" y="365125"/>
            <a:ext cx="11979476"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Security</a:t>
            </a:r>
            <a:r>
              <a:rPr lang="zh-CN" altLang="en-US" dirty="0" smtClean="0"/>
              <a:t> </a:t>
            </a:r>
            <a:r>
              <a:rPr lang="en-US" dirty="0" smtClean="0"/>
              <a:t>Evaluation</a:t>
            </a:r>
            <a:r>
              <a:rPr lang="zh-CN" altLang="en-US" dirty="0" smtClean="0"/>
              <a:t> </a:t>
            </a:r>
            <a:r>
              <a:rPr lang="en-US" altLang="zh-CN" dirty="0" smtClean="0"/>
              <a:t>---</a:t>
            </a:r>
            <a:r>
              <a:rPr lang="zh-CN" altLang="en-US" dirty="0" smtClean="0"/>
              <a:t> </a:t>
            </a:r>
            <a:r>
              <a:rPr lang="en-US" altLang="zh-CN" dirty="0" err="1" smtClean="0"/>
              <a:t>FPA</a:t>
            </a:r>
            <a:r>
              <a:rPr lang="en-US" altLang="zh-CN" baseline="-25000" dirty="0" err="1" smtClean="0"/>
              <a:t>k</a:t>
            </a:r>
            <a:endParaRPr lang="en-US" baseline="-25000" dirty="0"/>
          </a:p>
        </p:txBody>
      </p:sp>
      <p:pic>
        <p:nvPicPr>
          <p:cNvPr id="6" name="Picture 5"/>
          <p:cNvPicPr>
            <a:picLocks noChangeAspect="1"/>
          </p:cNvPicPr>
          <p:nvPr/>
        </p:nvPicPr>
        <p:blipFill>
          <a:blip r:embed="rId3"/>
          <a:stretch>
            <a:fillRect/>
          </a:stretch>
        </p:blipFill>
        <p:spPr>
          <a:xfrm>
            <a:off x="3398938" y="1089508"/>
            <a:ext cx="4152900" cy="4318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617662"/>
            <a:ext cx="7767637" cy="5178425"/>
          </a:xfrm>
          <a:prstGeom prst="rect">
            <a:avLst/>
          </a:prstGeom>
        </p:spPr>
      </p:pic>
      <p:sp>
        <p:nvSpPr>
          <p:cNvPr id="7" name="Oval 6"/>
          <p:cNvSpPr/>
          <p:nvPr/>
        </p:nvSpPr>
        <p:spPr>
          <a:xfrm>
            <a:off x="8874760" y="4714240"/>
            <a:ext cx="1214437" cy="564226"/>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Tree>
    <p:extLst>
      <p:ext uri="{BB962C8B-B14F-4D97-AF65-F5344CB8AC3E}">
        <p14:creationId xmlns:p14="http://schemas.microsoft.com/office/powerpoint/2010/main" val="146983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7" name="Slide Number Placeholder 6"/>
          <p:cNvSpPr>
            <a:spLocks noGrp="1"/>
          </p:cNvSpPr>
          <p:nvPr>
            <p:ph type="sldNum" sz="quarter" idx="19"/>
          </p:nvPr>
        </p:nvSpPr>
        <p:spPr/>
        <p:txBody>
          <a:bodyPr/>
          <a:lstStyle/>
          <a:p>
            <a:fld id="{45F7BE95-73A5-2748-8EEA-ABE18BDACB7C}" type="slidenum">
              <a:rPr lang="en-US" smtClean="0"/>
              <a:t>49</a:t>
            </a:fld>
            <a:endParaRPr lang="en-US"/>
          </a:p>
        </p:txBody>
      </p:sp>
      <p:pic>
        <p:nvPicPr>
          <p:cNvPr id="2" name="Picture 1"/>
          <p:cNvPicPr>
            <a:picLocks noChangeAspect="1"/>
          </p:cNvPicPr>
          <p:nvPr/>
        </p:nvPicPr>
        <p:blipFill>
          <a:blip r:embed="rId3"/>
          <a:stretch>
            <a:fillRect/>
          </a:stretch>
        </p:blipFill>
        <p:spPr>
          <a:xfrm>
            <a:off x="3964117" y="1124552"/>
            <a:ext cx="4000500" cy="4318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846" y="2589213"/>
            <a:ext cx="5486400" cy="34671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967" y="2589213"/>
            <a:ext cx="5486400" cy="3467100"/>
          </a:xfrm>
          <a:prstGeom prst="rect">
            <a:avLst/>
          </a:prstGeom>
        </p:spPr>
      </p:pic>
      <p:pic>
        <p:nvPicPr>
          <p:cNvPr id="17" name="Picture 16"/>
          <p:cNvPicPr>
            <a:picLocks noChangeAspect="1"/>
          </p:cNvPicPr>
          <p:nvPr/>
        </p:nvPicPr>
        <p:blipFill>
          <a:blip r:embed="rId6"/>
          <a:stretch>
            <a:fillRect/>
          </a:stretch>
        </p:blipFill>
        <p:spPr>
          <a:xfrm>
            <a:off x="2521009" y="2111977"/>
            <a:ext cx="2057400" cy="342900"/>
          </a:xfrm>
          <a:prstGeom prst="rect">
            <a:avLst/>
          </a:prstGeom>
        </p:spPr>
      </p:pic>
      <p:pic>
        <p:nvPicPr>
          <p:cNvPr id="18" name="Picture 17"/>
          <p:cNvPicPr>
            <a:picLocks noChangeAspect="1"/>
          </p:cNvPicPr>
          <p:nvPr/>
        </p:nvPicPr>
        <p:blipFill>
          <a:blip r:embed="rId7"/>
          <a:stretch>
            <a:fillRect/>
          </a:stretch>
        </p:blipFill>
        <p:spPr>
          <a:xfrm>
            <a:off x="8758238" y="2111977"/>
            <a:ext cx="1447800" cy="342900"/>
          </a:xfrm>
          <a:prstGeom prst="rect">
            <a:avLst/>
          </a:prstGeom>
        </p:spPr>
      </p:pic>
      <p:sp>
        <p:nvSpPr>
          <p:cNvPr id="13" name="Title 1"/>
          <p:cNvSpPr txBox="1">
            <a:spLocks/>
          </p:cNvSpPr>
          <p:nvPr/>
        </p:nvSpPr>
        <p:spPr>
          <a:xfrm>
            <a:off x="200025" y="365125"/>
            <a:ext cx="11979476"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Security</a:t>
            </a:r>
            <a:r>
              <a:rPr lang="zh-CN" altLang="en-US" dirty="0" smtClean="0"/>
              <a:t> </a:t>
            </a:r>
            <a:r>
              <a:rPr lang="en-US" dirty="0" smtClean="0"/>
              <a:t>Evaluation</a:t>
            </a:r>
            <a:r>
              <a:rPr lang="zh-CN" altLang="en-US" dirty="0" smtClean="0"/>
              <a:t> </a:t>
            </a:r>
            <a:r>
              <a:rPr lang="en-US" altLang="zh-CN" dirty="0" smtClean="0"/>
              <a:t>---</a:t>
            </a:r>
            <a:r>
              <a:rPr lang="zh-CN" altLang="en-US" dirty="0" smtClean="0"/>
              <a:t> </a:t>
            </a:r>
            <a:r>
              <a:rPr lang="en-US" altLang="zh-CN" dirty="0" err="1" smtClean="0"/>
              <a:t>FPA</a:t>
            </a:r>
            <a:r>
              <a:rPr lang="en-US" altLang="zh-CN" baseline="-25000" dirty="0" err="1" smtClean="0"/>
              <a:t>k</a:t>
            </a:r>
            <a:endParaRPr lang="en-US" baseline="-25000" dirty="0"/>
          </a:p>
        </p:txBody>
      </p:sp>
      <p:sp>
        <p:nvSpPr>
          <p:cNvPr id="10" name="Oval 9"/>
          <p:cNvSpPr/>
          <p:nvPr/>
        </p:nvSpPr>
        <p:spPr>
          <a:xfrm>
            <a:off x="4476809" y="4937760"/>
            <a:ext cx="799369" cy="564226"/>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12" name="Oval 11"/>
          <p:cNvSpPr/>
          <p:nvPr/>
        </p:nvSpPr>
        <p:spPr>
          <a:xfrm>
            <a:off x="10237529" y="4937760"/>
            <a:ext cx="799369" cy="564226"/>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Tree>
    <p:extLst>
      <p:ext uri="{BB962C8B-B14F-4D97-AF65-F5344CB8AC3E}">
        <p14:creationId xmlns:p14="http://schemas.microsoft.com/office/powerpoint/2010/main" val="161012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5"/>
          </p:nvPr>
        </p:nvSpPr>
        <p:spPr>
          <a:xfrm>
            <a:off x="7146102" y="400841"/>
            <a:ext cx="4493449" cy="546136"/>
          </a:xfrm>
          <a:ln>
            <a:noFill/>
          </a:ln>
        </p:spPr>
        <p:txBody>
          <a:bodyPr/>
          <a:lstStyle/>
          <a:p>
            <a:r>
              <a:rPr lang="en-US" altLang="zh-CN" sz="4800" dirty="0"/>
              <a:t>Introduction</a:t>
            </a:r>
            <a:endParaRPr lang="en-US" sz="4267" dirty="0"/>
          </a:p>
        </p:txBody>
      </p:sp>
      <p:sp>
        <p:nvSpPr>
          <p:cNvPr id="4" name="Rectangle 3"/>
          <p:cNvSpPr/>
          <p:nvPr/>
        </p:nvSpPr>
        <p:spPr>
          <a:xfrm>
            <a:off x="441751" y="1040174"/>
            <a:ext cx="11591137" cy="523220"/>
          </a:xfrm>
          <a:prstGeom prst="rect">
            <a:avLst/>
          </a:prstGeom>
        </p:spPr>
        <p:txBody>
          <a:bodyPr wrap="square">
            <a:spAutoFit/>
          </a:bodyPr>
          <a:lstStyle/>
          <a:p>
            <a:pPr marL="571472" indent="-571472">
              <a:buFont typeface="Arial" charset="0"/>
              <a:buChar char="•"/>
            </a:pPr>
            <a:r>
              <a:rPr lang="en-US" altLang="zh-CN" sz="2800" dirty="0" smtClean="0"/>
              <a:t>MPEG-DASH</a:t>
            </a:r>
            <a:r>
              <a:rPr lang="zh-CN" altLang="en-US" sz="2800" dirty="0" smtClean="0"/>
              <a:t> </a:t>
            </a:r>
            <a:r>
              <a:rPr lang="en-US" altLang="zh-CN" sz="2800" dirty="0" smtClean="0"/>
              <a:t>standard: adaptive bitrate streaming technique</a:t>
            </a:r>
            <a:endParaRPr lang="en-US" altLang="zh-CN" sz="2800" dirty="0"/>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Traffic Analysis --- </a:t>
            </a:r>
            <a:r>
              <a:rPr lang="en-US" dirty="0"/>
              <a:t>BURST Patterns</a:t>
            </a:r>
          </a:p>
        </p:txBody>
      </p:sp>
      <p:sp>
        <p:nvSpPr>
          <p:cNvPr id="6" name="Slide Number Placeholder 5"/>
          <p:cNvSpPr>
            <a:spLocks noGrp="1"/>
          </p:cNvSpPr>
          <p:nvPr>
            <p:ph type="sldNum" sz="quarter" idx="19"/>
          </p:nvPr>
        </p:nvSpPr>
        <p:spPr/>
        <p:txBody>
          <a:bodyPr/>
          <a:lstStyle/>
          <a:p>
            <a:fld id="{45F7BE95-73A5-2748-8EEA-ABE18BDACB7C}" type="slidenum">
              <a:rPr lang="en-US" smtClean="0"/>
              <a:t>5</a:t>
            </a:fld>
            <a:endParaRPr lang="en-US"/>
          </a:p>
        </p:txBody>
      </p:sp>
      <p:pic>
        <p:nvPicPr>
          <p:cNvPr id="7" name="Picture 6"/>
          <p:cNvPicPr>
            <a:picLocks noChangeAspect="1"/>
          </p:cNvPicPr>
          <p:nvPr/>
        </p:nvPicPr>
        <p:blipFill>
          <a:blip r:embed="rId3"/>
          <a:stretch>
            <a:fillRect/>
          </a:stretch>
        </p:blipFill>
        <p:spPr>
          <a:xfrm>
            <a:off x="9160279" y="5156857"/>
            <a:ext cx="2278921" cy="1592703"/>
          </a:xfrm>
          <a:prstGeom prst="rect">
            <a:avLst/>
          </a:prstGeom>
        </p:spPr>
      </p:pic>
      <p:sp>
        <p:nvSpPr>
          <p:cNvPr id="10" name="TextBox 9"/>
          <p:cNvSpPr txBox="1"/>
          <p:nvPr/>
        </p:nvSpPr>
        <p:spPr>
          <a:xfrm>
            <a:off x="2561823" y="5797009"/>
            <a:ext cx="1301889" cy="584775"/>
          </a:xfrm>
          <a:prstGeom prst="rect">
            <a:avLst/>
          </a:prstGeom>
          <a:noFill/>
        </p:spPr>
        <p:txBody>
          <a:bodyPr wrap="square" rtlCol="0">
            <a:spAutoFit/>
          </a:bodyPr>
          <a:lstStyle/>
          <a:p>
            <a:r>
              <a:rPr lang="en-US" sz="3200" dirty="0" smtClean="0"/>
              <a:t>Server</a:t>
            </a:r>
            <a:endParaRPr lang="en-US" sz="3200" dirty="0"/>
          </a:p>
        </p:txBody>
      </p:sp>
      <p:sp>
        <p:nvSpPr>
          <p:cNvPr id="11" name="TextBox 10"/>
          <p:cNvSpPr txBox="1"/>
          <p:nvPr/>
        </p:nvSpPr>
        <p:spPr>
          <a:xfrm>
            <a:off x="7814941" y="5797008"/>
            <a:ext cx="1147558" cy="584775"/>
          </a:xfrm>
          <a:prstGeom prst="rect">
            <a:avLst/>
          </a:prstGeom>
          <a:noFill/>
        </p:spPr>
        <p:txBody>
          <a:bodyPr wrap="none" rtlCol="0">
            <a:spAutoFit/>
          </a:bodyPr>
          <a:lstStyle/>
          <a:p>
            <a:r>
              <a:rPr lang="en-US" sz="3200" dirty="0" smtClean="0"/>
              <a:t>Client</a:t>
            </a:r>
            <a:endParaRPr lang="en-US" sz="3200" dirty="0"/>
          </a:p>
        </p:txBody>
      </p:sp>
      <p:pic>
        <p:nvPicPr>
          <p:cNvPr id="20" name="Picture 19"/>
          <p:cNvPicPr>
            <a:picLocks noChangeAspect="1"/>
          </p:cNvPicPr>
          <p:nvPr/>
        </p:nvPicPr>
        <p:blipFill>
          <a:blip r:embed="rId4"/>
          <a:stretch>
            <a:fillRect/>
          </a:stretch>
        </p:blipFill>
        <p:spPr>
          <a:xfrm>
            <a:off x="128481" y="2471886"/>
            <a:ext cx="1618830" cy="2432668"/>
          </a:xfrm>
          <a:prstGeom prst="rect">
            <a:avLst/>
          </a:prstGeom>
        </p:spPr>
      </p:pic>
      <p:sp>
        <p:nvSpPr>
          <p:cNvPr id="21" name="Right Arrow 20"/>
          <p:cNvSpPr/>
          <p:nvPr/>
        </p:nvSpPr>
        <p:spPr>
          <a:xfrm>
            <a:off x="1996851" y="3351497"/>
            <a:ext cx="885825" cy="571500"/>
          </a:xfrm>
          <a:prstGeom prst="rightArrow">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068053" y="1449869"/>
            <a:ext cx="2305439" cy="954107"/>
          </a:xfrm>
          <a:prstGeom prst="rect">
            <a:avLst/>
          </a:prstGeom>
          <a:noFill/>
        </p:spPr>
        <p:txBody>
          <a:bodyPr wrap="none" rtlCol="0">
            <a:spAutoFit/>
          </a:bodyPr>
          <a:lstStyle/>
          <a:p>
            <a:pPr algn="ctr"/>
            <a:r>
              <a:rPr lang="en-US" sz="2800" dirty="0" smtClean="0">
                <a:solidFill>
                  <a:srgbClr val="FF0000"/>
                </a:solidFill>
              </a:rPr>
              <a:t>Segments</a:t>
            </a:r>
          </a:p>
          <a:p>
            <a:pPr algn="ctr"/>
            <a:r>
              <a:rPr lang="en-US" sz="2800" dirty="0" smtClean="0">
                <a:solidFill>
                  <a:srgbClr val="FF0000"/>
                </a:solidFill>
              </a:rPr>
              <a:t>(video chunks)</a:t>
            </a:r>
            <a:endParaRPr lang="en-US" sz="2800" dirty="0">
              <a:solidFill>
                <a:srgbClr val="FF0000"/>
              </a:solidFill>
            </a:endParaRPr>
          </a:p>
        </p:txBody>
      </p:sp>
      <p:cxnSp>
        <p:nvCxnSpPr>
          <p:cNvPr id="25" name="Straight Connector 24"/>
          <p:cNvCxnSpPr/>
          <p:nvPr/>
        </p:nvCxnSpPr>
        <p:spPr>
          <a:xfrm flipV="1">
            <a:off x="5839326" y="1675291"/>
            <a:ext cx="0" cy="4998881"/>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5"/>
          <a:stretch>
            <a:fillRect/>
          </a:stretch>
        </p:blipFill>
        <p:spPr>
          <a:xfrm>
            <a:off x="1747311" y="5217165"/>
            <a:ext cx="677669" cy="1582108"/>
          </a:xfrm>
          <a:prstGeom prst="rect">
            <a:avLst/>
          </a:prstGeom>
        </p:spPr>
      </p:pic>
      <p:sp>
        <p:nvSpPr>
          <p:cNvPr id="34" name="Rectangular Callout 33"/>
          <p:cNvSpPr/>
          <p:nvPr/>
        </p:nvSpPr>
        <p:spPr>
          <a:xfrm>
            <a:off x="8293481" y="3806391"/>
            <a:ext cx="2209800" cy="994538"/>
          </a:xfrm>
          <a:prstGeom prst="wedgeRectCallout">
            <a:avLst>
              <a:gd name="adj1" fmla="val 49585"/>
              <a:gd name="adj2" fmla="val 101800"/>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Buffer below threshold?</a:t>
            </a:r>
          </a:p>
        </p:txBody>
      </p:sp>
      <p:sp>
        <p:nvSpPr>
          <p:cNvPr id="35" name="Rectangle 34"/>
          <p:cNvSpPr/>
          <p:nvPr/>
        </p:nvSpPr>
        <p:spPr>
          <a:xfrm>
            <a:off x="3238548" y="2488417"/>
            <a:ext cx="1988316" cy="39706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a:t>
            </a:r>
            <a:r>
              <a:rPr lang="en-US" sz="2400" dirty="0" smtClean="0"/>
              <a:t>egment1</a:t>
            </a:r>
            <a:endParaRPr lang="en-US" sz="2400" dirty="0"/>
          </a:p>
        </p:txBody>
      </p:sp>
      <p:sp>
        <p:nvSpPr>
          <p:cNvPr id="36" name="Rectangle 35"/>
          <p:cNvSpPr/>
          <p:nvPr/>
        </p:nvSpPr>
        <p:spPr>
          <a:xfrm>
            <a:off x="3238548" y="3109566"/>
            <a:ext cx="1988316" cy="39706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Segment2</a:t>
            </a:r>
            <a:endParaRPr lang="en-US" sz="2400" dirty="0"/>
          </a:p>
        </p:txBody>
      </p:sp>
      <p:sp>
        <p:nvSpPr>
          <p:cNvPr id="37" name="Rectangle 36"/>
          <p:cNvSpPr/>
          <p:nvPr/>
        </p:nvSpPr>
        <p:spPr>
          <a:xfrm>
            <a:off x="3238548" y="3730315"/>
            <a:ext cx="1988316" cy="397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Segment3</a:t>
            </a:r>
            <a:endParaRPr lang="en-US" sz="2400" dirty="0"/>
          </a:p>
        </p:txBody>
      </p:sp>
      <p:sp>
        <p:nvSpPr>
          <p:cNvPr id="38" name="Rectangle 37"/>
          <p:cNvSpPr/>
          <p:nvPr/>
        </p:nvSpPr>
        <p:spPr>
          <a:xfrm>
            <a:off x="3238548" y="4351064"/>
            <a:ext cx="1988316" cy="397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Segment4</a:t>
            </a:r>
            <a:endParaRPr lang="en-US" sz="2400" dirty="0"/>
          </a:p>
        </p:txBody>
      </p:sp>
      <p:sp>
        <p:nvSpPr>
          <p:cNvPr id="39" name="Rounded Rectangle 38"/>
          <p:cNvSpPr/>
          <p:nvPr/>
        </p:nvSpPr>
        <p:spPr>
          <a:xfrm>
            <a:off x="8293481" y="2086785"/>
            <a:ext cx="2209800" cy="93467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Request Next </a:t>
            </a:r>
          </a:p>
          <a:p>
            <a:pPr algn="ctr"/>
            <a:r>
              <a:rPr lang="en-US" sz="2800" dirty="0" smtClean="0"/>
              <a:t>Segment</a:t>
            </a:r>
            <a:endParaRPr lang="en-US" sz="2800" dirty="0"/>
          </a:p>
        </p:txBody>
      </p:sp>
      <p:cxnSp>
        <p:nvCxnSpPr>
          <p:cNvPr id="40" name="Straight Arrow Connector 39"/>
          <p:cNvCxnSpPr/>
          <p:nvPr/>
        </p:nvCxnSpPr>
        <p:spPr>
          <a:xfrm>
            <a:off x="9392826" y="3053588"/>
            <a:ext cx="0" cy="682758"/>
          </a:xfrm>
          <a:prstGeom prst="straightConnector1">
            <a:avLst/>
          </a:prstGeom>
          <a:ln w="508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434599" y="3132640"/>
            <a:ext cx="696024" cy="523220"/>
          </a:xfrm>
          <a:prstGeom prst="rect">
            <a:avLst/>
          </a:prstGeom>
          <a:noFill/>
        </p:spPr>
        <p:txBody>
          <a:bodyPr wrap="none" rtlCol="0">
            <a:spAutoFit/>
          </a:bodyPr>
          <a:lstStyle/>
          <a:p>
            <a:r>
              <a:rPr lang="en-US" sz="2800" dirty="0" smtClean="0">
                <a:solidFill>
                  <a:srgbClr val="FF0000"/>
                </a:solidFill>
              </a:rPr>
              <a:t>YES</a:t>
            </a:r>
            <a:endParaRPr lang="en-US" sz="2800" dirty="0">
              <a:solidFill>
                <a:srgbClr val="FF0000"/>
              </a:solidFill>
            </a:endParaRPr>
          </a:p>
        </p:txBody>
      </p:sp>
      <p:cxnSp>
        <p:nvCxnSpPr>
          <p:cNvPr id="44" name="Straight Arrow Connector 43"/>
          <p:cNvCxnSpPr/>
          <p:nvPr/>
        </p:nvCxnSpPr>
        <p:spPr>
          <a:xfrm flipV="1">
            <a:off x="5268636" y="2471552"/>
            <a:ext cx="2888195" cy="675471"/>
          </a:xfrm>
          <a:prstGeom prst="straightConnector1">
            <a:avLst/>
          </a:prstGeom>
          <a:ln w="5080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5373492" y="2686947"/>
            <a:ext cx="2783339" cy="664551"/>
          </a:xfrm>
          <a:prstGeom prst="straightConnector1">
            <a:avLst/>
          </a:prstGeom>
          <a:ln w="508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6" name="Right Arrow 25"/>
          <p:cNvSpPr/>
          <p:nvPr/>
        </p:nvSpPr>
        <p:spPr>
          <a:xfrm rot="15300000">
            <a:off x="6451275" y="3306442"/>
            <a:ext cx="885825" cy="571500"/>
          </a:xfrm>
          <a:prstGeom prst="rightArrow">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368096" y="4072540"/>
            <a:ext cx="1435265" cy="954107"/>
          </a:xfrm>
          <a:prstGeom prst="rect">
            <a:avLst/>
          </a:prstGeom>
          <a:noFill/>
        </p:spPr>
        <p:txBody>
          <a:bodyPr wrap="none" rtlCol="0">
            <a:spAutoFit/>
          </a:bodyPr>
          <a:lstStyle/>
          <a:p>
            <a:pPr algn="ctr"/>
            <a:r>
              <a:rPr lang="en-US" sz="2800" b="1" dirty="0" smtClean="0">
                <a:solidFill>
                  <a:srgbClr val="FF0000"/>
                </a:solidFill>
              </a:rPr>
              <a:t>BURST</a:t>
            </a:r>
          </a:p>
          <a:p>
            <a:pPr algn="ctr"/>
            <a:r>
              <a:rPr lang="en-US" sz="2800" b="1" dirty="0" smtClean="0">
                <a:solidFill>
                  <a:srgbClr val="FF0000"/>
                </a:solidFill>
              </a:rPr>
              <a:t>in traffic</a:t>
            </a:r>
            <a:endParaRPr lang="en-US" sz="2800" b="1" dirty="0">
              <a:solidFill>
                <a:srgbClr val="FF0000"/>
              </a:solidFill>
            </a:endParaRPr>
          </a:p>
        </p:txBody>
      </p:sp>
      <p:pic>
        <p:nvPicPr>
          <p:cNvPr id="27" name="Picture 26"/>
          <p:cNvPicPr>
            <a:picLocks noChangeAspect="1"/>
          </p:cNvPicPr>
          <p:nvPr/>
        </p:nvPicPr>
        <p:blipFill>
          <a:blip r:embed="rId4"/>
          <a:stretch>
            <a:fillRect/>
          </a:stretch>
        </p:blipFill>
        <p:spPr>
          <a:xfrm>
            <a:off x="10299739" y="5323076"/>
            <a:ext cx="668908" cy="1005189"/>
          </a:xfrm>
          <a:prstGeom prst="rect">
            <a:avLst/>
          </a:prstGeom>
        </p:spPr>
      </p:pic>
      <p:sp>
        <p:nvSpPr>
          <p:cNvPr id="9" name="TextBox 8"/>
          <p:cNvSpPr txBox="1"/>
          <p:nvPr/>
        </p:nvSpPr>
        <p:spPr>
          <a:xfrm>
            <a:off x="13441680" y="54864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0702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9"/>
          </p:nvPr>
        </p:nvSpPr>
        <p:spPr/>
        <p:txBody>
          <a:bodyPr/>
          <a:lstStyle/>
          <a:p>
            <a:fld id="{45F7BE95-73A5-2748-8EEA-ABE18BDACB7C}" type="slidenum">
              <a:rPr lang="en-US" smtClean="0"/>
              <a:t>50</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 y="2661222"/>
            <a:ext cx="5686425" cy="359350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763" y="2787626"/>
            <a:ext cx="5486400" cy="3467100"/>
          </a:xfrm>
          <a:prstGeom prst="rect">
            <a:avLst/>
          </a:prstGeom>
        </p:spPr>
      </p:pic>
      <p:pic>
        <p:nvPicPr>
          <p:cNvPr id="8" name="Picture 7"/>
          <p:cNvPicPr>
            <a:picLocks noChangeAspect="1"/>
          </p:cNvPicPr>
          <p:nvPr/>
        </p:nvPicPr>
        <p:blipFill>
          <a:blip r:embed="rId5"/>
          <a:stretch>
            <a:fillRect/>
          </a:stretch>
        </p:blipFill>
        <p:spPr>
          <a:xfrm>
            <a:off x="5598976" y="1405553"/>
            <a:ext cx="1524000" cy="444500"/>
          </a:xfrm>
          <a:prstGeom prst="rect">
            <a:avLst/>
          </a:prstGeom>
        </p:spPr>
      </p:pic>
      <p:sp>
        <p:nvSpPr>
          <p:cNvPr id="12" name="Title 1"/>
          <p:cNvSpPr txBox="1">
            <a:spLocks/>
          </p:cNvSpPr>
          <p:nvPr/>
        </p:nvSpPr>
        <p:spPr>
          <a:xfrm>
            <a:off x="200025" y="365125"/>
            <a:ext cx="11979476"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Security</a:t>
            </a:r>
            <a:r>
              <a:rPr lang="zh-CN" altLang="en-US" dirty="0" smtClean="0"/>
              <a:t> </a:t>
            </a:r>
            <a:r>
              <a:rPr lang="en-US" dirty="0" smtClean="0"/>
              <a:t>Evaluation</a:t>
            </a:r>
            <a:r>
              <a:rPr lang="zh-CN" altLang="en-US" dirty="0" smtClean="0"/>
              <a:t> </a:t>
            </a:r>
            <a:r>
              <a:rPr lang="en-US" altLang="zh-CN" dirty="0" smtClean="0"/>
              <a:t>---</a:t>
            </a:r>
            <a:r>
              <a:rPr lang="zh-CN" altLang="en-US" dirty="0" smtClean="0"/>
              <a:t> </a:t>
            </a:r>
            <a:r>
              <a:rPr lang="en-US" altLang="zh-CN" dirty="0" err="1" smtClean="0"/>
              <a:t>FPA</a:t>
            </a:r>
            <a:r>
              <a:rPr lang="en-US" altLang="zh-CN" baseline="-25000" dirty="0" err="1" smtClean="0"/>
              <a:t>k</a:t>
            </a:r>
            <a:endParaRPr lang="en-US" baseline="-25000" dirty="0"/>
          </a:p>
        </p:txBody>
      </p:sp>
      <p:pic>
        <p:nvPicPr>
          <p:cNvPr id="13" name="Picture 12"/>
          <p:cNvPicPr>
            <a:picLocks noChangeAspect="1"/>
          </p:cNvPicPr>
          <p:nvPr/>
        </p:nvPicPr>
        <p:blipFill>
          <a:blip r:embed="rId6"/>
          <a:stretch>
            <a:fillRect/>
          </a:stretch>
        </p:blipFill>
        <p:spPr>
          <a:xfrm>
            <a:off x="2521009" y="2111977"/>
            <a:ext cx="2057400" cy="342900"/>
          </a:xfrm>
          <a:prstGeom prst="rect">
            <a:avLst/>
          </a:prstGeom>
        </p:spPr>
      </p:pic>
      <p:pic>
        <p:nvPicPr>
          <p:cNvPr id="14" name="Picture 13"/>
          <p:cNvPicPr>
            <a:picLocks noChangeAspect="1"/>
          </p:cNvPicPr>
          <p:nvPr/>
        </p:nvPicPr>
        <p:blipFill>
          <a:blip r:embed="rId7"/>
          <a:stretch>
            <a:fillRect/>
          </a:stretch>
        </p:blipFill>
        <p:spPr>
          <a:xfrm>
            <a:off x="8758238" y="2111977"/>
            <a:ext cx="1447800" cy="342900"/>
          </a:xfrm>
          <a:prstGeom prst="rect">
            <a:avLst/>
          </a:prstGeom>
        </p:spPr>
      </p:pic>
      <p:sp>
        <p:nvSpPr>
          <p:cNvPr id="9" name="Oval 8"/>
          <p:cNvSpPr/>
          <p:nvPr/>
        </p:nvSpPr>
        <p:spPr>
          <a:xfrm>
            <a:off x="4672013" y="3332480"/>
            <a:ext cx="1214437" cy="564226"/>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10" name="Oval 9"/>
          <p:cNvSpPr/>
          <p:nvPr/>
        </p:nvSpPr>
        <p:spPr>
          <a:xfrm>
            <a:off x="10461726" y="3614593"/>
            <a:ext cx="1214437" cy="564226"/>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Tree>
    <p:extLst>
      <p:ext uri="{BB962C8B-B14F-4D97-AF65-F5344CB8AC3E}">
        <p14:creationId xmlns:p14="http://schemas.microsoft.com/office/powerpoint/2010/main" val="63170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a:t>
            </a:r>
            <a:r>
              <a:rPr lang="en-US" altLang="zh-CN" sz="4800"/>
              <a:t>Differential Privacy</a:t>
            </a:r>
            <a:endParaRPr lang="en-US" altLang="zh-CN" sz="4800" dirty="0"/>
          </a:p>
        </p:txBody>
      </p:sp>
      <p:sp>
        <p:nvSpPr>
          <p:cNvPr id="3" name="Slide Number Placeholder 2"/>
          <p:cNvSpPr>
            <a:spLocks noGrp="1"/>
          </p:cNvSpPr>
          <p:nvPr>
            <p:ph type="sldNum" sz="quarter" idx="19"/>
          </p:nvPr>
        </p:nvSpPr>
        <p:spPr/>
        <p:txBody>
          <a:bodyPr/>
          <a:lstStyle/>
          <a:p>
            <a:fld id="{45F7BE95-73A5-2748-8EEA-ABE18BDACB7C}" type="slidenum">
              <a:rPr lang="en-US" smtClean="0"/>
              <a:t>51</a:t>
            </a:fld>
            <a:endParaRPr lang="en-US"/>
          </a:p>
        </p:txBody>
      </p:sp>
      <p:sp>
        <p:nvSpPr>
          <p:cNvPr id="9" name="Title 1"/>
          <p:cNvSpPr txBox="1">
            <a:spLocks/>
          </p:cNvSpPr>
          <p:nvPr/>
        </p:nvSpPr>
        <p:spPr>
          <a:xfrm>
            <a:off x="200025" y="365125"/>
            <a:ext cx="11979476"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Security</a:t>
            </a:r>
            <a:r>
              <a:rPr lang="zh-CN" altLang="en-US" dirty="0" smtClean="0"/>
              <a:t> </a:t>
            </a:r>
            <a:r>
              <a:rPr lang="en-US" dirty="0" smtClean="0"/>
              <a:t>Evaluation </a:t>
            </a:r>
            <a:endParaRPr lang="en-US" dirty="0"/>
          </a:p>
        </p:txBody>
      </p:sp>
      <p:pic>
        <p:nvPicPr>
          <p:cNvPr id="6" name="Picture 5"/>
          <p:cNvPicPr>
            <a:picLocks noChangeAspect="1"/>
          </p:cNvPicPr>
          <p:nvPr/>
        </p:nvPicPr>
        <p:blipFill>
          <a:blip r:embed="rId3"/>
          <a:stretch>
            <a:fillRect/>
          </a:stretch>
        </p:blipFill>
        <p:spPr>
          <a:xfrm>
            <a:off x="3398938" y="1089508"/>
            <a:ext cx="4152900" cy="431800"/>
          </a:xfrm>
          <a:prstGeom prst="rect">
            <a:avLst/>
          </a:prstGeom>
        </p:spPr>
      </p:pic>
      <p:sp>
        <p:nvSpPr>
          <p:cNvPr id="13" name="TextBox 12"/>
          <p:cNvSpPr txBox="1"/>
          <p:nvPr/>
        </p:nvSpPr>
        <p:spPr>
          <a:xfrm>
            <a:off x="7824448" y="996562"/>
            <a:ext cx="606256" cy="584775"/>
          </a:xfrm>
          <a:prstGeom prst="rect">
            <a:avLst/>
          </a:prstGeom>
          <a:noFill/>
        </p:spPr>
        <p:txBody>
          <a:bodyPr wrap="none" rtlCol="0">
            <a:spAutoFit/>
          </a:bodyPr>
          <a:lstStyle/>
          <a:p>
            <a:r>
              <a:rPr lang="en-US" sz="3200" dirty="0" smtClean="0">
                <a:solidFill>
                  <a:srgbClr val="FF0000"/>
                </a:solidFill>
              </a:rPr>
              <a:t>d*</a:t>
            </a:r>
            <a:endParaRPr lang="en-US" sz="3200" baseline="-25000" dirty="0">
              <a:solidFill>
                <a:srgbClr val="FF000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9775" y="1577259"/>
            <a:ext cx="7805738" cy="5203825"/>
          </a:xfrm>
          <a:prstGeom prst="rect">
            <a:avLst/>
          </a:prstGeom>
        </p:spPr>
      </p:pic>
    </p:spTree>
    <p:extLst>
      <p:ext uri="{BB962C8B-B14F-4D97-AF65-F5344CB8AC3E}">
        <p14:creationId xmlns:p14="http://schemas.microsoft.com/office/powerpoint/2010/main" val="831768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7" name="Slide Number Placeholder 6"/>
          <p:cNvSpPr>
            <a:spLocks noGrp="1"/>
          </p:cNvSpPr>
          <p:nvPr>
            <p:ph type="sldNum" sz="quarter" idx="19"/>
          </p:nvPr>
        </p:nvSpPr>
        <p:spPr/>
        <p:txBody>
          <a:bodyPr/>
          <a:lstStyle/>
          <a:p>
            <a:fld id="{45F7BE95-73A5-2748-8EEA-ABE18BDACB7C}" type="slidenum">
              <a:rPr lang="en-US" smtClean="0"/>
              <a:t>52</a:t>
            </a:fld>
            <a:endParaRPr lang="en-US"/>
          </a:p>
        </p:txBody>
      </p:sp>
      <p:sp>
        <p:nvSpPr>
          <p:cNvPr id="9" name="Title 1"/>
          <p:cNvSpPr txBox="1">
            <a:spLocks/>
          </p:cNvSpPr>
          <p:nvPr/>
        </p:nvSpPr>
        <p:spPr>
          <a:xfrm>
            <a:off x="200025" y="365125"/>
            <a:ext cx="11979476"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Security</a:t>
            </a:r>
            <a:r>
              <a:rPr lang="zh-CN" altLang="en-US" dirty="0" smtClean="0"/>
              <a:t> </a:t>
            </a:r>
            <a:r>
              <a:rPr lang="en-US" dirty="0" smtClean="0"/>
              <a:t>Evaluation</a:t>
            </a:r>
            <a:endParaRPr lang="en-US" dirty="0"/>
          </a:p>
        </p:txBody>
      </p:sp>
      <p:pic>
        <p:nvPicPr>
          <p:cNvPr id="2" name="Picture 1"/>
          <p:cNvPicPr>
            <a:picLocks noChangeAspect="1"/>
          </p:cNvPicPr>
          <p:nvPr/>
        </p:nvPicPr>
        <p:blipFill>
          <a:blip r:embed="rId3"/>
          <a:stretch>
            <a:fillRect/>
          </a:stretch>
        </p:blipFill>
        <p:spPr>
          <a:xfrm>
            <a:off x="3964117" y="1124552"/>
            <a:ext cx="4000500" cy="431800"/>
          </a:xfrm>
          <a:prstGeom prst="rect">
            <a:avLst/>
          </a:prstGeom>
        </p:spPr>
      </p:pic>
      <p:sp>
        <p:nvSpPr>
          <p:cNvPr id="8" name="TextBox 7"/>
          <p:cNvSpPr txBox="1"/>
          <p:nvPr/>
        </p:nvSpPr>
        <p:spPr>
          <a:xfrm>
            <a:off x="8151982" y="1048064"/>
            <a:ext cx="606256" cy="584775"/>
          </a:xfrm>
          <a:prstGeom prst="rect">
            <a:avLst/>
          </a:prstGeom>
          <a:noFill/>
        </p:spPr>
        <p:txBody>
          <a:bodyPr wrap="none" rtlCol="0">
            <a:spAutoFit/>
          </a:bodyPr>
          <a:lstStyle/>
          <a:p>
            <a:r>
              <a:rPr lang="en-US" sz="3200" dirty="0" smtClean="0">
                <a:solidFill>
                  <a:srgbClr val="FF0000"/>
                </a:solidFill>
              </a:rPr>
              <a:t>d*</a:t>
            </a:r>
            <a:endParaRPr lang="en-US" sz="3200" baseline="-25000" dirty="0">
              <a:solidFill>
                <a:srgbClr val="FF0000"/>
              </a:solidFill>
            </a:endParaRPr>
          </a:p>
        </p:txBody>
      </p:sp>
      <p:pic>
        <p:nvPicPr>
          <p:cNvPr id="13" name="Picture 12"/>
          <p:cNvPicPr>
            <a:picLocks noChangeAspect="1"/>
          </p:cNvPicPr>
          <p:nvPr/>
        </p:nvPicPr>
        <p:blipFill>
          <a:blip r:embed="rId4"/>
          <a:stretch>
            <a:fillRect/>
          </a:stretch>
        </p:blipFill>
        <p:spPr>
          <a:xfrm>
            <a:off x="2521009" y="2111977"/>
            <a:ext cx="2057400" cy="342900"/>
          </a:xfrm>
          <a:prstGeom prst="rect">
            <a:avLst/>
          </a:prstGeom>
        </p:spPr>
      </p:pic>
      <p:pic>
        <p:nvPicPr>
          <p:cNvPr id="14" name="Picture 13"/>
          <p:cNvPicPr>
            <a:picLocks noChangeAspect="1"/>
          </p:cNvPicPr>
          <p:nvPr/>
        </p:nvPicPr>
        <p:blipFill>
          <a:blip r:embed="rId5"/>
          <a:stretch>
            <a:fillRect/>
          </a:stretch>
        </p:blipFill>
        <p:spPr>
          <a:xfrm>
            <a:off x="8758238" y="2111977"/>
            <a:ext cx="1447800" cy="3429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1750" y="2703512"/>
            <a:ext cx="5486400" cy="34671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292" y="2703512"/>
            <a:ext cx="5486400" cy="3467100"/>
          </a:xfrm>
          <a:prstGeom prst="rect">
            <a:avLst/>
          </a:prstGeom>
        </p:spPr>
      </p:pic>
    </p:spTree>
    <p:extLst>
      <p:ext uri="{BB962C8B-B14F-4D97-AF65-F5344CB8AC3E}">
        <p14:creationId xmlns:p14="http://schemas.microsoft.com/office/powerpoint/2010/main" val="2006138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9"/>
          </p:nvPr>
        </p:nvSpPr>
        <p:spPr/>
        <p:txBody>
          <a:bodyPr/>
          <a:lstStyle/>
          <a:p>
            <a:fld id="{45F7BE95-73A5-2748-8EEA-ABE18BDACB7C}" type="slidenum">
              <a:rPr lang="en-US" smtClean="0"/>
              <a:t>53</a:t>
            </a:fld>
            <a:endParaRPr lang="en-US"/>
          </a:p>
        </p:txBody>
      </p:sp>
      <p:sp>
        <p:nvSpPr>
          <p:cNvPr id="10" name="Title 1"/>
          <p:cNvSpPr txBox="1">
            <a:spLocks/>
          </p:cNvSpPr>
          <p:nvPr/>
        </p:nvSpPr>
        <p:spPr>
          <a:xfrm>
            <a:off x="200025" y="365125"/>
            <a:ext cx="11979476"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Security</a:t>
            </a:r>
            <a:r>
              <a:rPr lang="zh-CN" altLang="en-US" dirty="0" smtClean="0"/>
              <a:t> </a:t>
            </a:r>
            <a:r>
              <a:rPr lang="en-US" dirty="0" smtClean="0"/>
              <a:t>Evaluation</a:t>
            </a:r>
            <a:endParaRPr lang="en-US" dirty="0"/>
          </a:p>
        </p:txBody>
      </p:sp>
      <p:sp>
        <p:nvSpPr>
          <p:cNvPr id="9" name="TextBox 8"/>
          <p:cNvSpPr txBox="1"/>
          <p:nvPr/>
        </p:nvSpPr>
        <p:spPr>
          <a:xfrm>
            <a:off x="1965236" y="1405553"/>
            <a:ext cx="2383986" cy="584775"/>
          </a:xfrm>
          <a:prstGeom prst="rect">
            <a:avLst/>
          </a:prstGeom>
          <a:noFill/>
        </p:spPr>
        <p:txBody>
          <a:bodyPr wrap="none" rtlCol="0">
            <a:spAutoFit/>
          </a:bodyPr>
          <a:lstStyle/>
          <a:p>
            <a:r>
              <a:rPr lang="en-US" sz="3200" dirty="0" smtClean="0">
                <a:solidFill>
                  <a:srgbClr val="FF0000"/>
                </a:solidFill>
              </a:rPr>
              <a:t>d*: w = 0.05s</a:t>
            </a:r>
            <a:endParaRPr lang="en-US" sz="3200" baseline="-25000" dirty="0">
              <a:solidFill>
                <a:srgbClr val="FF0000"/>
              </a:solidFill>
            </a:endParaRPr>
          </a:p>
        </p:txBody>
      </p:sp>
      <p:sp>
        <p:nvSpPr>
          <p:cNvPr id="11" name="TextBox 10"/>
          <p:cNvSpPr txBox="1"/>
          <p:nvPr/>
        </p:nvSpPr>
        <p:spPr>
          <a:xfrm>
            <a:off x="8061236" y="1405553"/>
            <a:ext cx="1863011" cy="584775"/>
          </a:xfrm>
          <a:prstGeom prst="rect">
            <a:avLst/>
          </a:prstGeom>
          <a:noFill/>
        </p:spPr>
        <p:txBody>
          <a:bodyPr wrap="none" rtlCol="0">
            <a:spAutoFit/>
          </a:bodyPr>
          <a:lstStyle/>
          <a:p>
            <a:r>
              <a:rPr lang="en-US" sz="3200" dirty="0" smtClean="0">
                <a:solidFill>
                  <a:srgbClr val="FF0000"/>
                </a:solidFill>
              </a:rPr>
              <a:t>d*: w = 2s</a:t>
            </a:r>
            <a:endParaRPr lang="en-US" sz="3200" baseline="-25000"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541" y="2439789"/>
            <a:ext cx="5486400" cy="34671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464" y="2377182"/>
            <a:ext cx="5684541" cy="3592314"/>
          </a:xfrm>
          <a:prstGeom prst="rect">
            <a:avLst/>
          </a:prstGeom>
        </p:spPr>
      </p:pic>
    </p:spTree>
    <p:extLst>
      <p:ext uri="{BB962C8B-B14F-4D97-AF65-F5344CB8AC3E}">
        <p14:creationId xmlns:p14="http://schemas.microsoft.com/office/powerpoint/2010/main" val="1785550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739946" y="2183253"/>
            <a:ext cx="5304317" cy="4173097"/>
          </a:xfrm>
          <a:prstGeom prst="rect">
            <a:avLst/>
          </a:prstGeom>
        </p:spPr>
      </p:pic>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5" name="Title 1"/>
          <p:cNvSpPr txBox="1">
            <a:spLocks/>
          </p:cNvSpPr>
          <p:nvPr/>
        </p:nvSpPr>
        <p:spPr>
          <a:xfrm>
            <a:off x="200025" y="365125"/>
            <a:ext cx="11715749"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Security</a:t>
            </a:r>
            <a:r>
              <a:rPr lang="zh-CN" altLang="en-US" dirty="0" smtClean="0"/>
              <a:t> </a:t>
            </a:r>
            <a:r>
              <a:rPr lang="en-US" dirty="0" smtClean="0"/>
              <a:t>Evaluation --- Train w. clean, test w. noised</a:t>
            </a:r>
            <a:endParaRPr lang="en-US" dirty="0"/>
          </a:p>
        </p:txBody>
      </p:sp>
      <p:sp>
        <p:nvSpPr>
          <p:cNvPr id="3" name="Slide Number Placeholder 2"/>
          <p:cNvSpPr>
            <a:spLocks noGrp="1"/>
          </p:cNvSpPr>
          <p:nvPr>
            <p:ph type="sldNum" sz="quarter" idx="19"/>
          </p:nvPr>
        </p:nvSpPr>
        <p:spPr/>
        <p:txBody>
          <a:bodyPr/>
          <a:lstStyle/>
          <a:p>
            <a:fld id="{45F7BE95-73A5-2748-8EEA-ABE18BDACB7C}" type="slidenum">
              <a:rPr lang="en-US" smtClean="0"/>
              <a:t>54</a:t>
            </a:fld>
            <a:endParaRPr lang="en-US"/>
          </a:p>
        </p:txBody>
      </p:sp>
      <p:pic>
        <p:nvPicPr>
          <p:cNvPr id="6" name="Picture 5"/>
          <p:cNvPicPr>
            <a:picLocks noChangeAspect="1"/>
          </p:cNvPicPr>
          <p:nvPr/>
        </p:nvPicPr>
        <p:blipFill>
          <a:blip r:embed="rId4"/>
          <a:stretch>
            <a:fillRect/>
          </a:stretch>
        </p:blipFill>
        <p:spPr>
          <a:xfrm>
            <a:off x="200026" y="2121485"/>
            <a:ext cx="5297007" cy="4234865"/>
          </a:xfrm>
          <a:prstGeom prst="rect">
            <a:avLst/>
          </a:prstGeom>
        </p:spPr>
      </p:pic>
      <p:sp>
        <p:nvSpPr>
          <p:cNvPr id="9" name="Oval 8"/>
          <p:cNvSpPr/>
          <p:nvPr/>
        </p:nvSpPr>
        <p:spPr>
          <a:xfrm>
            <a:off x="5978655" y="4657724"/>
            <a:ext cx="1850895" cy="871539"/>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Tree>
    <p:extLst>
      <p:ext uri="{BB962C8B-B14F-4D97-AF65-F5344CB8AC3E}">
        <p14:creationId xmlns:p14="http://schemas.microsoft.com/office/powerpoint/2010/main" val="499429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686" y="1174947"/>
            <a:ext cx="10454651" cy="1384995"/>
          </a:xfrm>
          <a:prstGeom prst="rect">
            <a:avLst/>
          </a:prstGeom>
        </p:spPr>
        <p:txBody>
          <a:bodyPr wrap="square">
            <a:spAutoFit/>
          </a:bodyPr>
          <a:lstStyle/>
          <a:p>
            <a:pPr marL="571472" indent="-571472">
              <a:buFont typeface="Arial" charset="0"/>
              <a:buChar char="•"/>
            </a:pPr>
            <a:r>
              <a:rPr lang="en-US" altLang="zh-CN" sz="2800" dirty="0" smtClean="0"/>
              <a:t>Window size: w seconds</a:t>
            </a:r>
          </a:p>
          <a:p>
            <a:pPr marL="571472" indent="-571472">
              <a:buFont typeface="Arial" charset="0"/>
              <a:buChar char="•"/>
            </a:pPr>
            <a:r>
              <a:rPr lang="en-US" altLang="zh-CN" sz="2800" dirty="0" smtClean="0"/>
              <a:t>Max value of all bins of all videos (4000 traces): C</a:t>
            </a:r>
          </a:p>
          <a:p>
            <a:pPr marL="571472" indent="-571472">
              <a:buFont typeface="Arial" charset="0"/>
              <a:buChar char="•"/>
            </a:pPr>
            <a:r>
              <a:rPr lang="en-US" altLang="zh-CN" sz="2800" dirty="0"/>
              <a:t>B</a:t>
            </a:r>
            <a:r>
              <a:rPr lang="en-US" altLang="zh-CN" sz="2800" dirty="0" smtClean="0"/>
              <a:t>aseline </a:t>
            </a:r>
            <a:r>
              <a:rPr lang="en-US" altLang="zh-CN" sz="2800" dirty="0"/>
              <a:t>defense </a:t>
            </a:r>
            <a:r>
              <a:rPr lang="en-US" altLang="zh-CN" sz="2800" dirty="0" smtClean="0"/>
              <a:t>mechanism: C bytes per w seconds (all videos)</a:t>
            </a:r>
            <a:endParaRPr lang="en-US" altLang="zh-CN" sz="2800" dirty="0"/>
          </a:p>
        </p:txBody>
      </p:sp>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Baseline Approach</a:t>
            </a:r>
            <a:endParaRPr lang="en-US" dirty="0"/>
          </a:p>
        </p:txBody>
      </p:sp>
      <p:sp>
        <p:nvSpPr>
          <p:cNvPr id="2" name="Slide Number Placeholder 1"/>
          <p:cNvSpPr>
            <a:spLocks noGrp="1"/>
          </p:cNvSpPr>
          <p:nvPr>
            <p:ph type="sldNum" sz="quarter" idx="19"/>
          </p:nvPr>
        </p:nvSpPr>
        <p:spPr/>
        <p:txBody>
          <a:bodyPr/>
          <a:lstStyle/>
          <a:p>
            <a:fld id="{45F7BE95-73A5-2748-8EEA-ABE18BDACB7C}" type="slidenum">
              <a:rPr lang="en-US" smtClean="0"/>
              <a:t>55</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3" y="2559942"/>
            <a:ext cx="10403833" cy="4161533"/>
          </a:xfrm>
          <a:prstGeom prst="rect">
            <a:avLst/>
          </a:prstGeom>
        </p:spPr>
      </p:pic>
    </p:spTree>
    <p:extLst>
      <p:ext uri="{BB962C8B-B14F-4D97-AF65-F5344CB8AC3E}">
        <p14:creationId xmlns:p14="http://schemas.microsoft.com/office/powerpoint/2010/main" val="269455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686" y="1746447"/>
            <a:ext cx="10454651" cy="1815882"/>
          </a:xfrm>
          <a:prstGeom prst="rect">
            <a:avLst/>
          </a:prstGeom>
        </p:spPr>
        <p:txBody>
          <a:bodyPr wrap="square">
            <a:spAutoFit/>
          </a:bodyPr>
          <a:lstStyle/>
          <a:p>
            <a:pPr marL="571472" indent="-571472">
              <a:buFont typeface="Arial" charset="0"/>
              <a:buChar char="•"/>
            </a:pPr>
            <a:r>
              <a:rPr lang="en-US" altLang="zh-CN" sz="2800" dirty="0" smtClean="0"/>
              <a:t>The</a:t>
            </a:r>
            <a:r>
              <a:rPr lang="zh-CN" altLang="en-US" sz="2800" dirty="0" smtClean="0"/>
              <a:t> </a:t>
            </a:r>
            <a:r>
              <a:rPr lang="en-US" altLang="zh-CN" sz="2800" dirty="0" smtClean="0"/>
              <a:t>Attacker</a:t>
            </a:r>
            <a:r>
              <a:rPr lang="zh-CN" altLang="en-US" sz="2800" dirty="0" smtClean="0"/>
              <a:t> </a:t>
            </a:r>
            <a:r>
              <a:rPr lang="en-US" altLang="zh-CN" sz="2800" dirty="0" smtClean="0"/>
              <a:t>has </a:t>
            </a:r>
            <a:r>
              <a:rPr lang="en-US" altLang="zh-CN" sz="2800" dirty="0"/>
              <a:t>the </a:t>
            </a:r>
            <a:r>
              <a:rPr lang="en-US" altLang="zh-CN" sz="2800" dirty="0" smtClean="0"/>
              <a:t>knowledge</a:t>
            </a:r>
            <a:r>
              <a:rPr lang="zh-CN" altLang="en-US" sz="2800" dirty="0" smtClean="0"/>
              <a:t> </a:t>
            </a:r>
            <a:r>
              <a:rPr lang="en-US" altLang="zh-CN" sz="2800" dirty="0" smtClean="0"/>
              <a:t>of </a:t>
            </a:r>
            <a:r>
              <a:rPr lang="en-US" altLang="zh-CN" sz="2800" dirty="0"/>
              <a:t>distribution of both clean data and noised data (but </a:t>
            </a:r>
            <a:r>
              <a:rPr lang="en-US" altLang="zh-CN" sz="2800" dirty="0" smtClean="0"/>
              <a:t>not</a:t>
            </a:r>
            <a:r>
              <a:rPr lang="zh-CN" altLang="en-US" sz="2800" dirty="0" smtClean="0"/>
              <a:t> </a:t>
            </a:r>
            <a:r>
              <a:rPr lang="en-US" altLang="zh-CN" sz="2800" dirty="0" smtClean="0"/>
              <a:t>the </a:t>
            </a:r>
            <a:r>
              <a:rPr lang="en-US" altLang="zh-CN" sz="2800" dirty="0"/>
              <a:t>mapping between the two</a:t>
            </a:r>
            <a:r>
              <a:rPr lang="en-US" altLang="zh-CN" sz="2800" dirty="0" smtClean="0"/>
              <a:t>)</a:t>
            </a:r>
            <a:endParaRPr lang="zh-CN" altLang="en-US" sz="2800" dirty="0" smtClean="0"/>
          </a:p>
          <a:p>
            <a:pPr marL="571472" indent="-571472">
              <a:buFont typeface="Arial" charset="0"/>
              <a:buChar char="•"/>
            </a:pPr>
            <a:endParaRPr lang="zh-CN" altLang="en-US" sz="2800" dirty="0"/>
          </a:p>
          <a:p>
            <a:pPr marL="571472" indent="-571472">
              <a:buFont typeface="Arial" charset="0"/>
              <a:buChar char="•"/>
            </a:pPr>
            <a:r>
              <a:rPr lang="en-US" altLang="zh-CN" sz="2800" dirty="0" smtClean="0"/>
              <a:t>First</a:t>
            </a:r>
            <a:r>
              <a:rPr lang="zh-CN" altLang="en-US" sz="2800" dirty="0" smtClean="0"/>
              <a:t> </a:t>
            </a:r>
            <a:r>
              <a:rPr lang="en-US" altLang="zh-CN" sz="2800" dirty="0" smtClean="0"/>
              <a:t>try</a:t>
            </a:r>
            <a:r>
              <a:rPr lang="zh-CN" altLang="en-US" sz="2800" dirty="0" smtClean="0"/>
              <a:t> </a:t>
            </a:r>
            <a:r>
              <a:rPr lang="en-US" altLang="zh-CN" sz="2800" dirty="0" smtClean="0"/>
              <a:t>to</a:t>
            </a:r>
            <a:r>
              <a:rPr lang="zh-CN" altLang="en-US" sz="2800" dirty="0" smtClean="0"/>
              <a:t> </a:t>
            </a:r>
            <a:r>
              <a:rPr lang="en-US" altLang="zh-CN" sz="2800" dirty="0" smtClean="0"/>
              <a:t>remove</a:t>
            </a:r>
            <a:r>
              <a:rPr lang="zh-CN" altLang="en-US" sz="2800" dirty="0" smtClean="0"/>
              <a:t> </a:t>
            </a:r>
            <a:r>
              <a:rPr lang="en-US" altLang="zh-CN" sz="2800" dirty="0" smtClean="0"/>
              <a:t>noise,</a:t>
            </a:r>
            <a:r>
              <a:rPr lang="zh-CN" altLang="en-US" sz="2800" dirty="0" smtClean="0"/>
              <a:t> </a:t>
            </a:r>
            <a:r>
              <a:rPr lang="en-US" altLang="zh-CN" sz="2800" dirty="0" smtClean="0"/>
              <a:t>then</a:t>
            </a:r>
            <a:r>
              <a:rPr lang="zh-CN" altLang="en-US" sz="2800" dirty="0" smtClean="0"/>
              <a:t> </a:t>
            </a:r>
            <a:r>
              <a:rPr lang="en-US" altLang="zh-CN" sz="2800" dirty="0" smtClean="0"/>
              <a:t>perform</a:t>
            </a:r>
            <a:r>
              <a:rPr lang="zh-CN" altLang="en-US" sz="2800" dirty="0" smtClean="0"/>
              <a:t> </a:t>
            </a:r>
            <a:r>
              <a:rPr lang="en-US" altLang="zh-CN" sz="2800" dirty="0" smtClean="0"/>
              <a:t>classification</a:t>
            </a:r>
            <a:endParaRPr lang="en-US" altLang="zh-CN" sz="2800" dirty="0"/>
          </a:p>
        </p:txBody>
      </p:sp>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a:t>
            </a:r>
            <a:r>
              <a:rPr lang="en-US" altLang="zh-CN" sz="4800"/>
              <a:t>Differential Privacy</a:t>
            </a:r>
            <a:endParaRPr lang="en-US" altLang="zh-CN" sz="4800" dirty="0"/>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Optimal</a:t>
            </a:r>
            <a:r>
              <a:rPr lang="zh-CN" altLang="en-US" dirty="0" smtClean="0"/>
              <a:t> </a:t>
            </a:r>
            <a:r>
              <a:rPr lang="en-US" altLang="zh-CN" dirty="0" smtClean="0"/>
              <a:t>Attacker</a:t>
            </a:r>
            <a:endParaRPr lang="en-US" dirty="0"/>
          </a:p>
        </p:txBody>
      </p:sp>
      <p:sp>
        <p:nvSpPr>
          <p:cNvPr id="2" name="Slide Number Placeholder 1"/>
          <p:cNvSpPr>
            <a:spLocks noGrp="1"/>
          </p:cNvSpPr>
          <p:nvPr>
            <p:ph type="sldNum" sz="quarter" idx="19"/>
          </p:nvPr>
        </p:nvSpPr>
        <p:spPr/>
        <p:txBody>
          <a:bodyPr/>
          <a:lstStyle/>
          <a:p>
            <a:fld id="{45F7BE95-73A5-2748-8EEA-ABE18BDACB7C}" type="slidenum">
              <a:rPr lang="en-US" smtClean="0"/>
              <a:t>56</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31324"/>
            <a:ext cx="1587244" cy="1587244"/>
          </a:xfrm>
          <a:prstGeom prst="rect">
            <a:avLst/>
          </a:prstGeom>
        </p:spPr>
      </p:pic>
      <p:pic>
        <p:nvPicPr>
          <p:cNvPr id="3" name="Picture 2"/>
          <p:cNvPicPr>
            <a:picLocks noChangeAspect="1"/>
          </p:cNvPicPr>
          <p:nvPr/>
        </p:nvPicPr>
        <p:blipFill>
          <a:blip r:embed="rId4"/>
          <a:stretch>
            <a:fillRect/>
          </a:stretch>
        </p:blipFill>
        <p:spPr>
          <a:xfrm>
            <a:off x="553740" y="3540156"/>
            <a:ext cx="8791074" cy="2776534"/>
          </a:xfrm>
          <a:prstGeom prst="rect">
            <a:avLst/>
          </a:prstGeom>
        </p:spPr>
      </p:pic>
      <p:sp>
        <p:nvSpPr>
          <p:cNvPr id="8" name="TextBox 7"/>
          <p:cNvSpPr txBox="1"/>
          <p:nvPr/>
        </p:nvSpPr>
        <p:spPr>
          <a:xfrm>
            <a:off x="9711847" y="3429664"/>
            <a:ext cx="2480153" cy="1077218"/>
          </a:xfrm>
          <a:prstGeom prst="rect">
            <a:avLst/>
          </a:prstGeom>
          <a:noFill/>
        </p:spPr>
        <p:txBody>
          <a:bodyPr wrap="square" rtlCol="0">
            <a:spAutoFit/>
          </a:bodyPr>
          <a:lstStyle/>
          <a:p>
            <a:r>
              <a:rPr lang="en-US" altLang="zh-CN" sz="3200" dirty="0" smtClean="0">
                <a:solidFill>
                  <a:srgbClr val="FF0000"/>
                </a:solidFill>
              </a:rPr>
              <a:t>Improvement </a:t>
            </a:r>
            <a:r>
              <a:rPr lang="en-US" altLang="zh-CN" sz="3200" smtClean="0">
                <a:solidFill>
                  <a:srgbClr val="FF0000"/>
                </a:solidFill>
              </a:rPr>
              <a:t>of accuracy:</a:t>
            </a:r>
            <a:endParaRPr lang="en-US" sz="3200" dirty="0">
              <a:solidFill>
                <a:srgbClr val="FF0000"/>
              </a:solidFill>
            </a:endParaRPr>
          </a:p>
        </p:txBody>
      </p:sp>
      <p:pic>
        <p:nvPicPr>
          <p:cNvPr id="9" name="Picture 8"/>
          <p:cNvPicPr>
            <a:picLocks noChangeAspect="1"/>
          </p:cNvPicPr>
          <p:nvPr/>
        </p:nvPicPr>
        <p:blipFill>
          <a:blip r:embed="rId5"/>
          <a:stretch>
            <a:fillRect/>
          </a:stretch>
        </p:blipFill>
        <p:spPr>
          <a:xfrm>
            <a:off x="9918113" y="4625414"/>
            <a:ext cx="2059284" cy="803623"/>
          </a:xfrm>
          <a:prstGeom prst="rect">
            <a:avLst/>
          </a:prstGeom>
        </p:spPr>
      </p:pic>
      <p:sp>
        <p:nvSpPr>
          <p:cNvPr id="7" name="TextBox 6"/>
          <p:cNvSpPr txBox="1"/>
          <p:nvPr/>
        </p:nvSpPr>
        <p:spPr>
          <a:xfrm>
            <a:off x="497951" y="6466914"/>
            <a:ext cx="9069214" cy="307777"/>
          </a:xfrm>
          <a:prstGeom prst="rect">
            <a:avLst/>
          </a:prstGeom>
          <a:noFill/>
        </p:spPr>
        <p:txBody>
          <a:bodyPr wrap="none" rtlCol="0">
            <a:spAutoFit/>
          </a:bodyPr>
          <a:lstStyle/>
          <a:p>
            <a:r>
              <a:rPr lang="en-US" sz="1400" dirty="0" err="1" smtClean="0"/>
              <a:t>Naldi</a:t>
            </a:r>
            <a:r>
              <a:rPr lang="en-US" sz="1400" dirty="0" smtClean="0"/>
              <a:t> et al. “Differential </a:t>
            </a:r>
            <a:r>
              <a:rPr lang="en-US" sz="1400" dirty="0"/>
              <a:t>privacy for counting </a:t>
            </a:r>
            <a:r>
              <a:rPr lang="en-US" sz="1400" dirty="0" smtClean="0"/>
              <a:t>queries: can </a:t>
            </a:r>
            <a:r>
              <a:rPr lang="en-US" sz="1400" dirty="0" err="1"/>
              <a:t>bayes</a:t>
            </a:r>
            <a:r>
              <a:rPr lang="en-US" sz="1400" dirty="0"/>
              <a:t> estimation help uncover the true value</a:t>
            </a:r>
            <a:r>
              <a:rPr lang="en-US" sz="1400" dirty="0" smtClean="0"/>
              <a:t>?”, </a:t>
            </a:r>
            <a:r>
              <a:rPr lang="is-IS" sz="1400" dirty="0" smtClean="0"/>
              <a:t>arXiv:1407.0116.</a:t>
            </a:r>
            <a:endParaRPr lang="en-US" sz="1400" dirty="0"/>
          </a:p>
        </p:txBody>
      </p:sp>
    </p:spTree>
    <p:extLst>
      <p:ext uri="{BB962C8B-B14F-4D97-AF65-F5344CB8AC3E}">
        <p14:creationId xmlns:p14="http://schemas.microsoft.com/office/powerpoint/2010/main" val="390848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5136771" y="4874403"/>
            <a:ext cx="2189136" cy="2189136"/>
          </a:xfrm>
          <a:prstGeom prst="rect">
            <a:avLst/>
          </a:prstGeom>
        </p:spPr>
      </p:pic>
      <p:sp>
        <p:nvSpPr>
          <p:cNvPr id="4" name="Rectangle 3"/>
          <p:cNvSpPr/>
          <p:nvPr/>
        </p:nvSpPr>
        <p:spPr>
          <a:xfrm>
            <a:off x="341686" y="1746447"/>
            <a:ext cx="10516814" cy="523220"/>
          </a:xfrm>
          <a:prstGeom prst="rect">
            <a:avLst/>
          </a:prstGeom>
        </p:spPr>
        <p:txBody>
          <a:bodyPr wrap="square">
            <a:spAutoFit/>
          </a:bodyPr>
          <a:lstStyle/>
          <a:p>
            <a:pPr marL="571472" indent="-571472">
              <a:buFont typeface="Arial" charset="0"/>
              <a:buChar char="•"/>
            </a:pPr>
            <a:r>
              <a:rPr lang="en-US" altLang="zh-CN" sz="2800" dirty="0" smtClean="0"/>
              <a:t>Chrome</a:t>
            </a:r>
            <a:r>
              <a:rPr lang="zh-CN" altLang="en-US" sz="2800" dirty="0" smtClean="0"/>
              <a:t> </a:t>
            </a:r>
            <a:r>
              <a:rPr lang="en-US" altLang="zh-CN" sz="2800" dirty="0" smtClean="0"/>
              <a:t>Extension:</a:t>
            </a:r>
            <a:r>
              <a:rPr lang="zh-CN" altLang="en-US" sz="2800" dirty="0" smtClean="0"/>
              <a:t> </a:t>
            </a:r>
            <a:r>
              <a:rPr lang="en-US" altLang="zh-CN" sz="2800" dirty="0" smtClean="0"/>
              <a:t>change</a:t>
            </a:r>
            <a:r>
              <a:rPr lang="zh-CN" altLang="en-US" sz="2800" dirty="0" smtClean="0"/>
              <a:t> </a:t>
            </a:r>
            <a:r>
              <a:rPr lang="en-US" altLang="zh-CN" sz="2800" dirty="0" smtClean="0"/>
              <a:t>the</a:t>
            </a:r>
            <a:r>
              <a:rPr lang="zh-CN" altLang="en-US" sz="2800" dirty="0" smtClean="0"/>
              <a:t> </a:t>
            </a:r>
            <a:r>
              <a:rPr lang="en-US" altLang="zh-CN" sz="2800" dirty="0" smtClean="0"/>
              <a:t>byte</a:t>
            </a:r>
            <a:r>
              <a:rPr lang="zh-CN" altLang="en-US" sz="2800" dirty="0" smtClean="0"/>
              <a:t> </a:t>
            </a:r>
            <a:r>
              <a:rPr lang="en-US" altLang="zh-CN" sz="2800" dirty="0" smtClean="0"/>
              <a:t>range</a:t>
            </a:r>
            <a:r>
              <a:rPr lang="zh-CN" altLang="en-US" sz="2800" dirty="0" smtClean="0"/>
              <a:t> </a:t>
            </a:r>
            <a:r>
              <a:rPr lang="en-US" altLang="zh-CN" sz="2800" dirty="0" smtClean="0"/>
              <a:t>in</a:t>
            </a:r>
            <a:r>
              <a:rPr lang="zh-CN" altLang="en-US" sz="2800" dirty="0" smtClean="0"/>
              <a:t> </a:t>
            </a:r>
            <a:r>
              <a:rPr lang="en-US" altLang="zh-CN" sz="2800" dirty="0" smtClean="0"/>
              <a:t>the</a:t>
            </a:r>
            <a:r>
              <a:rPr lang="zh-CN" altLang="en-US" sz="2800" dirty="0" smtClean="0"/>
              <a:t> </a:t>
            </a:r>
            <a:r>
              <a:rPr lang="en-US" altLang="zh-CN" sz="2800" dirty="0" smtClean="0"/>
              <a:t>HTTP</a:t>
            </a:r>
            <a:r>
              <a:rPr lang="zh-CN" altLang="en-US" sz="2800" dirty="0" smtClean="0"/>
              <a:t> </a:t>
            </a:r>
            <a:r>
              <a:rPr lang="en-US" altLang="zh-CN" sz="2800" dirty="0" smtClean="0"/>
              <a:t>request</a:t>
            </a:r>
            <a:endParaRPr lang="en-US" altLang="zh-CN" sz="2800" dirty="0"/>
          </a:p>
        </p:txBody>
      </p:sp>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Differential Privacy</a:t>
            </a:r>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Implementation --- Workflow</a:t>
            </a:r>
            <a:r>
              <a:rPr lang="zh-CN" altLang="en-US" dirty="0" smtClean="0"/>
              <a:t> </a:t>
            </a:r>
            <a:endParaRPr lang="en-US" dirty="0"/>
          </a:p>
        </p:txBody>
      </p:sp>
      <p:sp>
        <p:nvSpPr>
          <p:cNvPr id="3" name="Slide Number Placeholder 2"/>
          <p:cNvSpPr>
            <a:spLocks noGrp="1"/>
          </p:cNvSpPr>
          <p:nvPr>
            <p:ph type="sldNum" sz="quarter" idx="19"/>
          </p:nvPr>
        </p:nvSpPr>
        <p:spPr/>
        <p:txBody>
          <a:bodyPr/>
          <a:lstStyle/>
          <a:p>
            <a:fld id="{45F7BE95-73A5-2748-8EEA-ABE18BDACB7C}" type="slidenum">
              <a:rPr lang="en-US" smtClean="0"/>
              <a:t>57</a:t>
            </a:fld>
            <a:endParaRPr lang="en-US"/>
          </a:p>
        </p:txBody>
      </p:sp>
      <p:sp>
        <p:nvSpPr>
          <p:cNvPr id="8" name="Rounded Rectangle 7"/>
          <p:cNvSpPr/>
          <p:nvPr/>
        </p:nvSpPr>
        <p:spPr>
          <a:xfrm>
            <a:off x="10320336" y="3026652"/>
            <a:ext cx="1733551" cy="1113191"/>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C00000"/>
                </a:solidFill>
              </a:rPr>
              <a:t>C: Server</a:t>
            </a:r>
            <a:endParaRPr lang="en-US" sz="2800" dirty="0">
              <a:solidFill>
                <a:srgbClr val="C00000"/>
              </a:solidFill>
            </a:endParaRPr>
          </a:p>
        </p:txBody>
      </p:sp>
      <p:sp>
        <p:nvSpPr>
          <p:cNvPr id="9" name="Rounded Rectangle 8"/>
          <p:cNvSpPr/>
          <p:nvPr/>
        </p:nvSpPr>
        <p:spPr>
          <a:xfrm>
            <a:off x="5314166" y="3026653"/>
            <a:ext cx="1834347" cy="1113191"/>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B: Chrome</a:t>
            </a:r>
          </a:p>
          <a:p>
            <a:pPr algn="ctr"/>
            <a:r>
              <a:rPr lang="en-US" sz="2800" dirty="0" smtClean="0">
                <a:solidFill>
                  <a:schemeClr val="tx1"/>
                </a:solidFill>
              </a:rPr>
              <a:t>Extension</a:t>
            </a:r>
            <a:endParaRPr lang="en-US" sz="2800" dirty="0">
              <a:solidFill>
                <a:schemeClr val="tx1"/>
              </a:solidFill>
            </a:endParaRPr>
          </a:p>
        </p:txBody>
      </p:sp>
      <p:sp>
        <p:nvSpPr>
          <p:cNvPr id="10" name="Rounded Rectangle 9"/>
          <p:cNvSpPr/>
          <p:nvPr/>
        </p:nvSpPr>
        <p:spPr>
          <a:xfrm>
            <a:off x="397944" y="3026652"/>
            <a:ext cx="1733551" cy="1113191"/>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70C0"/>
                </a:solidFill>
              </a:rPr>
              <a:t>A: Client</a:t>
            </a:r>
          </a:p>
          <a:p>
            <a:pPr algn="ctr"/>
            <a:r>
              <a:rPr lang="en-US" sz="2800" dirty="0" smtClean="0">
                <a:solidFill>
                  <a:srgbClr val="0070C0"/>
                </a:solidFill>
              </a:rPr>
              <a:t>(Chrome)</a:t>
            </a:r>
            <a:endParaRPr lang="en-US" sz="2800" dirty="0">
              <a:solidFill>
                <a:srgbClr val="0070C0"/>
              </a:solidFill>
            </a:endParaRPr>
          </a:p>
        </p:txBody>
      </p:sp>
      <p:cxnSp>
        <p:nvCxnSpPr>
          <p:cNvPr id="12" name="Straight Arrow Connector 11"/>
          <p:cNvCxnSpPr/>
          <p:nvPr/>
        </p:nvCxnSpPr>
        <p:spPr>
          <a:xfrm>
            <a:off x="2328863" y="3383038"/>
            <a:ext cx="2957512" cy="0"/>
          </a:xfrm>
          <a:prstGeom prst="straightConnector1">
            <a:avLst/>
          </a:prstGeom>
          <a:ln w="50800">
            <a:solidFill>
              <a:srgbClr val="0070C0"/>
            </a:solidFill>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7285842" y="3403751"/>
            <a:ext cx="2858283" cy="0"/>
          </a:xfrm>
          <a:prstGeom prst="straightConnector1">
            <a:avLst/>
          </a:prstGeom>
          <a:ln w="50800">
            <a:solidFill>
              <a:srgbClr val="0070C0"/>
            </a:solidFill>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flipH="1">
            <a:off x="2328863" y="3740318"/>
            <a:ext cx="2905908" cy="0"/>
          </a:xfrm>
          <a:prstGeom prst="straightConnector1">
            <a:avLst/>
          </a:prstGeom>
          <a:ln w="50800">
            <a:solidFill>
              <a:srgbClr val="C00000"/>
            </a:solidFill>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flipH="1">
            <a:off x="7242979" y="3740318"/>
            <a:ext cx="2901146" cy="0"/>
          </a:xfrm>
          <a:prstGeom prst="straightConnector1">
            <a:avLst/>
          </a:prstGeom>
          <a:ln w="50800">
            <a:solidFill>
              <a:srgbClr val="C00000"/>
            </a:solidFill>
            <a:tailEnd type="triangle"/>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2612900" y="2476945"/>
            <a:ext cx="2389437" cy="830997"/>
          </a:xfrm>
          <a:prstGeom prst="rect">
            <a:avLst/>
          </a:prstGeom>
          <a:noFill/>
        </p:spPr>
        <p:txBody>
          <a:bodyPr wrap="none" rtlCol="0">
            <a:spAutoFit/>
          </a:bodyPr>
          <a:lstStyle/>
          <a:p>
            <a:r>
              <a:rPr lang="en-US" sz="2400" dirty="0" smtClean="0">
                <a:solidFill>
                  <a:srgbClr val="0070C0"/>
                </a:solidFill>
              </a:rPr>
              <a:t>A sends a request</a:t>
            </a:r>
          </a:p>
          <a:p>
            <a:r>
              <a:rPr lang="en-US" sz="2400" dirty="0" smtClean="0">
                <a:solidFill>
                  <a:srgbClr val="0070C0"/>
                </a:solidFill>
              </a:rPr>
              <a:t>with a byte range</a:t>
            </a:r>
            <a:endParaRPr lang="en-US" sz="2400" dirty="0">
              <a:solidFill>
                <a:srgbClr val="0070C0"/>
              </a:solidFill>
            </a:endParaRPr>
          </a:p>
        </p:txBody>
      </p:sp>
      <p:sp>
        <p:nvSpPr>
          <p:cNvPr id="21" name="TextBox 20"/>
          <p:cNvSpPr txBox="1"/>
          <p:nvPr/>
        </p:nvSpPr>
        <p:spPr>
          <a:xfrm>
            <a:off x="7476107" y="2503794"/>
            <a:ext cx="2361736" cy="830997"/>
          </a:xfrm>
          <a:prstGeom prst="rect">
            <a:avLst/>
          </a:prstGeom>
          <a:noFill/>
        </p:spPr>
        <p:txBody>
          <a:bodyPr wrap="none" rtlCol="0">
            <a:spAutoFit/>
          </a:bodyPr>
          <a:lstStyle/>
          <a:p>
            <a:pPr algn="ctr"/>
            <a:r>
              <a:rPr lang="en-US" sz="2400" dirty="0" smtClean="0">
                <a:solidFill>
                  <a:srgbClr val="0070C0"/>
                </a:solidFill>
              </a:rPr>
              <a:t>B fires requests </a:t>
            </a:r>
          </a:p>
          <a:p>
            <a:pPr algn="ctr"/>
            <a:r>
              <a:rPr lang="en-US" sz="2400" dirty="0" smtClean="0">
                <a:solidFill>
                  <a:srgbClr val="0070C0"/>
                </a:solidFill>
              </a:rPr>
              <a:t>at a constant rate</a:t>
            </a:r>
            <a:endParaRPr lang="en-US" sz="2400" dirty="0">
              <a:solidFill>
                <a:srgbClr val="0070C0"/>
              </a:solidFill>
            </a:endParaRPr>
          </a:p>
        </p:txBody>
      </p:sp>
      <p:sp>
        <p:nvSpPr>
          <p:cNvPr id="22" name="TextBox 21"/>
          <p:cNvSpPr txBox="1"/>
          <p:nvPr/>
        </p:nvSpPr>
        <p:spPr>
          <a:xfrm>
            <a:off x="2109147" y="3898272"/>
            <a:ext cx="3424655" cy="830997"/>
          </a:xfrm>
          <a:prstGeom prst="rect">
            <a:avLst/>
          </a:prstGeom>
          <a:noFill/>
        </p:spPr>
        <p:txBody>
          <a:bodyPr wrap="none" rtlCol="0">
            <a:spAutoFit/>
          </a:bodyPr>
          <a:lstStyle/>
          <a:p>
            <a:pPr algn="ctr"/>
            <a:r>
              <a:rPr lang="en-US" sz="2400" dirty="0" smtClean="0">
                <a:solidFill>
                  <a:srgbClr val="C00000"/>
                </a:solidFill>
              </a:rPr>
              <a:t>B returns requested </a:t>
            </a:r>
          </a:p>
          <a:p>
            <a:pPr algn="ctr"/>
            <a:r>
              <a:rPr lang="en-US" sz="2400" dirty="0" smtClean="0">
                <a:solidFill>
                  <a:srgbClr val="C00000"/>
                </a:solidFill>
              </a:rPr>
              <a:t>portion from local storage</a:t>
            </a:r>
            <a:endParaRPr lang="en-US" sz="2400" dirty="0">
              <a:solidFill>
                <a:srgbClr val="C00000"/>
              </a:solidFill>
            </a:endParaRPr>
          </a:p>
        </p:txBody>
      </p:sp>
      <p:sp>
        <p:nvSpPr>
          <p:cNvPr id="23" name="TextBox 22"/>
          <p:cNvSpPr txBox="1"/>
          <p:nvPr/>
        </p:nvSpPr>
        <p:spPr>
          <a:xfrm>
            <a:off x="7054574" y="3898272"/>
            <a:ext cx="3359701" cy="830997"/>
          </a:xfrm>
          <a:prstGeom prst="rect">
            <a:avLst/>
          </a:prstGeom>
          <a:noFill/>
        </p:spPr>
        <p:txBody>
          <a:bodyPr wrap="none" rtlCol="0">
            <a:spAutoFit/>
          </a:bodyPr>
          <a:lstStyle/>
          <a:p>
            <a:pPr algn="ctr"/>
            <a:r>
              <a:rPr lang="en-US" sz="2400" dirty="0" smtClean="0">
                <a:solidFill>
                  <a:srgbClr val="C00000"/>
                </a:solidFill>
              </a:rPr>
              <a:t>C sends responses back,</a:t>
            </a:r>
          </a:p>
          <a:p>
            <a:pPr algn="ctr"/>
            <a:r>
              <a:rPr lang="en-US" sz="2400" dirty="0" smtClean="0">
                <a:solidFill>
                  <a:srgbClr val="C00000"/>
                </a:solidFill>
              </a:rPr>
              <a:t>B stores responses locally</a:t>
            </a:r>
            <a:endParaRPr lang="en-US" sz="2400" dirty="0">
              <a:solidFill>
                <a:srgbClr val="C00000"/>
              </a:solidFill>
            </a:endParaRPr>
          </a:p>
        </p:txBody>
      </p:sp>
      <p:cxnSp>
        <p:nvCxnSpPr>
          <p:cNvPr id="29" name="Straight Connector 28"/>
          <p:cNvCxnSpPr>
            <a:endCxn id="9" idx="2"/>
          </p:cNvCxnSpPr>
          <p:nvPr/>
        </p:nvCxnSpPr>
        <p:spPr>
          <a:xfrm flipV="1">
            <a:off x="6231340" y="4139844"/>
            <a:ext cx="0" cy="944220"/>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9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dissolv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ssolv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dissolv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dissolve">
                                      <p:cBhvr>
                                        <p:cTn id="52" dur="500"/>
                                        <p:tgtEl>
                                          <p:spTgt spid="29"/>
                                        </p:tgtEl>
                                      </p:cBhvr>
                                    </p:animEffect>
                                  </p:childTnLst>
                                </p:cTn>
                              </p:par>
                              <p:par>
                                <p:cTn id="53" presetID="9"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dissolv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dissolv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dissolve">
                                      <p:cBhvr>
                                        <p:cTn id="6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0" grpId="0"/>
      <p:bldP spid="21" grpId="0"/>
      <p:bldP spid="22"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686" y="1746447"/>
            <a:ext cx="9499831" cy="1815882"/>
          </a:xfrm>
          <a:prstGeom prst="rect">
            <a:avLst/>
          </a:prstGeom>
        </p:spPr>
        <p:txBody>
          <a:bodyPr wrap="square">
            <a:spAutoFit/>
          </a:bodyPr>
          <a:lstStyle/>
          <a:p>
            <a:pPr marL="571472" indent="-571472">
              <a:buFont typeface="Arial" charset="0"/>
              <a:buChar char="•"/>
            </a:pPr>
            <a:r>
              <a:rPr lang="en-US" altLang="zh-CN" sz="2800" dirty="0" smtClean="0"/>
              <a:t>Comparing</a:t>
            </a:r>
            <a:r>
              <a:rPr lang="zh-CN" altLang="en-US" sz="2800" dirty="0" smtClean="0"/>
              <a:t> </a:t>
            </a:r>
            <a:r>
              <a:rPr lang="en-US" altLang="zh-CN" sz="2800" dirty="0" err="1" smtClean="0"/>
              <a:t>FPA</a:t>
            </a:r>
            <a:r>
              <a:rPr lang="en-US" altLang="zh-CN" sz="2800" baseline="-25000" dirty="0" err="1" smtClean="0"/>
              <a:t>k</a:t>
            </a:r>
            <a:r>
              <a:rPr lang="zh-CN" altLang="en-US" sz="2800" baseline="-25000" dirty="0" smtClean="0"/>
              <a:t> </a:t>
            </a:r>
            <a:r>
              <a:rPr lang="en-US" altLang="zh-CN" sz="2800" dirty="0" smtClean="0"/>
              <a:t>with</a:t>
            </a:r>
            <a:r>
              <a:rPr lang="zh-CN" altLang="en-US" sz="2800" dirty="0" smtClean="0"/>
              <a:t> </a:t>
            </a:r>
            <a:r>
              <a:rPr lang="en-US" altLang="zh-CN" sz="2800" dirty="0" smtClean="0"/>
              <a:t>d</a:t>
            </a:r>
            <a:r>
              <a:rPr lang="zh-CN" altLang="en-US" sz="2800" dirty="0" smtClean="0"/>
              <a:t>*</a:t>
            </a:r>
          </a:p>
          <a:p>
            <a:pPr marL="1028654" lvl="1" indent="-571472">
              <a:buFont typeface="Arial" charset="0"/>
              <a:buChar char="•"/>
            </a:pPr>
            <a:r>
              <a:rPr lang="en-US" altLang="zh-CN" sz="2800" dirty="0" smtClean="0"/>
              <a:t>Accuracy</a:t>
            </a:r>
            <a:r>
              <a:rPr lang="zh-CN" altLang="en-US" sz="2800" dirty="0" smtClean="0"/>
              <a:t> </a:t>
            </a:r>
            <a:r>
              <a:rPr lang="zh-CN" altLang="en-US" sz="2800" dirty="0" smtClean="0">
                <a:sym typeface="Wingdings"/>
              </a:rPr>
              <a:t> </a:t>
            </a:r>
            <a:r>
              <a:rPr lang="en-US" altLang="zh-CN" sz="2800" dirty="0" smtClean="0">
                <a:sym typeface="Wingdings"/>
              </a:rPr>
              <a:t>Security</a:t>
            </a:r>
            <a:r>
              <a:rPr lang="zh-CN" altLang="en-US" sz="2800" dirty="0" smtClean="0">
                <a:sym typeface="Wingdings"/>
              </a:rPr>
              <a:t> </a:t>
            </a:r>
            <a:r>
              <a:rPr lang="en-US" altLang="zh-CN" sz="2800" dirty="0">
                <a:sym typeface="Wingdings"/>
              </a:rPr>
              <a:t>G</a:t>
            </a:r>
            <a:r>
              <a:rPr lang="en-US" altLang="zh-CN" sz="2800" dirty="0" smtClean="0">
                <a:sym typeface="Wingdings"/>
              </a:rPr>
              <a:t>uarantee</a:t>
            </a:r>
            <a:endParaRPr lang="zh-CN" altLang="en-US" sz="2800" dirty="0" smtClean="0">
              <a:sym typeface="Wingdings"/>
            </a:endParaRPr>
          </a:p>
          <a:p>
            <a:pPr marL="1028654" lvl="1" indent="-571472">
              <a:buFont typeface="Arial" charset="0"/>
              <a:buChar char="•"/>
            </a:pPr>
            <a:r>
              <a:rPr lang="en-US" altLang="zh-CN" sz="2800" dirty="0" err="1"/>
              <a:t>FPA</a:t>
            </a:r>
            <a:r>
              <a:rPr lang="en-US" altLang="zh-CN" sz="2800" baseline="-25000" dirty="0" err="1"/>
              <a:t>k</a:t>
            </a:r>
            <a:r>
              <a:rPr lang="en-US" altLang="zh-CN" sz="2800" baseline="-25000" dirty="0"/>
              <a:t> </a:t>
            </a:r>
            <a:r>
              <a:rPr lang="zh-CN" altLang="en-US" sz="2800" baseline="-25000" dirty="0" smtClean="0"/>
              <a:t> </a:t>
            </a:r>
            <a:r>
              <a:rPr lang="en-US" altLang="zh-CN" sz="2800" dirty="0" smtClean="0"/>
              <a:t>requires</a:t>
            </a:r>
            <a:r>
              <a:rPr lang="zh-CN" altLang="en-US" sz="2800" dirty="0" smtClean="0"/>
              <a:t> </a:t>
            </a:r>
            <a:r>
              <a:rPr lang="en-US" altLang="zh-CN" sz="2800" dirty="0" smtClean="0"/>
              <a:t>the</a:t>
            </a:r>
            <a:r>
              <a:rPr lang="zh-CN" altLang="en-US" sz="2800" dirty="0" smtClean="0"/>
              <a:t> </a:t>
            </a:r>
            <a:r>
              <a:rPr lang="en-US" altLang="zh-CN" sz="2800" dirty="0" smtClean="0"/>
              <a:t>knowledge</a:t>
            </a:r>
            <a:r>
              <a:rPr lang="zh-CN" altLang="en-US" sz="2800" dirty="0" smtClean="0"/>
              <a:t> </a:t>
            </a:r>
            <a:r>
              <a:rPr lang="en-US" altLang="zh-CN" sz="2800" dirty="0" smtClean="0"/>
              <a:t>of</a:t>
            </a:r>
            <a:r>
              <a:rPr lang="zh-CN" altLang="en-US" sz="2800" dirty="0" smtClean="0"/>
              <a:t> </a:t>
            </a:r>
            <a:r>
              <a:rPr lang="en-US" altLang="zh-CN" sz="2800" dirty="0" smtClean="0"/>
              <a:t>the</a:t>
            </a:r>
            <a:r>
              <a:rPr lang="zh-CN" altLang="en-US" sz="2800" dirty="0" smtClean="0"/>
              <a:t> </a:t>
            </a:r>
            <a:r>
              <a:rPr lang="en-US" altLang="zh-CN" sz="2800" dirty="0" smtClean="0"/>
              <a:t>entire</a:t>
            </a:r>
            <a:r>
              <a:rPr lang="zh-CN" altLang="en-US" sz="2800" dirty="0" smtClean="0"/>
              <a:t> </a:t>
            </a:r>
            <a:r>
              <a:rPr lang="en-US" altLang="zh-CN" sz="2800" dirty="0" smtClean="0"/>
              <a:t>time</a:t>
            </a:r>
            <a:r>
              <a:rPr lang="zh-CN" altLang="en-US" sz="2800" dirty="0" smtClean="0"/>
              <a:t> </a:t>
            </a:r>
            <a:r>
              <a:rPr lang="en-US" altLang="zh-CN" sz="2800" dirty="0" smtClean="0"/>
              <a:t>series</a:t>
            </a:r>
            <a:endParaRPr lang="en-US" altLang="zh-CN" sz="2800" dirty="0"/>
          </a:p>
          <a:p>
            <a:endParaRPr lang="zh-CN" altLang="en-US" sz="2800" dirty="0"/>
          </a:p>
        </p:txBody>
      </p:sp>
      <p:sp>
        <p:nvSpPr>
          <p:cNvPr id="11" name="Content Placeholder 2"/>
          <p:cNvSpPr>
            <a:spLocks noGrp="1"/>
          </p:cNvSpPr>
          <p:nvPr>
            <p:ph idx="15"/>
          </p:nvPr>
        </p:nvSpPr>
        <p:spPr>
          <a:xfrm>
            <a:off x="3749734" y="394475"/>
            <a:ext cx="8429767" cy="546136"/>
          </a:xfrm>
          <a:ln>
            <a:noFill/>
          </a:ln>
        </p:spPr>
        <p:txBody>
          <a:bodyPr/>
          <a:lstStyle/>
          <a:p>
            <a:r>
              <a:rPr lang="en-US" altLang="zh-CN" sz="4800" dirty="0"/>
              <a:t>Defense 2: </a:t>
            </a:r>
            <a:r>
              <a:rPr lang="en-US" altLang="zh-CN" sz="4800"/>
              <a:t>Differential Privacy</a:t>
            </a:r>
            <a:endParaRPr lang="en-US" altLang="zh-CN" sz="4800" dirty="0"/>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Discussion</a:t>
            </a:r>
            <a:endParaRPr lang="en-US" dirty="0"/>
          </a:p>
        </p:txBody>
      </p:sp>
      <p:sp>
        <p:nvSpPr>
          <p:cNvPr id="2" name="Slide Number Placeholder 1"/>
          <p:cNvSpPr>
            <a:spLocks noGrp="1"/>
          </p:cNvSpPr>
          <p:nvPr>
            <p:ph type="sldNum" sz="quarter" idx="19"/>
          </p:nvPr>
        </p:nvSpPr>
        <p:spPr/>
        <p:txBody>
          <a:bodyPr/>
          <a:lstStyle/>
          <a:p>
            <a:fld id="{45F7BE95-73A5-2748-8EEA-ABE18BDACB7C}" type="slidenum">
              <a:rPr lang="en-US" smtClean="0"/>
              <a:t>58</a:t>
            </a:fld>
            <a:endParaRPr lang="en-US"/>
          </a:p>
        </p:txBody>
      </p:sp>
      <p:pic>
        <p:nvPicPr>
          <p:cNvPr id="6" name="Picture 5"/>
          <p:cNvPicPr>
            <a:picLocks noChangeAspect="1"/>
          </p:cNvPicPr>
          <p:nvPr/>
        </p:nvPicPr>
        <p:blipFill>
          <a:blip r:embed="rId3"/>
          <a:stretch>
            <a:fillRect/>
          </a:stretch>
        </p:blipFill>
        <p:spPr>
          <a:xfrm>
            <a:off x="6536843" y="3832604"/>
            <a:ext cx="1943100" cy="1943100"/>
          </a:xfrm>
          <a:prstGeom prst="rect">
            <a:avLst/>
          </a:prstGeom>
        </p:spPr>
      </p:pic>
      <p:pic>
        <p:nvPicPr>
          <p:cNvPr id="7" name="Picture 6"/>
          <p:cNvPicPr>
            <a:picLocks noChangeAspect="1"/>
          </p:cNvPicPr>
          <p:nvPr/>
        </p:nvPicPr>
        <p:blipFill>
          <a:blip r:embed="rId4"/>
          <a:stretch>
            <a:fillRect/>
          </a:stretch>
        </p:blipFill>
        <p:spPr>
          <a:xfrm>
            <a:off x="2429907" y="4606164"/>
            <a:ext cx="2061080" cy="473491"/>
          </a:xfrm>
          <a:prstGeom prst="rect">
            <a:avLst/>
          </a:prstGeom>
        </p:spPr>
      </p:pic>
      <p:pic>
        <p:nvPicPr>
          <p:cNvPr id="8" name="Picture 7"/>
          <p:cNvPicPr>
            <a:picLocks noChangeAspect="1"/>
          </p:cNvPicPr>
          <p:nvPr/>
        </p:nvPicPr>
        <p:blipFill>
          <a:blip r:embed="rId5"/>
          <a:stretch>
            <a:fillRect/>
          </a:stretch>
        </p:blipFill>
        <p:spPr>
          <a:xfrm>
            <a:off x="4824580" y="4153575"/>
            <a:ext cx="1378670" cy="1378670"/>
          </a:xfrm>
          <a:prstGeom prst="rect">
            <a:avLst/>
          </a:prstGeom>
        </p:spPr>
      </p:pic>
    </p:spTree>
    <p:extLst>
      <p:ext uri="{BB962C8B-B14F-4D97-AF65-F5344CB8AC3E}">
        <p14:creationId xmlns:p14="http://schemas.microsoft.com/office/powerpoint/2010/main" val="89442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864" y="1528910"/>
            <a:ext cx="9978436" cy="4989218"/>
          </a:xfrm>
          <a:prstGeom prst="rect">
            <a:avLst/>
          </a:prstGeom>
        </p:spPr>
      </p:pic>
      <p:sp>
        <p:nvSpPr>
          <p:cNvPr id="3" name="Content Placeholder 2"/>
          <p:cNvSpPr>
            <a:spLocks noGrp="1"/>
          </p:cNvSpPr>
          <p:nvPr>
            <p:ph idx="15"/>
          </p:nvPr>
        </p:nvSpPr>
        <p:spPr>
          <a:xfrm>
            <a:off x="7146102" y="400841"/>
            <a:ext cx="4493449" cy="546136"/>
          </a:xfrm>
          <a:ln>
            <a:noFill/>
          </a:ln>
        </p:spPr>
        <p:txBody>
          <a:bodyPr/>
          <a:lstStyle/>
          <a:p>
            <a:r>
              <a:rPr lang="en-US" altLang="zh-CN" sz="4800" dirty="0"/>
              <a:t>Introduction</a:t>
            </a:r>
            <a:endParaRPr lang="en-US" sz="4267" dirty="0"/>
          </a:p>
        </p:txBody>
      </p:sp>
      <p:sp>
        <p:nvSpPr>
          <p:cNvPr id="4" name="Rectangle 3"/>
          <p:cNvSpPr/>
          <p:nvPr/>
        </p:nvSpPr>
        <p:spPr>
          <a:xfrm>
            <a:off x="397663" y="1167468"/>
            <a:ext cx="11591137" cy="523220"/>
          </a:xfrm>
          <a:prstGeom prst="rect">
            <a:avLst/>
          </a:prstGeom>
        </p:spPr>
        <p:txBody>
          <a:bodyPr wrap="square">
            <a:spAutoFit/>
          </a:bodyPr>
          <a:lstStyle/>
          <a:p>
            <a:pPr marL="571472" indent="-571472">
              <a:buFont typeface="Arial" charset="0"/>
              <a:buChar char="•"/>
            </a:pPr>
            <a:r>
              <a:rPr lang="en-US" altLang="zh-CN" sz="2800" dirty="0" smtClean="0"/>
              <a:t>Intuition: different videos have different </a:t>
            </a:r>
            <a:r>
              <a:rPr lang="en-US" altLang="zh-CN" sz="2800" b="1" dirty="0" smtClean="0">
                <a:solidFill>
                  <a:srgbClr val="FF0000"/>
                </a:solidFill>
              </a:rPr>
              <a:t>BURST</a:t>
            </a:r>
            <a:r>
              <a:rPr lang="zh-CN" altLang="en-US" sz="2800" dirty="0" smtClean="0">
                <a:solidFill>
                  <a:srgbClr val="FF0000"/>
                </a:solidFill>
              </a:rPr>
              <a:t> </a:t>
            </a:r>
            <a:r>
              <a:rPr lang="en-US" altLang="zh-CN" sz="2800" dirty="0" smtClean="0"/>
              <a:t>patterns</a:t>
            </a:r>
            <a:endParaRPr lang="en-US" altLang="zh-CN" sz="2800" dirty="0"/>
          </a:p>
        </p:txBody>
      </p:sp>
      <p:sp>
        <p:nvSpPr>
          <p:cNvPr id="5"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Traffic Analysis --- </a:t>
            </a:r>
            <a:r>
              <a:rPr lang="en-US" dirty="0"/>
              <a:t>BURST Patterns</a:t>
            </a:r>
          </a:p>
        </p:txBody>
      </p:sp>
      <p:sp>
        <p:nvSpPr>
          <p:cNvPr id="6" name="Slide Number Placeholder 5"/>
          <p:cNvSpPr>
            <a:spLocks noGrp="1"/>
          </p:cNvSpPr>
          <p:nvPr>
            <p:ph type="sldNum" sz="quarter" idx="19"/>
          </p:nvPr>
        </p:nvSpPr>
        <p:spPr/>
        <p:txBody>
          <a:bodyPr/>
          <a:lstStyle/>
          <a:p>
            <a:fld id="{45F7BE95-73A5-2748-8EEA-ABE18BDACB7C}" type="slidenum">
              <a:rPr lang="en-US" smtClean="0"/>
              <a:t>6</a:t>
            </a:fld>
            <a:endParaRPr lang="en-US"/>
          </a:p>
        </p:txBody>
      </p:sp>
      <p:pic>
        <p:nvPicPr>
          <p:cNvPr id="10" name="Picture 9"/>
          <p:cNvPicPr>
            <a:picLocks noChangeAspect="1"/>
          </p:cNvPicPr>
          <p:nvPr/>
        </p:nvPicPr>
        <p:blipFill>
          <a:blip r:embed="rId4"/>
          <a:stretch>
            <a:fillRect/>
          </a:stretch>
        </p:blipFill>
        <p:spPr>
          <a:xfrm>
            <a:off x="895894" y="1911179"/>
            <a:ext cx="1557150" cy="2339979"/>
          </a:xfrm>
          <a:prstGeom prst="rect">
            <a:avLst/>
          </a:prstGeom>
        </p:spPr>
      </p:pic>
      <p:pic>
        <p:nvPicPr>
          <p:cNvPr id="12" name="Picture 11"/>
          <p:cNvPicPr>
            <a:picLocks noChangeAspect="1"/>
          </p:cNvPicPr>
          <p:nvPr/>
        </p:nvPicPr>
        <p:blipFill>
          <a:blip r:embed="rId5"/>
          <a:stretch>
            <a:fillRect/>
          </a:stretch>
        </p:blipFill>
        <p:spPr>
          <a:xfrm>
            <a:off x="895894" y="4471649"/>
            <a:ext cx="1557150" cy="2076200"/>
          </a:xfrm>
          <a:prstGeom prst="rect">
            <a:avLst/>
          </a:prstGeom>
        </p:spPr>
      </p:pic>
    </p:spTree>
    <p:extLst>
      <p:ext uri="{BB962C8B-B14F-4D97-AF65-F5344CB8AC3E}">
        <p14:creationId xmlns:p14="http://schemas.microsoft.com/office/powerpoint/2010/main" val="49698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686" y="1746447"/>
            <a:ext cx="11245148" cy="5693866"/>
          </a:xfrm>
          <a:prstGeom prst="rect">
            <a:avLst/>
          </a:prstGeom>
        </p:spPr>
        <p:txBody>
          <a:bodyPr wrap="square">
            <a:spAutoFit/>
          </a:bodyPr>
          <a:lstStyle/>
          <a:p>
            <a:pPr marL="571472" indent="-571472">
              <a:buFont typeface="Arial" charset="0"/>
              <a:buChar char="•"/>
            </a:pPr>
            <a:r>
              <a:rPr lang="en-US" altLang="zh-CN" sz="2800" dirty="0"/>
              <a:t>Data </a:t>
            </a:r>
            <a:r>
              <a:rPr lang="en-US" altLang="zh-CN" sz="2800" dirty="0" smtClean="0"/>
              <a:t>Collection</a:t>
            </a:r>
            <a:endParaRPr lang="en-US" altLang="zh-CN" sz="2800" dirty="0"/>
          </a:p>
          <a:p>
            <a:pPr marL="1181057" lvl="1" indent="-571472">
              <a:buFont typeface="Arial" charset="0"/>
              <a:buChar char="•"/>
            </a:pPr>
            <a:r>
              <a:rPr lang="en-US" altLang="zh-CN" sz="2800" dirty="0"/>
              <a:t>4</a:t>
            </a:r>
            <a:r>
              <a:rPr lang="en-US" altLang="zh-CN" sz="2800" dirty="0" smtClean="0"/>
              <a:t>0 videos, </a:t>
            </a:r>
            <a:r>
              <a:rPr lang="en-US" altLang="zh-CN" sz="2800" dirty="0"/>
              <a:t>100 </a:t>
            </a:r>
            <a:r>
              <a:rPr lang="en-US" altLang="zh-CN" sz="2800" dirty="0" smtClean="0"/>
              <a:t>traces per video (</a:t>
            </a:r>
            <a:r>
              <a:rPr lang="en-US" altLang="zh-CN" sz="2800" dirty="0" smtClean="0">
                <a:solidFill>
                  <a:srgbClr val="FF0000"/>
                </a:solidFill>
              </a:rPr>
              <a:t>4000 </a:t>
            </a:r>
            <a:r>
              <a:rPr lang="en-US" altLang="zh-CN" sz="2800" dirty="0" smtClean="0"/>
              <a:t>traces)</a:t>
            </a:r>
          </a:p>
          <a:p>
            <a:pPr marL="1181057" lvl="1" indent="-571472">
              <a:buFont typeface="Arial" charset="0"/>
              <a:buChar char="•"/>
            </a:pPr>
            <a:endParaRPr lang="en-US" altLang="zh-CN" sz="2800" dirty="0" smtClean="0"/>
          </a:p>
          <a:p>
            <a:pPr marL="1181057" lvl="1" indent="-571472">
              <a:buFont typeface="Arial" charset="0"/>
              <a:buChar char="•"/>
            </a:pPr>
            <a:r>
              <a:rPr lang="en-US" altLang="zh-CN" sz="2800" dirty="0" smtClean="0"/>
              <a:t>Record </a:t>
            </a:r>
            <a:r>
              <a:rPr lang="en-US" altLang="zh-CN" sz="2800" dirty="0" smtClean="0">
                <a:solidFill>
                  <a:srgbClr val="FF0000"/>
                </a:solidFill>
              </a:rPr>
              <a:t>(timestamp, packet size) </a:t>
            </a:r>
            <a:r>
              <a:rPr lang="en-US" altLang="zh-CN" sz="2800" dirty="0" smtClean="0"/>
              <a:t>of </a:t>
            </a:r>
            <a:r>
              <a:rPr lang="en-US" altLang="zh-CN" sz="2800" dirty="0"/>
              <a:t>the first 3 </a:t>
            </a:r>
            <a:r>
              <a:rPr lang="en-US" altLang="zh-CN" sz="2800" dirty="0" err="1" smtClean="0"/>
              <a:t>mins</a:t>
            </a:r>
            <a:endParaRPr lang="en-US" altLang="zh-CN" sz="2800" dirty="0" smtClean="0"/>
          </a:p>
          <a:p>
            <a:pPr marL="1181057" lvl="1" indent="-571472">
              <a:buFont typeface="Arial" charset="0"/>
              <a:buChar char="•"/>
            </a:pPr>
            <a:endParaRPr lang="en-US" altLang="zh-CN" sz="2800" dirty="0"/>
          </a:p>
          <a:p>
            <a:pPr marL="1181057" lvl="1" indent="-571472">
              <a:buFont typeface="Arial" charset="0"/>
              <a:buChar char="•"/>
            </a:pPr>
            <a:r>
              <a:rPr lang="en-US" altLang="zh-CN" sz="2800" dirty="0"/>
              <a:t>Automated using Selenium + </a:t>
            </a:r>
            <a:r>
              <a:rPr lang="en-US" altLang="zh-CN" sz="2800" dirty="0" err="1"/>
              <a:t>T</a:t>
            </a:r>
            <a:r>
              <a:rPr lang="en-US" altLang="zh-CN" sz="2800" dirty="0" err="1" smtClean="0"/>
              <a:t>shark</a:t>
            </a:r>
            <a:endParaRPr lang="en-US" altLang="zh-CN" sz="6400" dirty="0"/>
          </a:p>
          <a:p>
            <a:pPr marL="571472" indent="-571472">
              <a:buFont typeface="Arial" charset="0"/>
              <a:buChar char="•"/>
            </a:pPr>
            <a:endParaRPr lang="en-US" altLang="zh-CN" sz="2800" dirty="0"/>
          </a:p>
          <a:p>
            <a:pPr marL="571472" indent="-571472">
              <a:buFont typeface="Arial" charset="0"/>
              <a:buChar char="•"/>
            </a:pPr>
            <a:endParaRPr lang="en-US" altLang="zh-CN" sz="2800" dirty="0"/>
          </a:p>
          <a:p>
            <a:pPr marL="1181057" lvl="1" indent="-571472">
              <a:buFont typeface="Arial" charset="0"/>
              <a:buChar char="•"/>
            </a:pPr>
            <a:endParaRPr lang="en-US" altLang="zh-CN" sz="2800" dirty="0"/>
          </a:p>
          <a:p>
            <a:pPr marL="1181057" lvl="1" indent="-571472">
              <a:buFont typeface="Arial" charset="0"/>
              <a:buChar char="•"/>
            </a:pPr>
            <a:endParaRPr lang="en-US" altLang="zh-CN" sz="2800" dirty="0"/>
          </a:p>
          <a:p>
            <a:pPr marL="1181057" lvl="1" indent="-571472">
              <a:buFont typeface="Arial" charset="0"/>
              <a:buChar char="•"/>
            </a:pPr>
            <a:endParaRPr lang="en-US" altLang="zh-CN" sz="2800" dirty="0"/>
          </a:p>
          <a:p>
            <a:pPr marL="1181057" lvl="1" indent="-571472">
              <a:buFont typeface="Arial" charset="0"/>
              <a:buChar char="•"/>
            </a:pPr>
            <a:endParaRPr lang="en-US" altLang="zh-CN" sz="2800" dirty="0"/>
          </a:p>
          <a:p>
            <a:pPr marL="1181057" lvl="1" indent="-571472">
              <a:buFont typeface="Arial" charset="0"/>
              <a:buChar char="•"/>
            </a:pPr>
            <a:endParaRPr lang="zh-CN" altLang="en-US" sz="2800" dirty="0"/>
          </a:p>
        </p:txBody>
      </p:sp>
      <p:sp>
        <p:nvSpPr>
          <p:cNvPr id="11" name="Content Placeholder 2"/>
          <p:cNvSpPr>
            <a:spLocks noGrp="1"/>
          </p:cNvSpPr>
          <p:nvPr>
            <p:ph idx="15"/>
          </p:nvPr>
        </p:nvSpPr>
        <p:spPr>
          <a:xfrm>
            <a:off x="3428001" y="352487"/>
            <a:ext cx="8429767" cy="546136"/>
          </a:xfrm>
          <a:ln>
            <a:noFill/>
          </a:ln>
        </p:spPr>
        <p:txBody>
          <a:bodyPr/>
          <a:lstStyle/>
          <a:p>
            <a:r>
              <a:rPr lang="en-US" altLang="zh-CN" sz="4800" dirty="0"/>
              <a:t>A Motivating Example</a:t>
            </a:r>
          </a:p>
        </p:txBody>
      </p:sp>
      <p:sp>
        <p:nvSpPr>
          <p:cNvPr id="7"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Attack</a:t>
            </a:r>
            <a:r>
              <a:rPr lang="zh-CN" altLang="en-US" dirty="0" smtClean="0"/>
              <a:t> </a:t>
            </a:r>
            <a:r>
              <a:rPr lang="en-US" altLang="zh-CN" dirty="0" smtClean="0"/>
              <a:t>Replication</a:t>
            </a:r>
            <a:endParaRPr lang="en-US" dirty="0"/>
          </a:p>
        </p:txBody>
      </p:sp>
      <p:sp>
        <p:nvSpPr>
          <p:cNvPr id="2" name="Slide Number Placeholder 1"/>
          <p:cNvSpPr>
            <a:spLocks noGrp="1"/>
          </p:cNvSpPr>
          <p:nvPr>
            <p:ph type="sldNum" sz="quarter" idx="19"/>
          </p:nvPr>
        </p:nvSpPr>
        <p:spPr/>
        <p:txBody>
          <a:bodyPr/>
          <a:lstStyle/>
          <a:p>
            <a:fld id="{45F7BE95-73A5-2748-8EEA-ABE18BDACB7C}" type="slidenum">
              <a:rPr lang="en-US" smtClean="0"/>
              <a:t>7</a:t>
            </a:fld>
            <a:endParaRPr lang="en-US"/>
          </a:p>
        </p:txBody>
      </p:sp>
      <p:pic>
        <p:nvPicPr>
          <p:cNvPr id="6" name="Picture 5"/>
          <p:cNvPicPr>
            <a:picLocks noChangeAspect="1"/>
          </p:cNvPicPr>
          <p:nvPr/>
        </p:nvPicPr>
        <p:blipFill>
          <a:blip r:embed="rId3"/>
          <a:stretch>
            <a:fillRect/>
          </a:stretch>
        </p:blipFill>
        <p:spPr>
          <a:xfrm>
            <a:off x="8151725" y="3956722"/>
            <a:ext cx="1346375" cy="1247103"/>
          </a:xfrm>
          <a:prstGeom prst="rect">
            <a:avLst/>
          </a:prstGeom>
        </p:spPr>
      </p:pic>
      <p:pic>
        <p:nvPicPr>
          <p:cNvPr id="3" name="Picture 2"/>
          <p:cNvPicPr>
            <a:picLocks noChangeAspect="1"/>
          </p:cNvPicPr>
          <p:nvPr/>
        </p:nvPicPr>
        <p:blipFill>
          <a:blip r:embed="rId4"/>
          <a:stretch>
            <a:fillRect/>
          </a:stretch>
        </p:blipFill>
        <p:spPr>
          <a:xfrm>
            <a:off x="10239190" y="3956722"/>
            <a:ext cx="1247103" cy="1247103"/>
          </a:xfrm>
          <a:prstGeom prst="rect">
            <a:avLst/>
          </a:prstGeom>
        </p:spPr>
      </p:pic>
      <p:pic>
        <p:nvPicPr>
          <p:cNvPr id="8" name="Picture 7"/>
          <p:cNvPicPr>
            <a:picLocks noChangeAspect="1"/>
          </p:cNvPicPr>
          <p:nvPr/>
        </p:nvPicPr>
        <p:blipFill>
          <a:blip r:embed="rId5"/>
          <a:stretch>
            <a:fillRect/>
          </a:stretch>
        </p:blipFill>
        <p:spPr>
          <a:xfrm>
            <a:off x="8257099" y="1493838"/>
            <a:ext cx="3229194" cy="1349375"/>
          </a:xfrm>
          <a:prstGeom prst="rect">
            <a:avLst/>
          </a:prstGeom>
        </p:spPr>
      </p:pic>
    </p:spTree>
    <p:extLst>
      <p:ext uri="{BB962C8B-B14F-4D97-AF65-F5344CB8AC3E}">
        <p14:creationId xmlns:p14="http://schemas.microsoft.com/office/powerpoint/2010/main" val="73305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dissolv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par>
                                <p:cTn id="33" presetID="9"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dissolv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87" y="2611535"/>
            <a:ext cx="7489630" cy="3744815"/>
          </a:xfrm>
          <a:prstGeom prst="rect">
            <a:avLst/>
          </a:prstGeom>
        </p:spPr>
      </p:pic>
      <p:sp>
        <p:nvSpPr>
          <p:cNvPr id="4" name="Rectangle 3"/>
          <p:cNvSpPr/>
          <p:nvPr/>
        </p:nvSpPr>
        <p:spPr>
          <a:xfrm>
            <a:off x="481587" y="1160660"/>
            <a:ext cx="10872213" cy="1384995"/>
          </a:xfrm>
          <a:prstGeom prst="rect">
            <a:avLst/>
          </a:prstGeom>
        </p:spPr>
        <p:txBody>
          <a:bodyPr wrap="square">
            <a:spAutoFit/>
          </a:bodyPr>
          <a:lstStyle/>
          <a:p>
            <a:pPr marL="571472" indent="-571472">
              <a:buFont typeface="Arial" charset="0"/>
              <a:buChar char="•"/>
            </a:pPr>
            <a:r>
              <a:rPr lang="en-US" altLang="zh-CN" sz="2800" dirty="0"/>
              <a:t>Preprocessing</a:t>
            </a:r>
          </a:p>
          <a:p>
            <a:pPr marL="1181057" lvl="1" indent="-571472">
              <a:buFont typeface="Arial" charset="0"/>
              <a:buChar char="•"/>
            </a:pPr>
            <a:r>
              <a:rPr lang="en-US" altLang="zh-CN" sz="2800" dirty="0"/>
              <a:t>The raw data</a:t>
            </a:r>
            <a:r>
              <a:rPr lang="zh-CN" altLang="en-US" sz="2800" dirty="0"/>
              <a:t> </a:t>
            </a:r>
            <a:r>
              <a:rPr lang="en-US" altLang="zh-CN" sz="2800" dirty="0"/>
              <a:t>(time</a:t>
            </a:r>
            <a:r>
              <a:rPr lang="zh-CN" altLang="en-US" sz="2800" dirty="0"/>
              <a:t> </a:t>
            </a:r>
            <a:r>
              <a:rPr lang="en-US" altLang="zh-CN" sz="2800" dirty="0"/>
              <a:t>series) is aggregated into 0.25-second bins</a:t>
            </a:r>
          </a:p>
          <a:p>
            <a:pPr marL="1181057" lvl="1" indent="-571472">
              <a:buFont typeface="Arial" charset="0"/>
              <a:buChar char="•"/>
            </a:pPr>
            <a:r>
              <a:rPr lang="en-US" altLang="zh-CN" sz="2800" dirty="0"/>
              <a:t>Each 3-minute video stream </a:t>
            </a:r>
            <a:r>
              <a:rPr lang="en-US" altLang="zh-CN" sz="2800" dirty="0">
                <a:sym typeface="Wingdings"/>
              </a:rPr>
              <a:t> </a:t>
            </a:r>
            <a:r>
              <a:rPr lang="en-US" altLang="zh-CN" sz="2800" dirty="0"/>
              <a:t>array of 720 </a:t>
            </a:r>
            <a:r>
              <a:rPr lang="en-US" altLang="zh-CN" sz="2800" dirty="0" smtClean="0"/>
              <a:t>elements</a:t>
            </a:r>
            <a:endParaRPr lang="en-US" altLang="zh-CN" sz="6400" dirty="0"/>
          </a:p>
        </p:txBody>
      </p:sp>
      <p:sp>
        <p:nvSpPr>
          <p:cNvPr id="11" name="Content Placeholder 2"/>
          <p:cNvSpPr>
            <a:spLocks noGrp="1"/>
          </p:cNvSpPr>
          <p:nvPr>
            <p:ph idx="15"/>
          </p:nvPr>
        </p:nvSpPr>
        <p:spPr>
          <a:xfrm>
            <a:off x="3428001" y="352487"/>
            <a:ext cx="8429767" cy="546136"/>
          </a:xfrm>
          <a:ln>
            <a:noFill/>
          </a:ln>
        </p:spPr>
        <p:txBody>
          <a:bodyPr/>
          <a:lstStyle/>
          <a:p>
            <a:r>
              <a:rPr lang="en-US" altLang="zh-CN" sz="4800" dirty="0"/>
              <a:t>A Motivating Example</a:t>
            </a:r>
          </a:p>
        </p:txBody>
      </p:sp>
      <p:sp>
        <p:nvSpPr>
          <p:cNvPr id="2" name="Slide Number Placeholder 1"/>
          <p:cNvSpPr>
            <a:spLocks noGrp="1"/>
          </p:cNvSpPr>
          <p:nvPr>
            <p:ph type="sldNum" sz="quarter" idx="19"/>
          </p:nvPr>
        </p:nvSpPr>
        <p:spPr/>
        <p:txBody>
          <a:bodyPr/>
          <a:lstStyle/>
          <a:p>
            <a:fld id="{45F7BE95-73A5-2748-8EEA-ABE18BDACB7C}" type="slidenum">
              <a:rPr lang="en-US" smtClean="0"/>
              <a:t>8</a:t>
            </a:fld>
            <a:endParaRPr lang="en-US" dirty="0"/>
          </a:p>
        </p:txBody>
      </p:sp>
      <p:sp>
        <p:nvSpPr>
          <p:cNvPr id="9" name="Right Arrow 8"/>
          <p:cNvSpPr/>
          <p:nvPr/>
        </p:nvSpPr>
        <p:spPr>
          <a:xfrm>
            <a:off x="7866393" y="4137818"/>
            <a:ext cx="885825"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204158" y="3071892"/>
            <a:ext cx="1556084" cy="2862322"/>
          </a:xfrm>
          <a:prstGeom prst="rect">
            <a:avLst/>
          </a:prstGeom>
          <a:noFill/>
        </p:spPr>
        <p:txBody>
          <a:bodyPr wrap="square" rtlCol="0">
            <a:spAutoFit/>
          </a:bodyPr>
          <a:lstStyle/>
          <a:p>
            <a:pPr algn="ctr"/>
            <a:r>
              <a:rPr lang="en-US" sz="3600" dirty="0" smtClean="0">
                <a:solidFill>
                  <a:srgbClr val="FF0000"/>
                </a:solidFill>
              </a:rPr>
              <a:t>2500, 4000, </a:t>
            </a:r>
          </a:p>
          <a:p>
            <a:pPr algn="ctr"/>
            <a:r>
              <a:rPr lang="en-US" sz="3600" dirty="0" smtClean="0">
                <a:solidFill>
                  <a:srgbClr val="FF0000"/>
                </a:solidFill>
              </a:rPr>
              <a:t>0, </a:t>
            </a:r>
          </a:p>
          <a:p>
            <a:pPr algn="ctr"/>
            <a:r>
              <a:rPr lang="en-US" sz="3600" dirty="0">
                <a:solidFill>
                  <a:srgbClr val="FF0000"/>
                </a:solidFill>
              </a:rPr>
              <a:t>3</a:t>
            </a:r>
            <a:r>
              <a:rPr lang="en-US" sz="3600" dirty="0" smtClean="0">
                <a:solidFill>
                  <a:srgbClr val="FF0000"/>
                </a:solidFill>
              </a:rPr>
              <a:t>000, </a:t>
            </a:r>
          </a:p>
          <a:p>
            <a:pPr algn="ctr"/>
            <a:r>
              <a:rPr lang="is-IS" sz="3600" dirty="0" smtClean="0">
                <a:solidFill>
                  <a:srgbClr val="FF0000"/>
                </a:solidFill>
              </a:rPr>
              <a:t>…</a:t>
            </a:r>
            <a:endParaRPr lang="en-US" sz="3600" dirty="0">
              <a:solidFill>
                <a:srgbClr val="FF0000"/>
              </a:solidFill>
            </a:endParaRPr>
          </a:p>
        </p:txBody>
      </p:sp>
      <p:sp>
        <p:nvSpPr>
          <p:cNvPr id="10" name="Oval 9"/>
          <p:cNvSpPr/>
          <p:nvPr/>
        </p:nvSpPr>
        <p:spPr>
          <a:xfrm rot="18155517">
            <a:off x="1929374" y="3063009"/>
            <a:ext cx="2561195" cy="1066051"/>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13" name="Oval 12"/>
          <p:cNvSpPr/>
          <p:nvPr/>
        </p:nvSpPr>
        <p:spPr>
          <a:xfrm rot="18155517">
            <a:off x="5096437" y="3595773"/>
            <a:ext cx="2561195" cy="1066051"/>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12"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Attack</a:t>
            </a:r>
            <a:r>
              <a:rPr lang="zh-CN" altLang="en-US" dirty="0" smtClean="0"/>
              <a:t> </a:t>
            </a:r>
            <a:r>
              <a:rPr lang="en-US" altLang="zh-CN" dirty="0" smtClean="0"/>
              <a:t>Replication</a:t>
            </a:r>
            <a:endParaRPr lang="en-US" dirty="0"/>
          </a:p>
        </p:txBody>
      </p:sp>
      <p:sp>
        <p:nvSpPr>
          <p:cNvPr id="5" name="TextBox 4"/>
          <p:cNvSpPr txBox="1"/>
          <p:nvPr/>
        </p:nvSpPr>
        <p:spPr>
          <a:xfrm>
            <a:off x="5638800" y="2895600"/>
            <a:ext cx="65" cy="276999"/>
          </a:xfrm>
          <a:prstGeom prst="rect">
            <a:avLst/>
          </a:prstGeom>
          <a:noFill/>
        </p:spPr>
        <p:txBody>
          <a:bodyPr wrap="none" lIns="0" tIns="0" rIns="0" bIns="0" rtlCol="0">
            <a:spAutoFit/>
          </a:bodyPr>
          <a:lstStyle/>
          <a:p>
            <a:endParaRPr lang="en-US" dirty="0"/>
          </a:p>
        </p:txBody>
      </p:sp>
      <p:pic>
        <p:nvPicPr>
          <p:cNvPr id="22" name="Picture 21"/>
          <p:cNvPicPr>
            <a:picLocks noChangeAspect="1"/>
          </p:cNvPicPr>
          <p:nvPr/>
        </p:nvPicPr>
        <p:blipFill>
          <a:blip r:embed="rId4"/>
          <a:stretch>
            <a:fillRect/>
          </a:stretch>
        </p:blipFill>
        <p:spPr>
          <a:xfrm>
            <a:off x="8987498" y="2724456"/>
            <a:ext cx="381091" cy="3225800"/>
          </a:xfrm>
          <a:prstGeom prst="rect">
            <a:avLst/>
          </a:prstGeom>
        </p:spPr>
      </p:pic>
      <p:pic>
        <p:nvPicPr>
          <p:cNvPr id="23" name="Picture 22"/>
          <p:cNvPicPr>
            <a:picLocks noChangeAspect="1"/>
          </p:cNvPicPr>
          <p:nvPr/>
        </p:nvPicPr>
        <p:blipFill>
          <a:blip r:embed="rId4"/>
          <a:stretch>
            <a:fillRect/>
          </a:stretch>
        </p:blipFill>
        <p:spPr>
          <a:xfrm rot="10800000">
            <a:off x="10519611" y="2708414"/>
            <a:ext cx="443118" cy="3225800"/>
          </a:xfrm>
          <a:prstGeom prst="rect">
            <a:avLst/>
          </a:prstGeom>
        </p:spPr>
      </p:pic>
    </p:spTree>
    <p:extLst>
      <p:ext uri="{BB962C8B-B14F-4D97-AF65-F5344CB8AC3E}">
        <p14:creationId xmlns:p14="http://schemas.microsoft.com/office/powerpoint/2010/main" val="188765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dissolve">
                                      <p:cBhvr>
                                        <p:cTn id="40" dur="500"/>
                                        <p:tgtEl>
                                          <p:spTgt spid="23"/>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cTn>
                              </p:par>
                              <p:par>
                                <p:cTn id="44" presetID="9"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dissolve">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4019" y="1160659"/>
            <a:ext cx="10969781" cy="3970318"/>
          </a:xfrm>
          <a:prstGeom prst="rect">
            <a:avLst/>
          </a:prstGeom>
        </p:spPr>
        <p:txBody>
          <a:bodyPr wrap="square">
            <a:spAutoFit/>
          </a:bodyPr>
          <a:lstStyle/>
          <a:p>
            <a:pPr marL="571472" indent="-571472">
              <a:buFont typeface="Arial" charset="0"/>
              <a:buChar char="•"/>
            </a:pPr>
            <a:r>
              <a:rPr lang="en-US" altLang="zh-CN" sz="2800" dirty="0" smtClean="0"/>
              <a:t>5 Classifiers</a:t>
            </a:r>
          </a:p>
          <a:p>
            <a:pPr marL="1181057" lvl="1" indent="-571472">
              <a:buFont typeface="Arial" charset="0"/>
              <a:buChar char="•"/>
            </a:pPr>
            <a:r>
              <a:rPr lang="en-US" altLang="zh-CN" sz="2800" dirty="0"/>
              <a:t>Support Vector Machine (SVM)</a:t>
            </a:r>
          </a:p>
          <a:p>
            <a:pPr marL="1181057" lvl="1" indent="-571472">
              <a:buFont typeface="Arial" charset="0"/>
              <a:buChar char="•"/>
            </a:pPr>
            <a:r>
              <a:rPr lang="en-US" altLang="zh-CN" sz="2800" dirty="0"/>
              <a:t>Logistic Regression (LR)</a:t>
            </a:r>
          </a:p>
          <a:p>
            <a:pPr marL="1181057" lvl="1" indent="-571472">
              <a:buFont typeface="Arial" charset="0"/>
              <a:buChar char="•"/>
            </a:pPr>
            <a:r>
              <a:rPr lang="en-US" altLang="zh-CN" sz="2800" dirty="0"/>
              <a:t>Random Forest (RF)</a:t>
            </a:r>
          </a:p>
          <a:p>
            <a:pPr marL="1181057" lvl="1" indent="-571472">
              <a:buFont typeface="Arial" charset="0"/>
              <a:buChar char="•"/>
            </a:pPr>
            <a:r>
              <a:rPr lang="en-US" altLang="zh-CN" sz="2800" dirty="0"/>
              <a:t>Neural Net </a:t>
            </a:r>
          </a:p>
          <a:p>
            <a:pPr marL="1181057" lvl="1" indent="-571472">
              <a:buFont typeface="Arial" charset="0"/>
              <a:buChar char="•"/>
            </a:pPr>
            <a:r>
              <a:rPr lang="en-US" altLang="zh-CN" sz="2800" dirty="0"/>
              <a:t>Convolutional Neural Net (CNN)</a:t>
            </a:r>
          </a:p>
          <a:p>
            <a:endParaRPr lang="en-US" altLang="zh-CN" sz="2800" dirty="0" smtClean="0"/>
          </a:p>
          <a:p>
            <a:pPr marL="571472" indent="-571472">
              <a:buFont typeface="Arial" charset="0"/>
              <a:buChar char="•"/>
            </a:pPr>
            <a:r>
              <a:rPr lang="en-US" altLang="zh-CN" sz="2800" dirty="0" smtClean="0"/>
              <a:t>Classification </a:t>
            </a:r>
            <a:r>
              <a:rPr lang="en-US" altLang="zh-CN" sz="2800" dirty="0"/>
              <a:t>Result (5-fold cross-validation</a:t>
            </a:r>
            <a:r>
              <a:rPr lang="en-US" altLang="zh-CN" sz="2800" dirty="0" smtClean="0"/>
              <a:t>)</a:t>
            </a:r>
            <a:endParaRPr lang="en-US" altLang="zh-CN" sz="2800" dirty="0"/>
          </a:p>
          <a:p>
            <a:pPr marL="1181057" lvl="1" indent="-571472">
              <a:buFont typeface="Arial" charset="0"/>
              <a:buChar char="•"/>
            </a:pPr>
            <a:endParaRPr lang="zh-CN" altLang="en-US" sz="2800" dirty="0"/>
          </a:p>
        </p:txBody>
      </p:sp>
      <p:sp>
        <p:nvSpPr>
          <p:cNvPr id="11" name="Content Placeholder 2"/>
          <p:cNvSpPr>
            <a:spLocks noGrp="1"/>
          </p:cNvSpPr>
          <p:nvPr>
            <p:ph idx="15"/>
          </p:nvPr>
        </p:nvSpPr>
        <p:spPr>
          <a:xfrm>
            <a:off x="3428001" y="352487"/>
            <a:ext cx="8429767" cy="546136"/>
          </a:xfrm>
          <a:ln>
            <a:noFill/>
          </a:ln>
        </p:spPr>
        <p:txBody>
          <a:bodyPr/>
          <a:lstStyle/>
          <a:p>
            <a:r>
              <a:rPr lang="en-US" altLang="zh-CN" sz="4800" dirty="0"/>
              <a:t>A Motivating Example</a:t>
            </a:r>
          </a:p>
        </p:txBody>
      </p:sp>
      <p:sp>
        <p:nvSpPr>
          <p:cNvPr id="5" name="Slide Number Placeholder 4"/>
          <p:cNvSpPr>
            <a:spLocks noGrp="1"/>
          </p:cNvSpPr>
          <p:nvPr>
            <p:ph type="sldNum" sz="quarter" idx="19"/>
          </p:nvPr>
        </p:nvSpPr>
        <p:spPr/>
        <p:txBody>
          <a:bodyPr/>
          <a:lstStyle/>
          <a:p>
            <a:fld id="{45F7BE95-73A5-2748-8EEA-ABE18BDACB7C}" type="slidenum">
              <a:rPr lang="en-US" smtClean="0"/>
              <a:t>9</a:t>
            </a:fld>
            <a:endParaRPr lang="en-US"/>
          </a:p>
        </p:txBody>
      </p:sp>
      <p:pic>
        <p:nvPicPr>
          <p:cNvPr id="9" name="Picture 8"/>
          <p:cNvPicPr>
            <a:picLocks noChangeAspect="1"/>
          </p:cNvPicPr>
          <p:nvPr/>
        </p:nvPicPr>
        <p:blipFill>
          <a:blip r:embed="rId3"/>
          <a:stretch>
            <a:fillRect/>
          </a:stretch>
        </p:blipFill>
        <p:spPr>
          <a:xfrm>
            <a:off x="384019" y="4743892"/>
            <a:ext cx="10185479" cy="1298242"/>
          </a:xfrm>
          <a:prstGeom prst="rect">
            <a:avLst/>
          </a:prstGeom>
        </p:spPr>
      </p:pic>
      <p:sp>
        <p:nvSpPr>
          <p:cNvPr id="8" name="Title 1"/>
          <p:cNvSpPr txBox="1">
            <a:spLocks/>
          </p:cNvSpPr>
          <p:nvPr/>
        </p:nvSpPr>
        <p:spPr>
          <a:xfrm>
            <a:off x="838200" y="365125"/>
            <a:ext cx="10515600" cy="132556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smtClean="0"/>
              <a:t>Attack</a:t>
            </a:r>
            <a:r>
              <a:rPr lang="zh-CN" altLang="en-US" dirty="0" smtClean="0"/>
              <a:t> </a:t>
            </a:r>
            <a:r>
              <a:rPr lang="en-US" altLang="zh-CN" dirty="0" smtClean="0"/>
              <a:t>Replication</a:t>
            </a:r>
            <a:endParaRPr lang="en-US" dirty="0"/>
          </a:p>
        </p:txBody>
      </p:sp>
      <p:sp>
        <p:nvSpPr>
          <p:cNvPr id="7" name="Oval 6"/>
          <p:cNvSpPr/>
          <p:nvPr/>
        </p:nvSpPr>
        <p:spPr>
          <a:xfrm>
            <a:off x="9156700" y="4600167"/>
            <a:ext cx="1610360" cy="1028474"/>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Tree>
    <p:extLst>
      <p:ext uri="{BB962C8B-B14F-4D97-AF65-F5344CB8AC3E}">
        <p14:creationId xmlns:p14="http://schemas.microsoft.com/office/powerpoint/2010/main" val="67265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dissolve">
                                      <p:cBhvr>
                                        <p:cTn id="7" dur="500"/>
                                        <p:tgtEl>
                                          <p:spTgt spid="4">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23960</TotalTime>
  <Words>4596</Words>
  <Application>Microsoft Macintosh PowerPoint</Application>
  <PresentationFormat>Widescreen</PresentationFormat>
  <Paragraphs>652</Paragraphs>
  <Slides>58</Slides>
  <Notes>58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Calibri Light</vt:lpstr>
      <vt:lpstr>Wingdings</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OS-level Side Channels without Procfs: Exploring Cross-App Information Leakage on iOS </dc:title>
  <dc:creator>Microsoft Office User</dc:creator>
  <cp:lastModifiedBy>Microsoft Office User</cp:lastModifiedBy>
  <cp:revision>615</cp:revision>
  <dcterms:created xsi:type="dcterms:W3CDTF">2018-01-06T07:47:20Z</dcterms:created>
  <dcterms:modified xsi:type="dcterms:W3CDTF">2019-02-26T18:17:59Z</dcterms:modified>
</cp:coreProperties>
</file>