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emf" ContentType="image/x-emf"/>
  <Default Extension="jpeg" ContentType="image/jpe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89" r:id="rId2"/>
  </p:sldMasterIdLst>
  <p:notesMasterIdLst>
    <p:notesMasterId r:id="rId59"/>
  </p:notesMasterIdLst>
  <p:sldIdLst>
    <p:sldId id="256" r:id="rId3"/>
    <p:sldId id="304" r:id="rId4"/>
    <p:sldId id="344" r:id="rId5"/>
    <p:sldId id="298" r:id="rId6"/>
    <p:sldId id="291" r:id="rId7"/>
    <p:sldId id="269" r:id="rId8"/>
    <p:sldId id="276" r:id="rId9"/>
    <p:sldId id="346" r:id="rId10"/>
    <p:sldId id="278" r:id="rId11"/>
    <p:sldId id="280" r:id="rId12"/>
    <p:sldId id="299" r:id="rId13"/>
    <p:sldId id="306" r:id="rId14"/>
    <p:sldId id="289" r:id="rId15"/>
    <p:sldId id="314" r:id="rId16"/>
    <p:sldId id="301" r:id="rId17"/>
    <p:sldId id="320" r:id="rId18"/>
    <p:sldId id="325" r:id="rId19"/>
    <p:sldId id="261" r:id="rId20"/>
    <p:sldId id="327" r:id="rId21"/>
    <p:sldId id="321" r:id="rId22"/>
    <p:sldId id="328" r:id="rId23"/>
    <p:sldId id="313" r:id="rId24"/>
    <p:sldId id="335" r:id="rId25"/>
    <p:sldId id="336" r:id="rId26"/>
    <p:sldId id="307" r:id="rId27"/>
    <p:sldId id="308" r:id="rId28"/>
    <p:sldId id="283" r:id="rId29"/>
    <p:sldId id="309" r:id="rId30"/>
    <p:sldId id="271" r:id="rId31"/>
    <p:sldId id="292" r:id="rId32"/>
    <p:sldId id="293" r:id="rId33"/>
    <p:sldId id="264" r:id="rId34"/>
    <p:sldId id="329" r:id="rId35"/>
    <p:sldId id="331" r:id="rId36"/>
    <p:sldId id="294" r:id="rId37"/>
    <p:sldId id="330" r:id="rId38"/>
    <p:sldId id="332" r:id="rId39"/>
    <p:sldId id="310" r:id="rId40"/>
    <p:sldId id="333" r:id="rId41"/>
    <p:sldId id="295" r:id="rId42"/>
    <p:sldId id="312" r:id="rId43"/>
    <p:sldId id="311" r:id="rId44"/>
    <p:sldId id="274" r:id="rId45"/>
    <p:sldId id="323" r:id="rId46"/>
    <p:sldId id="337" r:id="rId47"/>
    <p:sldId id="315" r:id="rId48"/>
    <p:sldId id="284" r:id="rId49"/>
    <p:sldId id="364" r:id="rId50"/>
    <p:sldId id="316" r:id="rId51"/>
    <p:sldId id="334" r:id="rId52"/>
    <p:sldId id="356" r:id="rId53"/>
    <p:sldId id="357" r:id="rId54"/>
    <p:sldId id="358" r:id="rId55"/>
    <p:sldId id="359" r:id="rId56"/>
    <p:sldId id="360" r:id="rId57"/>
    <p:sldId id="361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2"/>
    <p:restoredTop sz="79042"/>
  </p:normalViewPr>
  <p:slideViewPr>
    <p:cSldViewPr snapToGrid="0" snapToObjects="1">
      <p:cViewPr>
        <p:scale>
          <a:sx n="90" d="100"/>
          <a:sy n="90" d="100"/>
        </p:scale>
        <p:origin x="1208" y="192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CCE00-D738-034E-8275-A8059F9CB868}" type="datetimeFigureOut">
              <a:rPr lang="en-US" smtClean="0"/>
              <a:t>8/14/16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FD737-5483-7346-9835-930A4CB0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7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24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2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79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3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6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16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14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63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61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9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8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55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03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8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76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6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39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20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59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03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17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844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82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78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67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633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32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74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989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870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3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6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84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36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11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232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2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730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540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97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75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40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633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866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665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4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083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76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6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7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83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7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6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5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5178467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n-US" dirty="0" smtClean="0"/>
              <a:t>½ slide picture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5516791" y="1830388"/>
            <a:ext cx="6268671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lnSpc>
                <a:spcPts val="4587"/>
              </a:lnSpc>
              <a:spcBef>
                <a:spcPts val="0"/>
              </a:spcBef>
              <a:defRPr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753854" y="1052953"/>
            <a:ext cx="6190428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2133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6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838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32499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DF6BB3-ECAE-2D45-824A-8396137B3CE5}" type="datetimeFigureOut">
              <a:rPr lang="en-US" smtClean="0"/>
              <a:t>8/14/16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9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25"/>
            <a:ext cx="10515600" cy="76841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32499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DF6BB3-ECAE-2D45-824A-8396137B3CE5}" type="datetimeFigureOut">
              <a:rPr lang="en-US" smtClean="0"/>
              <a:t>8/14/16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24"/>
            <a:ext cx="10515600" cy="82238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32499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DF6BB3-ECAE-2D45-824A-8396137B3CE5}" type="datetimeFigureOut">
              <a:rPr lang="en-US" smtClean="0"/>
              <a:t>8/14/16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BB3-ECAE-2D45-824A-8396137B3CE5}" type="datetimeFigureOut">
              <a:rPr lang="en-US" smtClean="0"/>
              <a:t>8/14/16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1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BB3-ECAE-2D45-824A-8396137B3CE5}" type="datetimeFigureOut">
              <a:rPr lang="en-US" smtClean="0"/>
              <a:t>8/14/16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3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BB3-ECAE-2D45-824A-8396137B3CE5}" type="datetimeFigureOut">
              <a:rPr lang="en-US" smtClean="0"/>
              <a:t>8/14/16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9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995907" y="1830388"/>
            <a:ext cx="109728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753854" y="1052953"/>
            <a:ext cx="6190428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2133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6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hrase-Word Slide WHI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869009" y="1734522"/>
            <a:ext cx="9592027" cy="4417351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lnSpc>
                <a:spcPts val="11200"/>
              </a:lnSpc>
              <a:spcBef>
                <a:spcPts val="0"/>
              </a:spcBef>
              <a:defRPr sz="10666" b="1" baseline="0"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 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hrase-Wor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0169"/>
            <a:ext cx="12192000" cy="5947833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B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42139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 hasCustomPrompt="1"/>
          </p:nvPr>
        </p:nvSpPr>
        <p:spPr>
          <a:xfrm>
            <a:off x="869009" y="1734522"/>
            <a:ext cx="9592027" cy="4417351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l">
              <a:lnSpc>
                <a:spcPts val="11200"/>
              </a:lnSpc>
              <a:spcBef>
                <a:spcPts val="0"/>
              </a:spcBef>
              <a:defRPr sz="10666" b="1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</a:t>
            </a:r>
          </a:p>
          <a:p>
            <a:pPr lvl="0"/>
            <a:r>
              <a:rPr lang="en-US" dirty="0" smtClean="0"/>
              <a:t>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9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508014" y="5372666"/>
            <a:ext cx="4522941" cy="10940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ct val="110000"/>
              </a:lnSpc>
              <a:spcBef>
                <a:spcPts val="0"/>
              </a:spcBef>
              <a:defRPr sz="3200" baseline="-25000"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algn="r">
              <a:lnSpc>
                <a:spcPct val="11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–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Firstandlast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Name</a:t>
            </a:r>
          </a:p>
          <a:p>
            <a:pPr algn="r">
              <a:lnSpc>
                <a:spcPct val="110000"/>
              </a:lnSpc>
            </a:pPr>
            <a:r>
              <a:rPr lang="en-US" sz="2400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  Optional title line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1247327" y="1611529"/>
            <a:ext cx="9600512" cy="3789979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/>
          <a:lstStyle>
            <a:lvl1pPr algn="ctr">
              <a:defRPr lang="en-US" sz="4267" b="0" smtClean="0">
                <a:solidFill>
                  <a:srgbClr val="BB0032"/>
                </a:solidFill>
                <a:cs typeface="Arial"/>
              </a:defRPr>
            </a:lvl1pPr>
          </a:lstStyle>
          <a:p>
            <a:pPr lvl="0"/>
            <a: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  <a:t>“Notable quotes</a:t>
            </a:r>
            <a:b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  <a:t>goes right here,</a:t>
            </a:r>
            <a:b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  <a:t>yes right here.”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0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1219200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Full slide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491389" y="1436104"/>
            <a:ext cx="5331852" cy="1840275"/>
          </a:xfrm>
          <a:prstGeom prst="rect">
            <a:avLst/>
          </a:prstGeom>
          <a:ln w="28575" cmpd="sng">
            <a:solidFill>
              <a:srgbClr val="636D6E"/>
            </a:solidFill>
          </a:ln>
          <a:effectLst/>
        </p:spPr>
        <p:txBody>
          <a:bodyPr/>
          <a:lstStyle>
            <a:lvl1pPr marL="121917">
              <a:lnSpc>
                <a:spcPts val="4587"/>
              </a:lnSpc>
              <a:spcBef>
                <a:spcPts val="0"/>
              </a:spcBef>
              <a:defRPr sz="2667" b="1">
                <a:solidFill>
                  <a:srgbClr val="636D6E"/>
                </a:solidFill>
              </a:defRPr>
            </a:lvl1pPr>
            <a:lvl2pPr marL="121917" indent="243834">
              <a:spcBef>
                <a:spcPts val="267"/>
              </a:spcBef>
              <a:spcAft>
                <a:spcPts val="0"/>
              </a:spcAft>
              <a:buClr>
                <a:srgbClr val="BB0000"/>
              </a:buClr>
              <a:buFont typeface="Arial"/>
              <a:buChar char="•"/>
              <a:defRPr sz="2133">
                <a:solidFill>
                  <a:srgbClr val="636D6E"/>
                </a:solidFill>
              </a:defRPr>
            </a:lvl2pPr>
            <a:lvl3pPr marL="121917" indent="243834">
              <a:spcBef>
                <a:spcPts val="267"/>
              </a:spcBef>
              <a:spcAft>
                <a:spcPts val="0"/>
              </a:spcAft>
              <a:buClr>
                <a:srgbClr val="BB0000"/>
              </a:buClr>
              <a:defRPr sz="2133">
                <a:solidFill>
                  <a:srgbClr val="636D6E"/>
                </a:solidFill>
              </a:defRPr>
            </a:lvl3pPr>
            <a:lvl5pPr marL="670543" indent="0">
              <a:spcBef>
                <a:spcPts val="467"/>
              </a:spcBef>
              <a:buFont typeface="Arial"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1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2499" y="6356351"/>
            <a:ext cx="2844800" cy="3651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F6BB3-ECAE-2D45-824A-8396137B3CE5}" type="datetimeFigureOut">
              <a:rPr lang="en-US" smtClean="0"/>
              <a:t>8/14/16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974445"/>
            <a:ext cx="12192000" cy="2962807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TheOhioStateUniversity-Horiz-RGBHE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79" y="1600202"/>
            <a:ext cx="6400800" cy="9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"/>
            <a:ext cx="12192000" cy="910167"/>
            <a:chOff x="0" y="1040406"/>
            <a:chExt cx="9144000" cy="910167"/>
          </a:xfrm>
        </p:grpSpPr>
        <p:sp>
          <p:nvSpPr>
            <p:cNvPr id="8" name="Rectangle 7"/>
            <p:cNvSpPr/>
            <p:nvPr/>
          </p:nvSpPr>
          <p:spPr>
            <a:xfrm>
              <a:off x="0" y="1040406"/>
              <a:ext cx="9144000" cy="910167"/>
            </a:xfrm>
            <a:prstGeom prst="rect">
              <a:avLst/>
            </a:prstGeom>
            <a:solidFill>
              <a:srgbClr val="B70F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9" name="Picture 8" descr="TheOhioStateUniversity-REV-Horiz-RGBHEX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17" y="1238313"/>
              <a:ext cx="2438400" cy="47142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357824" y="6351239"/>
            <a:ext cx="519694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5C881AA-F0C4-B947-803C-EA0A96934EAC}" type="slidenum">
              <a:rPr lang="en-US" sz="2133" smtClean="0">
                <a:solidFill>
                  <a:srgbClr val="636D6E"/>
                </a:solidFill>
              </a:rPr>
              <a:pPr/>
              <a:t>‹#›</a:t>
            </a:fld>
            <a:endParaRPr lang="en-US" sz="2133" dirty="0">
              <a:solidFill>
                <a:srgbClr val="636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4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indent="0" algn="l" defTabSz="609585" rtl="0" eaLnBrk="1" latinLnBrk="0" hangingPunct="1">
        <a:spcBef>
          <a:spcPct val="20000"/>
        </a:spcBef>
        <a:buFont typeface="Arial"/>
        <a:buNone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304792" algn="l" defTabSz="609585" rtl="0" eaLnBrk="1" latinLnBrk="0" hangingPunct="1"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02" indent="0" algn="l" defTabSz="609585" rtl="0" eaLnBrk="1" latinLnBrk="0" hangingPunct="1">
        <a:spcBef>
          <a:spcPts val="0"/>
        </a:spcBef>
        <a:buFont typeface="Arial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647" y="2033836"/>
            <a:ext cx="10557163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Bit Flips, One Cloud Flops:</a:t>
            </a:r>
            <a:br>
              <a:rPr lang="en-US" dirty="0" smtClean="0"/>
            </a:br>
            <a:r>
              <a:rPr lang="en-US" dirty="0" smtClean="0"/>
              <a:t>Cross-VM Row Hammer Attacks and Privilege Escalation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4421436"/>
            <a:ext cx="6858000" cy="1655762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b="1" dirty="0" smtClean="0"/>
              <a:t>Yuan Xiao</a:t>
            </a:r>
            <a:r>
              <a:rPr lang="en-US" dirty="0" smtClean="0"/>
              <a:t>, </a:t>
            </a:r>
            <a:r>
              <a:rPr lang="en-US" dirty="0" err="1"/>
              <a:t>Xiaokuan</a:t>
            </a:r>
            <a:r>
              <a:rPr lang="en-US" dirty="0"/>
              <a:t> </a:t>
            </a:r>
            <a:r>
              <a:rPr lang="en-US" dirty="0" smtClean="0"/>
              <a:t>Zhang, </a:t>
            </a:r>
            <a:r>
              <a:rPr lang="en-US" dirty="0" err="1"/>
              <a:t>Yinqian</a:t>
            </a:r>
            <a:r>
              <a:rPr lang="en-US" dirty="0"/>
              <a:t> </a:t>
            </a:r>
            <a:r>
              <a:rPr lang="en-US" dirty="0" smtClean="0"/>
              <a:t>Zhang, </a:t>
            </a:r>
            <a:r>
              <a:rPr lang="en-US" dirty="0" err="1"/>
              <a:t>Radu</a:t>
            </a:r>
            <a:r>
              <a:rPr lang="en-US" dirty="0"/>
              <a:t> Teodorescu </a:t>
            </a:r>
            <a:endParaRPr lang="en-US" dirty="0" smtClean="0"/>
          </a:p>
          <a:p>
            <a:r>
              <a:rPr lang="en-US" i="1" dirty="0"/>
              <a:t>The Ohio State </a:t>
            </a:r>
            <a:r>
              <a:rPr lang="en-US" i="1" dirty="0" smtClean="0"/>
              <a:t>University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6102" y="2678019"/>
            <a:ext cx="46089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Row Hammer 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26082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Reverse-engineer DRAM Mapping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Cross-VM Row Hammer Exploitation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8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8879"/>
            <a:ext cx="4019550" cy="2839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Difficulties in Double-sided Row Hammer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26" y="3003440"/>
            <a:ext cx="6985000" cy="337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753" y="4427662"/>
            <a:ext cx="2922082" cy="954107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smtClean="0"/>
              <a:t>Physical Address</a:t>
            </a:r>
          </a:p>
          <a:p>
            <a:pPr algn="ctr"/>
            <a:r>
              <a:rPr lang="en-US" sz="2800" dirty="0" smtClean="0"/>
              <a:t>x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8929688" y="1900237"/>
            <a:ext cx="3021468" cy="954107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Physical Address</a:t>
            </a:r>
          </a:p>
          <a:p>
            <a:pPr algn="ctr"/>
            <a:r>
              <a:rPr lang="en-US" sz="2800" dirty="0" smtClean="0"/>
              <a:t>x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7" name="Oval Callout 6"/>
          <p:cNvSpPr/>
          <p:nvPr/>
        </p:nvSpPr>
        <p:spPr>
          <a:xfrm>
            <a:off x="5157788" y="2161847"/>
            <a:ext cx="3471862" cy="1357313"/>
          </a:xfrm>
          <a:prstGeom prst="wedgeEllipseCallout">
            <a:avLst>
              <a:gd name="adj1" fmla="val 54476"/>
              <a:gd name="adj2" fmla="val -448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Which bank?</a:t>
            </a:r>
          </a:p>
          <a:p>
            <a:pPr algn="ctr"/>
            <a:r>
              <a:rPr lang="en-US" sz="2400" dirty="0" smtClean="0"/>
              <a:t>Which row?</a:t>
            </a:r>
            <a:endParaRPr lang="en-US" sz="2400" dirty="0"/>
          </a:p>
        </p:txBody>
      </p:sp>
      <p:sp>
        <p:nvSpPr>
          <p:cNvPr id="8" name="Oval Callout 7"/>
          <p:cNvSpPr/>
          <p:nvPr/>
        </p:nvSpPr>
        <p:spPr>
          <a:xfrm>
            <a:off x="3188109" y="5117431"/>
            <a:ext cx="3471862" cy="1357313"/>
          </a:xfrm>
          <a:prstGeom prst="wedgeEllipseCallout">
            <a:avLst>
              <a:gd name="adj1" fmla="val -50874"/>
              <a:gd name="adj2" fmla="val -564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Which bank?</a:t>
            </a:r>
          </a:p>
          <a:p>
            <a:pPr algn="ctr"/>
            <a:r>
              <a:rPr lang="en-US" sz="2400" dirty="0" smtClean="0"/>
              <a:t>Which row?</a:t>
            </a:r>
            <a:endParaRPr lang="en-US" sz="2400" dirty="0"/>
          </a:p>
        </p:txBody>
      </p:sp>
      <p:sp>
        <p:nvSpPr>
          <p:cNvPr id="9" name="Left-Right Arrow Callout 8"/>
          <p:cNvSpPr/>
          <p:nvPr/>
        </p:nvSpPr>
        <p:spPr>
          <a:xfrm rot="20355541">
            <a:off x="3272404" y="2942660"/>
            <a:ext cx="5345315" cy="1792150"/>
          </a:xfrm>
          <a:prstGeom prst="leftRightArrowCallout">
            <a:avLst>
              <a:gd name="adj1" fmla="val 22346"/>
              <a:gd name="adj2" fmla="val 25000"/>
              <a:gd name="adj3" fmla="val 27654"/>
              <a:gd name="adj4" fmla="val 53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Same bank?</a:t>
            </a:r>
          </a:p>
          <a:p>
            <a:pPr algn="ctr"/>
            <a:r>
              <a:rPr lang="en-US" sz="2400" dirty="0" smtClean="0"/>
              <a:t>Neighboring rows?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3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327866"/>
              </p:ext>
            </p:extLst>
          </p:nvPr>
        </p:nvGraphicFramePr>
        <p:xfrm>
          <a:off x="841708" y="5689439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812487"/>
              </p:ext>
            </p:extLst>
          </p:nvPr>
        </p:nvGraphicFramePr>
        <p:xfrm>
          <a:off x="841708" y="2563904"/>
          <a:ext cx="2959895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1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aseline="-25000" dirty="0" smtClean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Basic </a:t>
            </a:r>
            <a:r>
              <a:rPr lang="en-US" dirty="0"/>
              <a:t>T</a:t>
            </a:r>
            <a:r>
              <a:rPr lang="en-US" dirty="0" smtClean="0"/>
              <a:t>iming </a:t>
            </a:r>
            <a:r>
              <a:rPr lang="en-US" dirty="0"/>
              <a:t>C</a:t>
            </a:r>
            <a:r>
              <a:rPr lang="en-US" dirty="0" smtClean="0"/>
              <a:t>hannel </a:t>
            </a:r>
            <a:r>
              <a:rPr lang="en-US" dirty="0"/>
              <a:t>P</a:t>
            </a:r>
            <a:r>
              <a:rPr lang="en-US" dirty="0" smtClean="0"/>
              <a:t>rimitive</a:t>
            </a:r>
            <a:endParaRPr lang="en-US" dirty="0"/>
          </a:p>
        </p:txBody>
      </p:sp>
      <p:cxnSp>
        <p:nvCxnSpPr>
          <p:cNvPr id="4" name="Straight Arrow Connector 3"/>
          <p:cNvCxnSpPr>
            <a:stCxn id="8" idx="2"/>
            <a:endCxn id="9" idx="0"/>
          </p:cNvCxnSpPr>
          <p:nvPr/>
        </p:nvCxnSpPr>
        <p:spPr>
          <a:xfrm>
            <a:off x="2321655" y="5307104"/>
            <a:ext cx="0" cy="38233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08960" y="205055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Column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3801603" y="3673894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Row</a:t>
            </a:r>
            <a:endParaRPr lang="en-US" sz="28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770598"/>
              </p:ext>
            </p:extLst>
          </p:nvPr>
        </p:nvGraphicFramePr>
        <p:xfrm>
          <a:off x="5578464" y="5689439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554891"/>
              </p:ext>
            </p:extLst>
          </p:nvPr>
        </p:nvGraphicFramePr>
        <p:xfrm>
          <a:off x="5578464" y="2563904"/>
          <a:ext cx="2959895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aseline="-25000" dirty="0" smtClean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2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7058411" y="5307104"/>
            <a:ext cx="0" cy="38233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45716" y="205055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Column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538359" y="3673894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Row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51885" y="1628944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Bank b</a:t>
            </a:r>
            <a:r>
              <a:rPr lang="en-US" sz="2800" b="1" baseline="-25000" dirty="0" smtClean="0"/>
              <a:t>1</a:t>
            </a:r>
            <a:endParaRPr lang="en-US" sz="2800" b="1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4920326" y="1628944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Bank b</a:t>
            </a:r>
            <a:r>
              <a:rPr lang="en-US" sz="2800" b="1" baseline="-25000" dirty="0"/>
              <a:t>2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62843"/>
              </p:ext>
            </p:extLst>
          </p:nvPr>
        </p:nvGraphicFramePr>
        <p:xfrm>
          <a:off x="841708" y="3117309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1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669044"/>
              </p:ext>
            </p:extLst>
          </p:nvPr>
        </p:nvGraphicFramePr>
        <p:xfrm>
          <a:off x="5578462" y="4209824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2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30205"/>
              </p:ext>
            </p:extLst>
          </p:nvPr>
        </p:nvGraphicFramePr>
        <p:xfrm>
          <a:off x="5578463" y="5689439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45821"/>
              </p:ext>
            </p:extLst>
          </p:nvPr>
        </p:nvGraphicFramePr>
        <p:xfrm>
          <a:off x="841708" y="5688652"/>
          <a:ext cx="2959895" cy="550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502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366119" y="5732926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read x</a:t>
            </a:r>
            <a:r>
              <a:rPr lang="en-US" sz="2400" baseline="-25000" dirty="0"/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801603" y="5963818"/>
            <a:ext cx="58340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121762" y="5762666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read 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538358" y="5993499"/>
            <a:ext cx="58340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245" y="1689528"/>
            <a:ext cx="881728" cy="88172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505503" y="2596676"/>
            <a:ext cx="242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T</a:t>
            </a:r>
            <a:r>
              <a:rPr lang="en-US" sz="3200" baseline="-25000" dirty="0" smtClean="0">
                <a:solidFill>
                  <a:srgbClr val="7030A0"/>
                </a:solidFill>
              </a:rPr>
              <a:t>1</a:t>
            </a:r>
            <a:r>
              <a:rPr lang="en-US" sz="3200" dirty="0" smtClean="0">
                <a:solidFill>
                  <a:srgbClr val="7030A0"/>
                </a:solidFill>
              </a:rPr>
              <a:t>=2*</a:t>
            </a:r>
            <a:r>
              <a:rPr lang="en-US" sz="3200" dirty="0" err="1" smtClean="0">
                <a:solidFill>
                  <a:srgbClr val="7030A0"/>
                </a:solidFill>
              </a:rPr>
              <a:t>T</a:t>
            </a:r>
            <a:r>
              <a:rPr lang="en-US" sz="3200" baseline="-25000" dirty="0" err="1" smtClean="0">
                <a:solidFill>
                  <a:srgbClr val="7030A0"/>
                </a:solidFill>
              </a:rPr>
              <a:t>activate</a:t>
            </a:r>
            <a:endParaRPr lang="en-US" sz="3200" baseline="-25000" dirty="0" smtClean="0">
              <a:solidFill>
                <a:srgbClr val="7030A0"/>
              </a:solidFill>
            </a:endParaRPr>
          </a:p>
          <a:p>
            <a:r>
              <a:rPr lang="en-US" sz="3200" baseline="-25000" dirty="0">
                <a:solidFill>
                  <a:srgbClr val="7030A0"/>
                </a:solidFill>
              </a:rPr>
              <a:t> </a:t>
            </a:r>
            <a:r>
              <a:rPr lang="en-US" sz="3200" baseline="-25000" dirty="0" smtClean="0">
                <a:solidFill>
                  <a:srgbClr val="7030A0"/>
                </a:solidFill>
              </a:rPr>
              <a:t>    </a:t>
            </a:r>
            <a:r>
              <a:rPr lang="en-US" sz="3200" dirty="0" smtClean="0">
                <a:solidFill>
                  <a:srgbClr val="7030A0"/>
                </a:solidFill>
              </a:rPr>
              <a:t>+2*n*T</a:t>
            </a:r>
            <a:r>
              <a:rPr lang="en-US" sz="3200" baseline="-25000" dirty="0" smtClean="0">
                <a:solidFill>
                  <a:srgbClr val="7030A0"/>
                </a:solidFill>
              </a:rPr>
              <a:t>read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13853" y="3038862"/>
            <a:ext cx="1330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</a:rPr>
              <a:t>T</a:t>
            </a:r>
            <a:r>
              <a:rPr lang="en-US" sz="3200" baseline="-25000" dirty="0" err="1" smtClean="0">
                <a:solidFill>
                  <a:srgbClr val="7030A0"/>
                </a:solidFill>
              </a:rPr>
              <a:t>activate</a:t>
            </a:r>
            <a:endParaRPr lang="en-US" sz="3200" baseline="-25000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59477" y="6099355"/>
            <a:ext cx="967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7030A0"/>
                </a:solidFill>
              </a:rPr>
              <a:t>T</a:t>
            </a:r>
            <a:r>
              <a:rPr lang="en-US" sz="3200" baseline="-25000" smtClean="0">
                <a:solidFill>
                  <a:srgbClr val="7030A0"/>
                </a:solidFill>
              </a:rPr>
              <a:t>read</a:t>
            </a:r>
            <a:endParaRPr lang="en-US" sz="3200" baseline="-250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5" grpId="0"/>
      <p:bldP spid="25" grpId="1"/>
      <p:bldP spid="29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697521"/>
              </p:ext>
            </p:extLst>
          </p:nvPr>
        </p:nvGraphicFramePr>
        <p:xfrm>
          <a:off x="3583766" y="2468311"/>
          <a:ext cx="2959895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1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2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aseline="-250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94124"/>
              </p:ext>
            </p:extLst>
          </p:nvPr>
        </p:nvGraphicFramePr>
        <p:xfrm>
          <a:off x="3583766" y="5593846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timing channel primitive</a:t>
            </a:r>
            <a:endParaRPr lang="en-US" dirty="0"/>
          </a:p>
        </p:txBody>
      </p:sp>
      <p:cxnSp>
        <p:nvCxnSpPr>
          <p:cNvPr id="4" name="Straight Arrow Connector 3"/>
          <p:cNvCxnSpPr>
            <a:stCxn id="8" idx="2"/>
            <a:endCxn id="9" idx="0"/>
          </p:cNvCxnSpPr>
          <p:nvPr/>
        </p:nvCxnSpPr>
        <p:spPr>
          <a:xfrm>
            <a:off x="5063713" y="5211511"/>
            <a:ext cx="0" cy="38233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51018" y="1954957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Column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661" y="3578301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Row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710811" y="4043788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Bank</a:t>
            </a:r>
            <a:endParaRPr lang="en-US" sz="2800" dirty="0"/>
          </a:p>
        </p:txBody>
      </p:sp>
      <p:sp>
        <p:nvSpPr>
          <p:cNvPr id="16" name="Left Brace 15"/>
          <p:cNvSpPr/>
          <p:nvPr/>
        </p:nvSpPr>
        <p:spPr>
          <a:xfrm>
            <a:off x="2714612" y="2468311"/>
            <a:ext cx="285750" cy="367417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385194"/>
              </p:ext>
            </p:extLst>
          </p:nvPr>
        </p:nvGraphicFramePr>
        <p:xfrm>
          <a:off x="3583766" y="3015373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1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61303"/>
              </p:ext>
            </p:extLst>
          </p:nvPr>
        </p:nvGraphicFramePr>
        <p:xfrm>
          <a:off x="3583766" y="4115809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979"/>
                <a:gridCol w="591979"/>
                <a:gridCol w="591979"/>
                <a:gridCol w="591979"/>
                <a:gridCol w="591979"/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x</a:t>
                      </a:r>
                      <a:r>
                        <a:rPr lang="en-US" sz="2800" baseline="-25000" dirty="0" smtClean="0"/>
                        <a:t>2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795289"/>
              </p:ext>
            </p:extLst>
          </p:nvPr>
        </p:nvGraphicFramePr>
        <p:xfrm>
          <a:off x="3583765" y="5590694"/>
          <a:ext cx="2959895" cy="550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502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996598"/>
              </p:ext>
            </p:extLst>
          </p:nvPr>
        </p:nvGraphicFramePr>
        <p:xfrm>
          <a:off x="3583765" y="5589116"/>
          <a:ext cx="2959895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895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 Buffer</a:t>
                      </a:r>
                      <a:endParaRPr lang="en-US" sz="2800" dirty="0"/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127065" y="5640636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read x</a:t>
            </a:r>
            <a:r>
              <a:rPr lang="en-US" sz="2400" baseline="-25000" dirty="0"/>
              <a:t>1</a:t>
            </a:r>
          </a:p>
        </p:txBody>
      </p:sp>
      <p:cxnSp>
        <p:nvCxnSpPr>
          <p:cNvPr id="32" name="Straight Arrow Connector 31"/>
          <p:cNvCxnSpPr>
            <a:stCxn id="9" idx="3"/>
            <a:endCxn id="31" idx="1"/>
          </p:cNvCxnSpPr>
          <p:nvPr/>
        </p:nvCxnSpPr>
        <p:spPr>
          <a:xfrm>
            <a:off x="6543661" y="5868166"/>
            <a:ext cx="583404" cy="330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24768" y="5635838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read 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245" y="4095014"/>
            <a:ext cx="881728" cy="88172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9058266" y="4985160"/>
            <a:ext cx="2870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T</a:t>
            </a:r>
            <a:r>
              <a:rPr lang="en-US" baseline="-25000" dirty="0"/>
              <a:t>2</a:t>
            </a:r>
            <a:r>
              <a:rPr lang="en-US" dirty="0"/>
              <a:t>=2*n*</a:t>
            </a:r>
            <a:r>
              <a:rPr lang="en-US" dirty="0" err="1"/>
              <a:t>T</a:t>
            </a:r>
            <a:r>
              <a:rPr lang="en-US" baseline="-25000" dirty="0" err="1"/>
              <a:t>activate</a:t>
            </a:r>
            <a:r>
              <a:rPr lang="en-US" dirty="0"/>
              <a:t> </a:t>
            </a:r>
          </a:p>
          <a:p>
            <a:r>
              <a:rPr lang="en-US" dirty="0"/>
              <a:t>     +2*n*T</a:t>
            </a:r>
            <a:r>
              <a:rPr lang="en-US" baseline="-25000" dirty="0"/>
              <a:t>read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245" y="1689528"/>
            <a:ext cx="881728" cy="8817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505503" y="2596676"/>
            <a:ext cx="242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T</a:t>
            </a:r>
            <a:r>
              <a:rPr lang="en-US" sz="3200" baseline="-25000" dirty="0" smtClean="0">
                <a:solidFill>
                  <a:srgbClr val="7030A0"/>
                </a:solidFill>
              </a:rPr>
              <a:t>1</a:t>
            </a:r>
            <a:r>
              <a:rPr lang="en-US" sz="3200" dirty="0" smtClean="0">
                <a:solidFill>
                  <a:srgbClr val="7030A0"/>
                </a:solidFill>
              </a:rPr>
              <a:t>=2*</a:t>
            </a:r>
            <a:r>
              <a:rPr lang="en-US" sz="3200" dirty="0" err="1" smtClean="0">
                <a:solidFill>
                  <a:srgbClr val="7030A0"/>
                </a:solidFill>
              </a:rPr>
              <a:t>T</a:t>
            </a:r>
            <a:r>
              <a:rPr lang="en-US" sz="3200" baseline="-25000" dirty="0" err="1" smtClean="0">
                <a:solidFill>
                  <a:srgbClr val="7030A0"/>
                </a:solidFill>
              </a:rPr>
              <a:t>activate</a:t>
            </a:r>
            <a:endParaRPr lang="en-US" sz="3200" baseline="-25000" dirty="0" smtClean="0">
              <a:solidFill>
                <a:srgbClr val="7030A0"/>
              </a:solidFill>
            </a:endParaRPr>
          </a:p>
          <a:p>
            <a:r>
              <a:rPr lang="en-US" sz="3200" baseline="-25000" dirty="0">
                <a:solidFill>
                  <a:srgbClr val="7030A0"/>
                </a:solidFill>
              </a:rPr>
              <a:t> </a:t>
            </a:r>
            <a:r>
              <a:rPr lang="en-US" sz="3200" baseline="-25000" dirty="0" smtClean="0">
                <a:solidFill>
                  <a:srgbClr val="7030A0"/>
                </a:solidFill>
              </a:rPr>
              <a:t>    </a:t>
            </a:r>
            <a:r>
              <a:rPr lang="en-US" sz="3200" dirty="0" smtClean="0">
                <a:solidFill>
                  <a:srgbClr val="7030A0"/>
                </a:solidFill>
              </a:rPr>
              <a:t>+2*n*T</a:t>
            </a:r>
            <a:r>
              <a:rPr lang="en-US" sz="3200" baseline="-25000" dirty="0" smtClean="0">
                <a:solidFill>
                  <a:srgbClr val="7030A0"/>
                </a:solidFill>
              </a:rPr>
              <a:t>read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37843" y="3186168"/>
            <a:ext cx="5581375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7030A0"/>
                </a:solidFill>
              </a:defRPr>
            </a:lvl1pPr>
          </a:lstStyle>
          <a:p>
            <a:pPr algn="ctr"/>
            <a:r>
              <a:rPr lang="en-US" sz="3600" dirty="0" smtClean="0"/>
              <a:t>T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-T</a:t>
            </a:r>
            <a:r>
              <a:rPr lang="en-US" sz="3600" baseline="-25000" dirty="0" smtClean="0"/>
              <a:t>1</a:t>
            </a:r>
            <a:r>
              <a:rPr lang="en-US" sz="3600" dirty="0" smtClean="0"/>
              <a:t>=2*(n-1)*</a:t>
            </a:r>
            <a:r>
              <a:rPr lang="en-US" sz="3600" dirty="0" err="1" smtClean="0"/>
              <a:t>T</a:t>
            </a:r>
            <a:r>
              <a:rPr lang="en-US" sz="3600" baseline="-25000" dirty="0" err="1" smtClean="0"/>
              <a:t>activate</a:t>
            </a:r>
            <a:r>
              <a:rPr lang="en-US" sz="3600" dirty="0" smtClean="0"/>
              <a:t>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T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&gt; T</a:t>
            </a:r>
            <a:r>
              <a:rPr lang="en-US" sz="3600" baseline="-25000" dirty="0" smtClean="0"/>
              <a:t>1</a:t>
            </a:r>
            <a:endParaRPr lang="en-US" sz="3600" dirty="0"/>
          </a:p>
        </p:txBody>
      </p:sp>
      <p:sp>
        <p:nvSpPr>
          <p:cNvPr id="5" name="Down Arrow 4"/>
          <p:cNvSpPr/>
          <p:nvPr/>
        </p:nvSpPr>
        <p:spPr>
          <a:xfrm>
            <a:off x="5548817" y="3868777"/>
            <a:ext cx="547183" cy="465487"/>
          </a:xfrm>
          <a:prstGeom prst="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6" grpId="0"/>
      <p:bldP spid="36" grpId="1"/>
      <p:bldP spid="57" grpId="0"/>
      <p:bldP spid="25" grpId="1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timing channel primitive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021" y="1888102"/>
            <a:ext cx="881728" cy="881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0698" y="2769830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High latency</a:t>
            </a:r>
            <a:endParaRPr lang="en-US" sz="2800"/>
          </a:p>
        </p:txBody>
      </p:sp>
      <p:sp>
        <p:nvSpPr>
          <p:cNvPr id="6" name="Striped Right Arrow 5"/>
          <p:cNvSpPr/>
          <p:nvPr/>
        </p:nvSpPr>
        <p:spPr>
          <a:xfrm>
            <a:off x="5536396" y="2328966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34944" y="2122794"/>
            <a:ext cx="2719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s</a:t>
            </a:r>
            <a:r>
              <a:rPr lang="en-US" sz="3200" dirty="0" smtClean="0"/>
              <a:t>ame bank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d</a:t>
            </a:r>
            <a:r>
              <a:rPr lang="en-US" sz="3200" dirty="0" smtClean="0"/>
              <a:t>ifferent row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88" y="4240015"/>
            <a:ext cx="3503027" cy="2299885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4208179" y="3720364"/>
            <a:ext cx="7172325" cy="1970882"/>
          </a:xfrm>
          <a:prstGeom prst="wedgeRoundRectCallout">
            <a:avLst>
              <a:gd name="adj1" fmla="val -59080"/>
              <a:gd name="adj2" fmla="val 2955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What if the two </a:t>
            </a:r>
            <a:r>
              <a:rPr lang="en-US" sz="3200" dirty="0" smtClean="0">
                <a:solidFill>
                  <a:schemeClr val="tx1"/>
                </a:solidFill>
              </a:rPr>
              <a:t>physical addresses </a:t>
            </a:r>
            <a:r>
              <a:rPr lang="en-US" sz="3200" dirty="0">
                <a:solidFill>
                  <a:schemeClr val="tx1"/>
                </a:solidFill>
              </a:rPr>
              <a:t>differ </a:t>
            </a:r>
            <a:r>
              <a:rPr lang="en-US" sz="3200" dirty="0" smtClean="0">
                <a:solidFill>
                  <a:schemeClr val="tx1"/>
                </a:solidFill>
              </a:rPr>
              <a:t>only in specific bit positions?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85988" y="1700213"/>
            <a:ext cx="7629525" cy="172878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Bit Detection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68581"/>
              </p:ext>
            </p:extLst>
          </p:nvPr>
        </p:nvGraphicFramePr>
        <p:xfrm>
          <a:off x="1426459" y="549712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25162"/>
              </p:ext>
            </p:extLst>
          </p:nvPr>
        </p:nvGraphicFramePr>
        <p:xfrm>
          <a:off x="1426459" y="3644320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958488"/>
              </p:ext>
            </p:extLst>
          </p:nvPr>
        </p:nvGraphicFramePr>
        <p:xfrm>
          <a:off x="1426459" y="205538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58496" y="2709620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x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266425" y="6171315"/>
            <a:ext cx="5118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Bit Index of a Physical </a:t>
            </a:r>
            <a:r>
              <a:rPr lang="en-US" sz="2800" dirty="0" smtClean="0"/>
              <a:t>Address</a:t>
            </a:r>
            <a:endParaRPr lang="en-US" sz="28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158496" y="4307183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x</a:t>
            </a:r>
            <a:r>
              <a:rPr lang="en-US" sz="2800" baseline="-25000" dirty="0"/>
              <a:t>2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6672263" y="1914525"/>
            <a:ext cx="442912" cy="447451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817" y="3375045"/>
            <a:ext cx="1292412" cy="1292412"/>
          </a:xfrm>
          <a:prstGeom prst="rect">
            <a:avLst/>
          </a:prstGeom>
        </p:spPr>
      </p:pic>
      <p:sp>
        <p:nvSpPr>
          <p:cNvPr id="16" name="Striped Right Arrow 15"/>
          <p:cNvSpPr/>
          <p:nvPr/>
        </p:nvSpPr>
        <p:spPr>
          <a:xfrm>
            <a:off x="8899878" y="3819346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761752" y="3920950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High latency?</a:t>
            </a:r>
            <a:endParaRPr lang="en-US" sz="2400"/>
          </a:p>
        </p:txBody>
      </p:sp>
      <p:sp>
        <p:nvSpPr>
          <p:cNvPr id="18" name="Striped Right Arrow 17"/>
          <p:cNvSpPr/>
          <p:nvPr/>
        </p:nvSpPr>
        <p:spPr>
          <a:xfrm rot="5400000">
            <a:off x="10459221" y="4564968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14209" y="5412196"/>
            <a:ext cx="3282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 20 decides the </a:t>
            </a:r>
            <a:r>
              <a:rPr lang="en-US" sz="2400" dirty="0" smtClean="0">
                <a:solidFill>
                  <a:srgbClr val="FF0000"/>
                </a:solidFill>
              </a:rPr>
              <a:t>row</a:t>
            </a:r>
            <a:r>
              <a:rPr lang="en-US" sz="2400" dirty="0" smtClean="0"/>
              <a:t>,</a:t>
            </a:r>
            <a:br>
              <a:rPr lang="en-US" sz="2400" dirty="0" smtClean="0"/>
            </a:br>
            <a:r>
              <a:rPr lang="en-US" sz="2400" dirty="0" smtClean="0"/>
              <a:t>but </a:t>
            </a:r>
            <a:r>
              <a:rPr lang="en-US" sz="2400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/>
              <a:t> the </a:t>
            </a:r>
            <a:r>
              <a:rPr lang="en-US" sz="2400" dirty="0" smtClean="0">
                <a:solidFill>
                  <a:srgbClr val="FF0000"/>
                </a:solidFill>
              </a:rPr>
              <a:t>bank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0" name="Rounded Rectangle 19"/>
          <p:cNvSpPr/>
          <p:nvPr/>
        </p:nvSpPr>
        <p:spPr>
          <a:xfrm>
            <a:off x="2623736" y="1683629"/>
            <a:ext cx="1005289" cy="2769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814209" y="5394368"/>
            <a:ext cx="3197707" cy="84882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9" idx="1"/>
            <a:endCxn id="20" idx="3"/>
          </p:cNvCxnSpPr>
          <p:nvPr/>
        </p:nvCxnSpPr>
        <p:spPr>
          <a:xfrm flipH="1" flipV="1">
            <a:off x="3629025" y="3068617"/>
            <a:ext cx="5185184" cy="275907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97003"/>
              </p:ext>
            </p:extLst>
          </p:nvPr>
        </p:nvGraphicFramePr>
        <p:xfrm>
          <a:off x="1426459" y="1364476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731890"/>
              </p:ext>
            </p:extLst>
          </p:nvPr>
        </p:nvGraphicFramePr>
        <p:xfrm>
          <a:off x="1426459" y="2975908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6453187" y="1923953"/>
            <a:ext cx="1557338" cy="912941"/>
            <a:chOff x="6453187" y="1923953"/>
            <a:chExt cx="1557338" cy="912941"/>
          </a:xfrm>
        </p:grpSpPr>
        <p:sp>
          <p:nvSpPr>
            <p:cNvPr id="29" name="Down Arrow 28"/>
            <p:cNvSpPr/>
            <p:nvPr/>
          </p:nvSpPr>
          <p:spPr>
            <a:xfrm rot="5400000">
              <a:off x="6775385" y="1601755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42889" y="2140873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53186" y="3540662"/>
            <a:ext cx="1557338" cy="912941"/>
            <a:chOff x="6453186" y="3540662"/>
            <a:chExt cx="1557338" cy="912941"/>
          </a:xfrm>
        </p:grpSpPr>
        <p:sp>
          <p:nvSpPr>
            <p:cNvPr id="31" name="Down Arrow 30"/>
            <p:cNvSpPr/>
            <p:nvPr/>
          </p:nvSpPr>
          <p:spPr>
            <a:xfrm rot="5400000">
              <a:off x="6775384" y="3218464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42888" y="3757582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 animBg="1"/>
      <p:bldP spid="16" grpId="0" animBg="1"/>
      <p:bldP spid="17" grpId="0"/>
      <p:bldP spid="18" grpId="0" animBg="1"/>
      <p:bldP spid="19" grpId="0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Column Bit Detection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312583"/>
              </p:ext>
            </p:extLst>
          </p:nvPr>
        </p:nvGraphicFramePr>
        <p:xfrm>
          <a:off x="1426459" y="549712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505335"/>
              </p:ext>
            </p:extLst>
          </p:nvPr>
        </p:nvGraphicFramePr>
        <p:xfrm>
          <a:off x="1426459" y="3644320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644579"/>
              </p:ext>
            </p:extLst>
          </p:nvPr>
        </p:nvGraphicFramePr>
        <p:xfrm>
          <a:off x="1426459" y="205538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58496" y="2709620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y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266425" y="6171315"/>
            <a:ext cx="5118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Bit Index of a Physical </a:t>
            </a:r>
            <a:r>
              <a:rPr lang="en-US" sz="2800" dirty="0" smtClean="0"/>
              <a:t>Address</a:t>
            </a:r>
            <a:endParaRPr lang="en-US" sz="28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158496" y="4307183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y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4" name="Right Brace 13"/>
          <p:cNvSpPr/>
          <p:nvPr/>
        </p:nvSpPr>
        <p:spPr>
          <a:xfrm>
            <a:off x="6672263" y="1914525"/>
            <a:ext cx="442912" cy="447451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817" y="3375045"/>
            <a:ext cx="1292412" cy="1292412"/>
          </a:xfrm>
          <a:prstGeom prst="rect">
            <a:avLst/>
          </a:prstGeom>
        </p:spPr>
      </p:pic>
      <p:sp>
        <p:nvSpPr>
          <p:cNvPr id="16" name="Striped Right Arrow 15"/>
          <p:cNvSpPr/>
          <p:nvPr/>
        </p:nvSpPr>
        <p:spPr>
          <a:xfrm>
            <a:off x="8899878" y="3819346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761752" y="3920950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High latency?</a:t>
            </a:r>
            <a:endParaRPr lang="en-US" sz="2400"/>
          </a:p>
        </p:txBody>
      </p:sp>
      <p:sp>
        <p:nvSpPr>
          <p:cNvPr id="18" name="Striped Right Arrow 17"/>
          <p:cNvSpPr/>
          <p:nvPr/>
        </p:nvSpPr>
        <p:spPr>
          <a:xfrm rot="16200000">
            <a:off x="10336333" y="3171620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14209" y="5412196"/>
            <a:ext cx="3282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 20 decides the </a:t>
            </a:r>
            <a:r>
              <a:rPr lang="en-US" sz="2400" dirty="0" smtClean="0">
                <a:solidFill>
                  <a:srgbClr val="FF0000"/>
                </a:solidFill>
              </a:rPr>
              <a:t>row</a:t>
            </a:r>
            <a:r>
              <a:rPr lang="en-US" sz="2400" dirty="0" smtClean="0"/>
              <a:t>,</a:t>
            </a:r>
            <a:br>
              <a:rPr lang="en-US" sz="2400" dirty="0" smtClean="0"/>
            </a:br>
            <a:r>
              <a:rPr lang="en-US" sz="2400" dirty="0" smtClean="0"/>
              <a:t>but </a:t>
            </a:r>
            <a:r>
              <a:rPr lang="en-US" sz="2400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/>
              <a:t> the </a:t>
            </a:r>
            <a:r>
              <a:rPr lang="en-US" sz="2400" dirty="0" smtClean="0">
                <a:solidFill>
                  <a:srgbClr val="FF0000"/>
                </a:solidFill>
              </a:rPr>
              <a:t>bank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0" name="Rounded Rectangle 19"/>
          <p:cNvSpPr/>
          <p:nvPr/>
        </p:nvSpPr>
        <p:spPr>
          <a:xfrm>
            <a:off x="2623736" y="1683629"/>
            <a:ext cx="1005289" cy="2769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814209" y="5394368"/>
            <a:ext cx="3197707" cy="84882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9" idx="1"/>
            <a:endCxn id="20" idx="3"/>
          </p:cNvCxnSpPr>
          <p:nvPr/>
        </p:nvCxnSpPr>
        <p:spPr>
          <a:xfrm flipH="1" flipV="1">
            <a:off x="3629025" y="3068617"/>
            <a:ext cx="5185184" cy="275907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764068"/>
              </p:ext>
            </p:extLst>
          </p:nvPr>
        </p:nvGraphicFramePr>
        <p:xfrm>
          <a:off x="1426459" y="1364476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dirty="0" smtClean="0"/>
                        <a:t>…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52276"/>
              </p:ext>
            </p:extLst>
          </p:nvPr>
        </p:nvGraphicFramePr>
        <p:xfrm>
          <a:off x="1426459" y="2975908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dirty="0" smtClean="0"/>
                        <a:t>…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6453187" y="1923953"/>
            <a:ext cx="1557338" cy="912941"/>
            <a:chOff x="6453187" y="1923953"/>
            <a:chExt cx="1557338" cy="912941"/>
          </a:xfrm>
        </p:grpSpPr>
        <p:sp>
          <p:nvSpPr>
            <p:cNvPr id="29" name="Down Arrow 28"/>
            <p:cNvSpPr/>
            <p:nvPr/>
          </p:nvSpPr>
          <p:spPr>
            <a:xfrm rot="5400000">
              <a:off x="6775385" y="1601755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42889" y="2140873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53186" y="3540662"/>
            <a:ext cx="1557338" cy="912941"/>
            <a:chOff x="6453186" y="3540662"/>
            <a:chExt cx="1557338" cy="912941"/>
          </a:xfrm>
        </p:grpSpPr>
        <p:sp>
          <p:nvSpPr>
            <p:cNvPr id="31" name="Down Arrow 30"/>
            <p:cNvSpPr/>
            <p:nvPr/>
          </p:nvSpPr>
          <p:spPr>
            <a:xfrm rot="5400000">
              <a:off x="6775384" y="3218464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42888" y="3757582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8814209" y="1735300"/>
            <a:ext cx="3197707" cy="1240608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814209" y="1735300"/>
            <a:ext cx="3044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 4 does </a:t>
            </a:r>
            <a:r>
              <a:rPr lang="en-US" sz="2400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/>
              <a:t> decide</a:t>
            </a:r>
          </a:p>
          <a:p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bank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(but decides </a:t>
            </a:r>
            <a:r>
              <a:rPr lang="en-US" sz="2400" dirty="0" smtClean="0">
                <a:solidFill>
                  <a:srgbClr val="FF0000"/>
                </a:solidFill>
              </a:rPr>
              <a:t>column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8" name="Rounded Rectangle 37"/>
          <p:cNvSpPr/>
          <p:nvPr/>
        </p:nvSpPr>
        <p:spPr>
          <a:xfrm>
            <a:off x="3996167" y="1676749"/>
            <a:ext cx="1005289" cy="2769975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6" idx="1"/>
            <a:endCxn id="38" idx="3"/>
          </p:cNvCxnSpPr>
          <p:nvPr/>
        </p:nvCxnSpPr>
        <p:spPr>
          <a:xfrm flipH="1">
            <a:off x="5001456" y="2355604"/>
            <a:ext cx="3812753" cy="706133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7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 animBg="1"/>
      <p:bldP spid="16" grpId="0" animBg="1"/>
      <p:bldP spid="17" grpId="0"/>
      <p:bldP spid="18" grpId="0" animBg="1"/>
      <p:bldP spid="19" grpId="0"/>
      <p:bldP spid="20" grpId="0" animBg="1"/>
      <p:bldP spid="21" grpId="0" animBg="1"/>
      <p:bldP spid="36" grpId="0" animBg="1"/>
      <p:bldP spid="37" grpId="0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Row/Column Bit Summary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52494"/>
              </p:ext>
            </p:extLst>
          </p:nvPr>
        </p:nvGraphicFramePr>
        <p:xfrm>
          <a:off x="1929939" y="3114298"/>
          <a:ext cx="8416356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  <a:gridCol w="701363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9019" y="3799806"/>
            <a:ext cx="5118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Bit Index of a Physical </a:t>
            </a:r>
            <a:r>
              <a:rPr lang="en-US" sz="2800" dirty="0" smtClean="0"/>
              <a:t>Address</a:t>
            </a:r>
            <a:endParaRPr lang="en-US" sz="2800" baseline="-25000" dirty="0"/>
          </a:p>
        </p:txBody>
      </p:sp>
      <p:sp>
        <p:nvSpPr>
          <p:cNvPr id="6" name="Right Brace 5"/>
          <p:cNvSpPr/>
          <p:nvPr/>
        </p:nvSpPr>
        <p:spPr>
          <a:xfrm rot="16200000">
            <a:off x="2836113" y="1795195"/>
            <a:ext cx="243179" cy="205552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 rot="16200000">
            <a:off x="8828785" y="1427036"/>
            <a:ext cx="243177" cy="2791845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45808" y="2185611"/>
            <a:ext cx="142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r</a:t>
            </a:r>
            <a:r>
              <a:rPr lang="en-US" sz="2800" smtClean="0"/>
              <a:t>ow bits</a:t>
            </a:r>
            <a:endParaRPr lang="en-US" sz="28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948335" y="2185611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olumn bits</a:t>
            </a:r>
            <a:endParaRPr lang="en-US" sz="2800" baseline="-25000" dirty="0"/>
          </a:p>
        </p:txBody>
      </p:sp>
      <p:sp>
        <p:nvSpPr>
          <p:cNvPr id="11" name="Right Brace 10"/>
          <p:cNvSpPr/>
          <p:nvPr/>
        </p:nvSpPr>
        <p:spPr>
          <a:xfrm rot="16200000">
            <a:off x="5660249" y="1133175"/>
            <a:ext cx="243179" cy="3379564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49719" y="2178147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other bits</a:t>
            </a:r>
            <a:endParaRPr lang="en-US" sz="28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972802" y="4736837"/>
            <a:ext cx="833212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White</a:t>
            </a:r>
            <a:r>
              <a:rPr lang="en-US" sz="2800" dirty="0" smtClean="0"/>
              <a:t> bits: always show </a:t>
            </a:r>
            <a:r>
              <a:rPr lang="en-US" sz="2800" dirty="0" smtClean="0">
                <a:solidFill>
                  <a:srgbClr val="FF0000"/>
                </a:solidFill>
              </a:rPr>
              <a:t>low latency </a:t>
            </a:r>
            <a:r>
              <a:rPr lang="en-US" sz="2800" dirty="0" smtClean="0"/>
              <a:t>in previous two kinds of tests.</a:t>
            </a:r>
            <a:endParaRPr lang="en-US" sz="28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3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1" grpId="0" animBg="1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94362" y="2439835"/>
            <a:ext cx="6229350" cy="335756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XOR Scheme Detection (1)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545647"/>
              </p:ext>
            </p:extLst>
          </p:nvPr>
        </p:nvGraphicFramePr>
        <p:xfrm>
          <a:off x="1463633" y="374014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3719" y="2623349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Row Bit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803719" y="4978549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Bank Bit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2932070" y="5013761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3180904" y="4425652"/>
            <a:ext cx="8341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3"/>
          </p:cNvCxnSpPr>
          <p:nvPr/>
        </p:nvCxnSpPr>
        <p:spPr>
          <a:xfrm flipH="1">
            <a:off x="2516047" y="5270936"/>
            <a:ext cx="416024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endCxn id="7" idx="3"/>
          </p:cNvCxnSpPr>
          <p:nvPr/>
        </p:nvCxnSpPr>
        <p:spPr>
          <a:xfrm rot="16200000" flipV="1">
            <a:off x="2379366" y="2938606"/>
            <a:ext cx="824407" cy="778670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endCxn id="9" idx="6"/>
          </p:cNvCxnSpPr>
          <p:nvPr/>
        </p:nvCxnSpPr>
        <p:spPr>
          <a:xfrm rot="10800000" flipV="1">
            <a:off x="3446420" y="4425652"/>
            <a:ext cx="1017590" cy="845284"/>
          </a:xfrm>
          <a:prstGeom prst="bentConnector3">
            <a:avLst>
              <a:gd name="adj1" fmla="val -7566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818133"/>
              </p:ext>
            </p:extLst>
          </p:nvPr>
        </p:nvGraphicFramePr>
        <p:xfrm>
          <a:off x="7066624" y="4677907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76474"/>
              </p:ext>
            </p:extLst>
          </p:nvPr>
        </p:nvGraphicFramePr>
        <p:xfrm>
          <a:off x="7069802" y="3096767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7807"/>
              </p:ext>
            </p:extLst>
          </p:nvPr>
        </p:nvGraphicFramePr>
        <p:xfrm>
          <a:off x="7066623" y="241125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777639"/>
              </p:ext>
            </p:extLst>
          </p:nvPr>
        </p:nvGraphicFramePr>
        <p:xfrm>
          <a:off x="7066623" y="399239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860277" y="3740144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z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7860277" y="5337707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z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4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XOR Scheme Detection </a:t>
            </a:r>
            <a:r>
              <a:rPr lang="en-US" dirty="0" smtClean="0"/>
              <a:t>(2)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38201" y="3527118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41379" y="197455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813651"/>
              </p:ext>
            </p:extLst>
          </p:nvPr>
        </p:nvGraphicFramePr>
        <p:xfrm>
          <a:off x="838200" y="1317622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016630"/>
              </p:ext>
            </p:extLst>
          </p:nvPr>
        </p:nvGraphicFramePr>
        <p:xfrm>
          <a:off x="838200" y="2841610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843739" y="1862958"/>
            <a:ext cx="1557338" cy="912941"/>
            <a:chOff x="6453187" y="1923953"/>
            <a:chExt cx="1557338" cy="912941"/>
          </a:xfrm>
        </p:grpSpPr>
        <p:sp>
          <p:nvSpPr>
            <p:cNvPr id="11" name="Down Arrow 10"/>
            <p:cNvSpPr/>
            <p:nvPr/>
          </p:nvSpPr>
          <p:spPr>
            <a:xfrm rot="5400000">
              <a:off x="6775385" y="1601755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42889" y="2140873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43738" y="3430785"/>
            <a:ext cx="1557338" cy="912941"/>
            <a:chOff x="6453186" y="3540662"/>
            <a:chExt cx="1557338" cy="912941"/>
          </a:xfrm>
        </p:grpSpPr>
        <p:sp>
          <p:nvSpPr>
            <p:cNvPr id="14" name="Down Arrow 13"/>
            <p:cNvSpPr/>
            <p:nvPr/>
          </p:nvSpPr>
          <p:spPr>
            <a:xfrm rot="5400000">
              <a:off x="6775384" y="3218464"/>
              <a:ext cx="912941" cy="15573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42888" y="3757582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Read</a:t>
              </a:r>
              <a:endParaRPr lang="en-US" sz="24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6" y="4851247"/>
            <a:ext cx="1292412" cy="12924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927" y="6179138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High latency?</a:t>
            </a:r>
            <a:endParaRPr lang="en-US" sz="2800"/>
          </a:p>
        </p:txBody>
      </p:sp>
      <p:sp>
        <p:nvSpPr>
          <p:cNvPr id="19" name="Striped Right Arrow 18"/>
          <p:cNvSpPr/>
          <p:nvPr/>
        </p:nvSpPr>
        <p:spPr>
          <a:xfrm>
            <a:off x="3183291" y="5474011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65330" y="2660062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z</a:t>
            </a:r>
            <a:r>
              <a:rPr lang="en-US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1565330" y="4214761"/>
            <a:ext cx="33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 Address z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4116655" y="5329394"/>
            <a:ext cx="2446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d</a:t>
            </a:r>
            <a:r>
              <a:rPr lang="en-US" sz="2800" dirty="0" smtClean="0"/>
              <a:t>ifferent row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same bank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8076953" y="5329394"/>
            <a:ext cx="276113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Either </a:t>
            </a:r>
            <a:r>
              <a:rPr lang="en-US" sz="2800" dirty="0" smtClean="0">
                <a:solidFill>
                  <a:srgbClr val="FF0000"/>
                </a:solidFill>
              </a:rPr>
              <a:t>18 </a:t>
            </a:r>
            <a:r>
              <a:rPr lang="en-US" sz="2800" dirty="0" smtClean="0"/>
              <a:t>or </a:t>
            </a:r>
            <a:r>
              <a:rPr lang="en-US" sz="2800" dirty="0" smtClean="0">
                <a:solidFill>
                  <a:srgbClr val="FF0000"/>
                </a:solidFill>
              </a:rPr>
              <a:t>16</a:t>
            </a:r>
            <a:r>
              <a:rPr lang="en-US" sz="2800" dirty="0" smtClean="0"/>
              <a:t> decides the </a:t>
            </a:r>
            <a:r>
              <a:rPr lang="en-US" sz="2800" dirty="0" smtClean="0">
                <a:solidFill>
                  <a:srgbClr val="FF0000"/>
                </a:solidFill>
              </a:rPr>
              <a:t>row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Striped Right Arrow 27"/>
          <p:cNvSpPr/>
          <p:nvPr/>
        </p:nvSpPr>
        <p:spPr>
          <a:xfrm>
            <a:off x="6978355" y="5474009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iped Right Arrow 24"/>
          <p:cNvSpPr/>
          <p:nvPr/>
        </p:nvSpPr>
        <p:spPr>
          <a:xfrm rot="16200000">
            <a:off x="9128906" y="4208801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952444" y="2841610"/>
            <a:ext cx="301014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Bit 18</a:t>
            </a:r>
            <a:r>
              <a:rPr lang="en-US" sz="2800" dirty="0" smtClean="0"/>
              <a:t> (higher bit) should be row bit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3" grpId="0"/>
      <p:bldP spid="24" grpId="0" animBg="1"/>
      <p:bldP spid="28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Hammer Vulnerabilities and Exploits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98" y="1846971"/>
            <a:ext cx="7144447" cy="4276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487696"/>
            <a:ext cx="4752747" cy="5911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85" y="866577"/>
            <a:ext cx="4854474" cy="5991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55" y="374650"/>
            <a:ext cx="4813429" cy="5569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8067" y="2149413"/>
            <a:ext cx="5357933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smtClean="0"/>
              <a:t>Once thought safe, </a:t>
            </a:r>
            <a:r>
              <a:rPr lang="en-US" sz="3200" dirty="0" smtClean="0">
                <a:solidFill>
                  <a:srgbClr val="FF0000"/>
                </a:solidFill>
              </a:rPr>
              <a:t>DDR4</a:t>
            </a:r>
            <a:r>
              <a:rPr lang="en-US" sz="3200" dirty="0" smtClean="0"/>
              <a:t> memory shown to be vulnerable to “</a:t>
            </a:r>
            <a:r>
              <a:rPr lang="en-US" sz="3200" dirty="0" err="1" smtClean="0"/>
              <a:t>Rowhammer</a:t>
            </a:r>
            <a:r>
              <a:rPr lang="en-US" sz="3200" dirty="0" smtClean="0"/>
              <a:t>”, </a:t>
            </a:r>
            <a:r>
              <a:rPr lang="en-US" sz="3200" b="1" dirty="0" smtClean="0"/>
              <a:t>March 17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5490814" y="3031476"/>
            <a:ext cx="5357933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smtClean="0"/>
              <a:t>Row Hammer DRAM Bug Now Exploitable via </a:t>
            </a:r>
            <a:r>
              <a:rPr lang="en-US" sz="3200" dirty="0" smtClean="0">
                <a:solidFill>
                  <a:srgbClr val="FF0000"/>
                </a:solidFill>
              </a:rPr>
              <a:t>JavaScript</a:t>
            </a:r>
            <a:r>
              <a:rPr lang="en-US" sz="3200" dirty="0" smtClean="0"/>
              <a:t>, Most DDR3 Memory Chips Vulnerable, </a:t>
            </a:r>
            <a:r>
              <a:rPr lang="en-US" sz="3200" b="1" dirty="0" smtClean="0"/>
              <a:t>July 29 2015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70587" y="3523918"/>
            <a:ext cx="464343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Flipping</a:t>
            </a:r>
            <a:r>
              <a:rPr lang="en-US" sz="3200" dirty="0"/>
              <a:t> DRAM bits - maliciously,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is-IS" sz="3200" b="1" dirty="0" smtClean="0"/>
              <a:t>December </a:t>
            </a:r>
            <a:r>
              <a:rPr lang="is-IS" sz="3200" b="1" dirty="0"/>
              <a:t>29, 2014</a:t>
            </a:r>
            <a:endParaRPr lang="en-US" sz="3200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317112" y="3243209"/>
            <a:ext cx="493385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smtClean="0"/>
              <a:t>Row Hammer DRAM Bug Exploited, </a:t>
            </a:r>
            <a:r>
              <a:rPr lang="en-US" sz="3200" dirty="0" smtClean="0">
                <a:solidFill>
                  <a:srgbClr val="FF0000"/>
                </a:solidFill>
              </a:rPr>
              <a:t>Unlocks Access </a:t>
            </a:r>
            <a:r>
              <a:rPr lang="en-US" sz="3200" dirty="0" smtClean="0"/>
              <a:t>to Physical Memory, </a:t>
            </a:r>
            <a:r>
              <a:rPr lang="en-US" sz="3200" b="1" dirty="0" smtClean="0"/>
              <a:t>March 9 2015</a:t>
            </a:r>
          </a:p>
        </p:txBody>
      </p:sp>
    </p:spTree>
    <p:extLst>
      <p:ext uri="{BB962C8B-B14F-4D97-AF65-F5344CB8AC3E}">
        <p14:creationId xmlns:p14="http://schemas.microsoft.com/office/powerpoint/2010/main" val="6387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XOR Scheme Detection </a:t>
            </a:r>
            <a:r>
              <a:rPr lang="en-US" dirty="0" smtClean="0"/>
              <a:t>(3)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745441"/>
              </p:ext>
            </p:extLst>
          </p:nvPr>
        </p:nvGraphicFramePr>
        <p:xfrm>
          <a:off x="838200" y="2283771"/>
          <a:ext cx="10515608" cy="35518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74384"/>
                <a:gridCol w="1059279"/>
                <a:gridCol w="1057275"/>
                <a:gridCol w="1728787"/>
                <a:gridCol w="1800225"/>
                <a:gridCol w="1671638"/>
                <a:gridCol w="1624020"/>
              </a:tblGrid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test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16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18 ⊕ 16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latency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bank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row</a:t>
                      </a:r>
                      <a:endParaRPr lang="en-US" sz="2800" dirty="0"/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low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different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different</a:t>
                      </a:r>
                      <a:endParaRPr lang="en-US" sz="2800" dirty="0"/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high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same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different</a:t>
                      </a:r>
                      <a:endParaRPr lang="en-US" sz="2800" dirty="0"/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high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same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different</a:t>
                      </a:r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2600325" y="2957513"/>
            <a:ext cx="671513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729788" y="2957513"/>
            <a:ext cx="1624012" cy="100012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81962" y="2957513"/>
            <a:ext cx="1633530" cy="100012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76977" y="2957513"/>
            <a:ext cx="1762113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90781" y="3896524"/>
            <a:ext cx="2195498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390781" y="4866093"/>
            <a:ext cx="2195498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039090" y="3896524"/>
            <a:ext cx="1690690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039090" y="4866093"/>
            <a:ext cx="1690690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696449" y="3896524"/>
            <a:ext cx="1690690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696449" y="4866093"/>
            <a:ext cx="1690690" cy="1000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10109" y="2283771"/>
            <a:ext cx="1762113" cy="355189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XOR Scheme Detection </a:t>
            </a:r>
            <a:r>
              <a:rPr lang="en-US" dirty="0" smtClean="0"/>
              <a:t>(4)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189246"/>
              </p:ext>
            </p:extLst>
          </p:nvPr>
        </p:nvGraphicFramePr>
        <p:xfrm>
          <a:off x="7522048" y="2321462"/>
          <a:ext cx="3400425" cy="35518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787"/>
                <a:gridCol w="1671638"/>
              </a:tblGrid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18 ⊕ 16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bank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different</a:t>
                      </a:r>
                      <a:endParaRPr lang="en-US" sz="2800" dirty="0"/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</a:p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same</a:t>
                      </a:r>
                      <a:endParaRPr lang="en-US" sz="2800" dirty="0"/>
                    </a:p>
                  </a:txBody>
                  <a:tcPr anchor="ctr"/>
                </a:tc>
              </a:tr>
              <a:tr h="717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</a:p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same</a:t>
                      </a:r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28713" y="2454345"/>
            <a:ext cx="5543175" cy="335756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68556"/>
              </p:ext>
            </p:extLst>
          </p:nvPr>
        </p:nvGraphicFramePr>
        <p:xfrm>
          <a:off x="1697338" y="375465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51739" y="2637859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sp>
        <p:nvSpPr>
          <p:cNvPr id="12" name="TextBox 11"/>
          <p:cNvSpPr txBox="1"/>
          <p:nvPr/>
        </p:nvSpPr>
        <p:spPr>
          <a:xfrm>
            <a:off x="1251739" y="4993059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Bank Bit</a:t>
            </a:r>
            <a:endParaRPr lang="en-US" sz="2800" dirty="0"/>
          </a:p>
        </p:txBody>
      </p:sp>
      <p:sp>
        <p:nvSpPr>
          <p:cNvPr id="13" name="Oval 12"/>
          <p:cNvSpPr/>
          <p:nvPr/>
        </p:nvSpPr>
        <p:spPr>
          <a:xfrm>
            <a:off x="3165775" y="5028271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14" name="Straight Arrow Connector 13"/>
          <p:cNvCxnSpPr>
            <a:endCxn id="16" idx="0"/>
          </p:cNvCxnSpPr>
          <p:nvPr/>
        </p:nvCxnSpPr>
        <p:spPr>
          <a:xfrm>
            <a:off x="3414609" y="4440162"/>
            <a:ext cx="8341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5" idx="3"/>
          </p:cNvCxnSpPr>
          <p:nvPr/>
        </p:nvCxnSpPr>
        <p:spPr>
          <a:xfrm flipH="1">
            <a:off x="2749752" y="5285446"/>
            <a:ext cx="416024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endCxn id="14" idx="3"/>
          </p:cNvCxnSpPr>
          <p:nvPr/>
        </p:nvCxnSpPr>
        <p:spPr>
          <a:xfrm rot="16200000" flipV="1">
            <a:off x="2613071" y="2953116"/>
            <a:ext cx="824407" cy="778670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16" idx="6"/>
          </p:cNvCxnSpPr>
          <p:nvPr/>
        </p:nvCxnSpPr>
        <p:spPr>
          <a:xfrm rot="10800000" flipV="1">
            <a:off x="3680125" y="4440162"/>
            <a:ext cx="1017590" cy="845284"/>
          </a:xfrm>
          <a:prstGeom prst="bentConnector3">
            <a:avLst>
              <a:gd name="adj1" fmla="val -7566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Striped Right Arrow 17"/>
          <p:cNvSpPr/>
          <p:nvPr/>
        </p:nvSpPr>
        <p:spPr>
          <a:xfrm rot="10800000">
            <a:off x="6757053" y="3800688"/>
            <a:ext cx="657225" cy="664875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3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  <p:bldP spid="13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Graph-based Bit Detection Algorithm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858041" y="3494784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18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3090737" y="4643624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14</a:t>
            </a:r>
            <a:endParaRPr lang="en-US" sz="2800" dirty="0"/>
          </a:p>
        </p:txBody>
      </p:sp>
      <p:cxnSp>
        <p:nvCxnSpPr>
          <p:cNvPr id="7" name="Straight Connector 6"/>
          <p:cNvCxnSpPr>
            <a:stCxn id="5" idx="6"/>
            <a:endCxn id="6" idx="1"/>
          </p:cNvCxnSpPr>
          <p:nvPr/>
        </p:nvCxnSpPr>
        <p:spPr>
          <a:xfrm>
            <a:off x="1701003" y="3947502"/>
            <a:ext cx="1513183" cy="8287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081729" y="2344495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13</a:t>
            </a:r>
            <a:endParaRPr lang="en-US" sz="2800" dirty="0"/>
          </a:p>
        </p:txBody>
      </p:sp>
      <p:cxnSp>
        <p:nvCxnSpPr>
          <p:cNvPr id="13" name="Straight Connector 12"/>
          <p:cNvCxnSpPr>
            <a:stCxn id="5" idx="6"/>
            <a:endCxn id="12" idx="3"/>
          </p:cNvCxnSpPr>
          <p:nvPr/>
        </p:nvCxnSpPr>
        <p:spPr>
          <a:xfrm flipV="1">
            <a:off x="1701003" y="3117333"/>
            <a:ext cx="1504175" cy="8301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014600"/>
              </p:ext>
            </p:extLst>
          </p:nvPr>
        </p:nvGraphicFramePr>
        <p:xfrm>
          <a:off x="5729288" y="3565550"/>
          <a:ext cx="6014898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14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270893" y="2447277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sp>
        <p:nvSpPr>
          <p:cNvPr id="26" name="TextBox 25"/>
          <p:cNvSpPr txBox="1"/>
          <p:nvPr/>
        </p:nvSpPr>
        <p:spPr>
          <a:xfrm>
            <a:off x="5262553" y="4803955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Bank Bit</a:t>
            </a:r>
            <a:endParaRPr lang="en-US" sz="2800" dirty="0"/>
          </a:p>
        </p:txBody>
      </p:sp>
      <p:sp>
        <p:nvSpPr>
          <p:cNvPr id="27" name="Oval 26"/>
          <p:cNvSpPr/>
          <p:nvPr/>
        </p:nvSpPr>
        <p:spPr>
          <a:xfrm>
            <a:off x="7176589" y="4839167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425423" y="4251058"/>
            <a:ext cx="8341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760566" y="5096342"/>
            <a:ext cx="416024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6200000" flipV="1">
            <a:off x="6632225" y="2762534"/>
            <a:ext cx="824407" cy="778670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endCxn id="44" idx="6"/>
          </p:cNvCxnSpPr>
          <p:nvPr/>
        </p:nvCxnSpPr>
        <p:spPr>
          <a:xfrm rot="5400000">
            <a:off x="10144809" y="4497073"/>
            <a:ext cx="838153" cy="360385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928807" y="3494059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16</a:t>
            </a:r>
            <a:endParaRPr lang="en-US" sz="2800" dirty="0"/>
          </a:p>
        </p:txBody>
      </p:sp>
      <p:cxnSp>
        <p:nvCxnSpPr>
          <p:cNvPr id="33" name="Straight Connector 32"/>
          <p:cNvCxnSpPr>
            <a:stCxn id="5" idx="6"/>
            <a:endCxn id="32" idx="2"/>
          </p:cNvCxnSpPr>
          <p:nvPr/>
        </p:nvCxnSpPr>
        <p:spPr>
          <a:xfrm flipV="1">
            <a:off x="1701003" y="3946777"/>
            <a:ext cx="2227804" cy="7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8480258" y="4839167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38" name="Straight Arrow Connector 37"/>
          <p:cNvCxnSpPr>
            <a:stCxn id="35" idx="2"/>
            <a:endCxn id="27" idx="6"/>
          </p:cNvCxnSpPr>
          <p:nvPr/>
        </p:nvCxnSpPr>
        <p:spPr>
          <a:xfrm flipH="1">
            <a:off x="7690939" y="5096342"/>
            <a:ext cx="789319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4" idx="2"/>
            <a:endCxn id="35" idx="0"/>
          </p:cNvCxnSpPr>
          <p:nvPr/>
        </p:nvCxnSpPr>
        <p:spPr>
          <a:xfrm>
            <a:off x="8736737" y="4251058"/>
            <a:ext cx="696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9869342" y="4839167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0126517" y="4258188"/>
            <a:ext cx="696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4" idx="2"/>
            <a:endCxn id="35" idx="6"/>
          </p:cNvCxnSpPr>
          <p:nvPr/>
        </p:nvCxnSpPr>
        <p:spPr>
          <a:xfrm flipH="1">
            <a:off x="8994608" y="5096342"/>
            <a:ext cx="87473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Bit Detection Algorithm</a:t>
            </a:r>
          </a:p>
        </p:txBody>
      </p:sp>
      <p:sp>
        <p:nvSpPr>
          <p:cNvPr id="18" name="Oval 17"/>
          <p:cNvSpPr/>
          <p:nvPr/>
        </p:nvSpPr>
        <p:spPr>
          <a:xfrm>
            <a:off x="1174857" y="3176139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18</a:t>
            </a:r>
            <a:endParaRPr lang="en-US" sz="2800" dirty="0"/>
          </a:p>
        </p:txBody>
      </p:sp>
      <p:sp>
        <p:nvSpPr>
          <p:cNvPr id="19" name="Oval 18"/>
          <p:cNvSpPr/>
          <p:nvPr/>
        </p:nvSpPr>
        <p:spPr>
          <a:xfrm>
            <a:off x="3332269" y="4854413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15</a:t>
            </a:r>
            <a:endParaRPr lang="en-US" sz="2800" dirty="0"/>
          </a:p>
        </p:txBody>
      </p:sp>
      <p:cxnSp>
        <p:nvCxnSpPr>
          <p:cNvPr id="20" name="Straight Connector 19"/>
          <p:cNvCxnSpPr>
            <a:stCxn id="18" idx="4"/>
            <a:endCxn id="23" idx="0"/>
          </p:cNvCxnSpPr>
          <p:nvPr/>
        </p:nvCxnSpPr>
        <p:spPr>
          <a:xfrm>
            <a:off x="1596338" y="4081575"/>
            <a:ext cx="0" cy="7728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332269" y="3176139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16</a:t>
            </a:r>
            <a:endParaRPr lang="en-US" sz="2800" dirty="0"/>
          </a:p>
        </p:txBody>
      </p:sp>
      <p:sp>
        <p:nvSpPr>
          <p:cNvPr id="23" name="Oval 22"/>
          <p:cNvSpPr/>
          <p:nvPr/>
        </p:nvSpPr>
        <p:spPr>
          <a:xfrm>
            <a:off x="1174857" y="4854413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20</a:t>
            </a:r>
            <a:endParaRPr lang="en-US" sz="2800" dirty="0"/>
          </a:p>
        </p:txBody>
      </p:sp>
      <p:cxnSp>
        <p:nvCxnSpPr>
          <p:cNvPr id="290" name="Straight Connector 289"/>
          <p:cNvCxnSpPr>
            <a:stCxn id="18" idx="6"/>
            <a:endCxn id="21" idx="2"/>
          </p:cNvCxnSpPr>
          <p:nvPr/>
        </p:nvCxnSpPr>
        <p:spPr>
          <a:xfrm>
            <a:off x="2017819" y="3628857"/>
            <a:ext cx="13144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stCxn id="18" idx="5"/>
            <a:endCxn id="19" idx="1"/>
          </p:cNvCxnSpPr>
          <p:nvPr/>
        </p:nvCxnSpPr>
        <p:spPr>
          <a:xfrm>
            <a:off x="1894370" y="3948977"/>
            <a:ext cx="1561348" cy="10380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stCxn id="21" idx="3"/>
            <a:endCxn id="23" idx="7"/>
          </p:cNvCxnSpPr>
          <p:nvPr/>
        </p:nvCxnSpPr>
        <p:spPr>
          <a:xfrm flipH="1">
            <a:off x="1894370" y="3948977"/>
            <a:ext cx="1561348" cy="10380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stCxn id="19" idx="2"/>
            <a:endCxn id="23" idx="6"/>
          </p:cNvCxnSpPr>
          <p:nvPr/>
        </p:nvCxnSpPr>
        <p:spPr>
          <a:xfrm flipH="1">
            <a:off x="2017819" y="5307131"/>
            <a:ext cx="13144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876433"/>
              </p:ext>
            </p:extLst>
          </p:nvPr>
        </p:nvGraphicFramePr>
        <p:xfrm>
          <a:off x="5657848" y="4022752"/>
          <a:ext cx="6014898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16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199453" y="2904479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sp>
        <p:nvSpPr>
          <p:cNvPr id="25" name="TextBox 24"/>
          <p:cNvSpPr txBox="1"/>
          <p:nvPr/>
        </p:nvSpPr>
        <p:spPr>
          <a:xfrm>
            <a:off x="5191113" y="5261157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Bank Bit</a:t>
            </a:r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7105149" y="5296369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353983" y="4708260"/>
            <a:ext cx="8341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689126" y="5553544"/>
            <a:ext cx="416024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endCxn id="24" idx="3"/>
          </p:cNvCxnSpPr>
          <p:nvPr/>
        </p:nvCxnSpPr>
        <p:spPr>
          <a:xfrm rot="16200000" flipV="1">
            <a:off x="6564388" y="3223338"/>
            <a:ext cx="855186" cy="740687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5400000">
            <a:off x="10073369" y="4954275"/>
            <a:ext cx="838153" cy="360385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8408818" y="5296369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619499" y="5553544"/>
            <a:ext cx="789319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665297" y="4708260"/>
            <a:ext cx="696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9797902" y="5296369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0055077" y="4715390"/>
            <a:ext cx="696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8923168" y="5553544"/>
            <a:ext cx="87473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99453" y="2226667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cxnSp>
        <p:nvCxnSpPr>
          <p:cNvPr id="38" name="Elbow Connector 37"/>
          <p:cNvCxnSpPr>
            <a:stCxn id="22" idx="0"/>
            <a:endCxn id="37" idx="3"/>
          </p:cNvCxnSpPr>
          <p:nvPr/>
        </p:nvCxnSpPr>
        <p:spPr>
          <a:xfrm rot="16200000" flipV="1">
            <a:off x="6876230" y="2233685"/>
            <a:ext cx="1534475" cy="2043660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Graph-based Bit Detection Algorithm</a:t>
            </a:r>
          </a:p>
        </p:txBody>
      </p:sp>
      <p:sp>
        <p:nvSpPr>
          <p:cNvPr id="18" name="Oval 17"/>
          <p:cNvSpPr/>
          <p:nvPr/>
        </p:nvSpPr>
        <p:spPr>
          <a:xfrm>
            <a:off x="715585" y="3388589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18</a:t>
            </a:r>
            <a:endParaRPr lang="en-US" sz="2800" dirty="0"/>
          </a:p>
        </p:txBody>
      </p:sp>
      <p:sp>
        <p:nvSpPr>
          <p:cNvPr id="19" name="Oval 18"/>
          <p:cNvSpPr/>
          <p:nvPr/>
        </p:nvSpPr>
        <p:spPr>
          <a:xfrm>
            <a:off x="3255137" y="5102687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15</a:t>
            </a:r>
            <a:endParaRPr lang="en-US" sz="2800" dirty="0"/>
          </a:p>
        </p:txBody>
      </p:sp>
      <p:cxnSp>
        <p:nvCxnSpPr>
          <p:cNvPr id="20" name="Straight Connector 19"/>
          <p:cNvCxnSpPr>
            <a:stCxn id="39" idx="0"/>
            <a:endCxn id="23" idx="4"/>
          </p:cNvCxnSpPr>
          <p:nvPr/>
        </p:nvCxnSpPr>
        <p:spPr>
          <a:xfrm flipV="1">
            <a:off x="2113015" y="3156562"/>
            <a:ext cx="710428" cy="1946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23328" y="3388589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16</a:t>
            </a:r>
            <a:endParaRPr lang="en-US" sz="2800" dirty="0"/>
          </a:p>
        </p:txBody>
      </p:sp>
      <p:sp>
        <p:nvSpPr>
          <p:cNvPr id="23" name="Oval 22"/>
          <p:cNvSpPr/>
          <p:nvPr/>
        </p:nvSpPr>
        <p:spPr>
          <a:xfrm>
            <a:off x="2401962" y="2251126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20</a:t>
            </a:r>
            <a:endParaRPr lang="en-US" sz="2800" dirty="0"/>
          </a:p>
        </p:txBody>
      </p:sp>
      <p:cxnSp>
        <p:nvCxnSpPr>
          <p:cNvPr id="290" name="Straight Connector 289"/>
          <p:cNvCxnSpPr>
            <a:stCxn id="18" idx="6"/>
            <a:endCxn id="21" idx="2"/>
          </p:cNvCxnSpPr>
          <p:nvPr/>
        </p:nvCxnSpPr>
        <p:spPr>
          <a:xfrm>
            <a:off x="1558547" y="3841307"/>
            <a:ext cx="256478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stCxn id="18" idx="5"/>
            <a:endCxn id="19" idx="1"/>
          </p:cNvCxnSpPr>
          <p:nvPr/>
        </p:nvCxnSpPr>
        <p:spPr>
          <a:xfrm>
            <a:off x="1435098" y="4161427"/>
            <a:ext cx="1943488" cy="10738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stCxn id="21" idx="3"/>
            <a:endCxn id="39" idx="7"/>
          </p:cNvCxnSpPr>
          <p:nvPr/>
        </p:nvCxnSpPr>
        <p:spPr>
          <a:xfrm flipH="1">
            <a:off x="2411047" y="4161427"/>
            <a:ext cx="1835730" cy="10738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stCxn id="19" idx="0"/>
            <a:endCxn id="23" idx="4"/>
          </p:cNvCxnSpPr>
          <p:nvPr/>
        </p:nvCxnSpPr>
        <p:spPr>
          <a:xfrm flipH="1" flipV="1">
            <a:off x="2823443" y="3156562"/>
            <a:ext cx="853175" cy="1946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08954"/>
              </p:ext>
            </p:extLst>
          </p:nvPr>
        </p:nvGraphicFramePr>
        <p:xfrm>
          <a:off x="5657848" y="4194202"/>
          <a:ext cx="6014898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  <a:gridCol w="668322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16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199453" y="3075929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sp>
        <p:nvSpPr>
          <p:cNvPr id="25" name="TextBox 24"/>
          <p:cNvSpPr txBox="1"/>
          <p:nvPr/>
        </p:nvSpPr>
        <p:spPr>
          <a:xfrm>
            <a:off x="5191113" y="5432607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Bank Bit</a:t>
            </a:r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7105149" y="5467819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353983" y="4879710"/>
            <a:ext cx="8341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689126" y="5724994"/>
            <a:ext cx="416024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endCxn id="24" idx="3"/>
          </p:cNvCxnSpPr>
          <p:nvPr/>
        </p:nvCxnSpPr>
        <p:spPr>
          <a:xfrm rot="16200000" flipV="1">
            <a:off x="6564388" y="3394788"/>
            <a:ext cx="855186" cy="740687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5400000">
            <a:off x="10073369" y="5125725"/>
            <a:ext cx="838153" cy="360385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105149" y="2400885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32" name="Straight Arrow Connector 31"/>
          <p:cNvCxnSpPr>
            <a:stCxn id="31" idx="2"/>
            <a:endCxn id="37" idx="3"/>
          </p:cNvCxnSpPr>
          <p:nvPr/>
        </p:nvCxnSpPr>
        <p:spPr>
          <a:xfrm flipH="1">
            <a:off x="6621637" y="2658060"/>
            <a:ext cx="483512" cy="166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1" idx="4"/>
          </p:cNvCxnSpPr>
          <p:nvPr/>
        </p:nvCxnSpPr>
        <p:spPr>
          <a:xfrm flipV="1">
            <a:off x="7353983" y="2915235"/>
            <a:ext cx="8341" cy="43368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9797902" y="5467819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0055077" y="4886840"/>
            <a:ext cx="696" cy="5881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2"/>
            <a:endCxn id="26" idx="6"/>
          </p:cNvCxnSpPr>
          <p:nvPr/>
        </p:nvCxnSpPr>
        <p:spPr>
          <a:xfrm flipH="1">
            <a:off x="7619499" y="5724994"/>
            <a:ext cx="217840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99453" y="2398117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Bit</a:t>
            </a:r>
            <a:endParaRPr lang="en-US" sz="2800"/>
          </a:p>
        </p:txBody>
      </p:sp>
      <p:cxnSp>
        <p:nvCxnSpPr>
          <p:cNvPr id="38" name="Elbow Connector 37"/>
          <p:cNvCxnSpPr>
            <a:endCxn id="69" idx="6"/>
          </p:cNvCxnSpPr>
          <p:nvPr/>
        </p:nvCxnSpPr>
        <p:spPr>
          <a:xfrm rot="16200000" flipV="1">
            <a:off x="8395512" y="3182253"/>
            <a:ext cx="1537433" cy="483512"/>
          </a:xfrm>
          <a:prstGeom prst="bent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691534" y="5102687"/>
            <a:ext cx="842962" cy="905436"/>
          </a:xfrm>
          <a:prstGeom prst="ellipse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17</a:t>
            </a:r>
          </a:p>
        </p:txBody>
      </p:sp>
      <p:cxnSp>
        <p:nvCxnSpPr>
          <p:cNvPr id="48" name="Straight Connector 47"/>
          <p:cNvCxnSpPr>
            <a:stCxn id="18" idx="7"/>
            <a:endCxn id="23" idx="3"/>
          </p:cNvCxnSpPr>
          <p:nvPr/>
        </p:nvCxnSpPr>
        <p:spPr>
          <a:xfrm flipV="1">
            <a:off x="1435098" y="3023964"/>
            <a:ext cx="1090313" cy="4972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1" idx="1"/>
            <a:endCxn id="23" idx="5"/>
          </p:cNvCxnSpPr>
          <p:nvPr/>
        </p:nvCxnSpPr>
        <p:spPr>
          <a:xfrm flipH="1" flipV="1">
            <a:off x="3121475" y="3023964"/>
            <a:ext cx="1125302" cy="4972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9" idx="6"/>
            <a:endCxn id="19" idx="2"/>
          </p:cNvCxnSpPr>
          <p:nvPr/>
        </p:nvCxnSpPr>
        <p:spPr>
          <a:xfrm>
            <a:off x="2534496" y="5555405"/>
            <a:ext cx="72064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8408122" y="2398117"/>
            <a:ext cx="514350" cy="514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+</a:t>
            </a:r>
            <a:endParaRPr lang="en-US" sz="6000" dirty="0"/>
          </a:p>
        </p:txBody>
      </p:sp>
      <p:cxnSp>
        <p:nvCxnSpPr>
          <p:cNvPr id="73" name="Straight Arrow Connector 72"/>
          <p:cNvCxnSpPr>
            <a:stCxn id="22" idx="0"/>
            <a:endCxn id="69" idx="4"/>
          </p:cNvCxnSpPr>
          <p:nvPr/>
        </p:nvCxnSpPr>
        <p:spPr>
          <a:xfrm flipV="1">
            <a:off x="8665297" y="2912467"/>
            <a:ext cx="0" cy="128173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9" idx="2"/>
            <a:endCxn id="31" idx="6"/>
          </p:cNvCxnSpPr>
          <p:nvPr/>
        </p:nvCxnSpPr>
        <p:spPr>
          <a:xfrm flipH="1">
            <a:off x="7619499" y="2655292"/>
            <a:ext cx="788623" cy="276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0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26082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Reverse-engineer DRAM Mapping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Cross-VM Row Hammer Exploitation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Virtualization and Cloud </a:t>
            </a:r>
            <a:r>
              <a:rPr lang="en-US" dirty="0"/>
              <a:t>C</a:t>
            </a:r>
            <a:r>
              <a:rPr lang="en-US" dirty="0" smtClean="0"/>
              <a:t>omputing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553" t="10001" r="8073" b="13958"/>
          <a:stretch/>
        </p:blipFill>
        <p:spPr>
          <a:xfrm>
            <a:off x="2243137" y="1643062"/>
            <a:ext cx="7715251" cy="5214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54786" y="2043113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Hardware</a:t>
            </a:r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4757738" y="3007519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Hypervisor</a:t>
            </a:r>
            <a:endParaRPr lang="en-US" sz="2800"/>
          </a:p>
        </p:txBody>
      </p:sp>
      <p:sp>
        <p:nvSpPr>
          <p:cNvPr id="9" name="TextBox 8"/>
          <p:cNvSpPr txBox="1"/>
          <p:nvPr/>
        </p:nvSpPr>
        <p:spPr>
          <a:xfrm>
            <a:off x="5470981" y="4347253"/>
            <a:ext cx="2837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Virtual Machines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04" y="5300444"/>
            <a:ext cx="2540097" cy="1180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979" y="5300444"/>
            <a:ext cx="2102555" cy="10874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3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 Para-Virtualized instances </a:t>
            </a:r>
            <a:br>
              <a:rPr lang="en-US" dirty="0" smtClean="0"/>
            </a:br>
            <a:r>
              <a:rPr lang="en-US" dirty="0" smtClean="0"/>
              <a:t>in Real-world </a:t>
            </a:r>
            <a:r>
              <a:rPr lang="en-US" dirty="0"/>
              <a:t>P</a:t>
            </a:r>
            <a:r>
              <a:rPr lang="en-US" dirty="0" smtClean="0"/>
              <a:t>ublic </a:t>
            </a:r>
            <a:r>
              <a:rPr lang="en-US" dirty="0"/>
              <a:t>C</a:t>
            </a:r>
            <a:r>
              <a:rPr lang="en-US" dirty="0" smtClean="0"/>
              <a:t>louds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988" y="2833124"/>
            <a:ext cx="3810000" cy="828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411" y="4269578"/>
            <a:ext cx="3738809" cy="81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495" y="3791555"/>
            <a:ext cx="4381500" cy="1038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545" y="4959536"/>
            <a:ext cx="4664869" cy="811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533864" y="1844284"/>
            <a:ext cx="5043249" cy="263055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374337" y="5379458"/>
            <a:ext cx="5342197" cy="128232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74338" y="3192517"/>
            <a:ext cx="5312838" cy="128232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07" y="877825"/>
            <a:ext cx="10910887" cy="768413"/>
          </a:xfrm>
        </p:spPr>
        <p:txBody>
          <a:bodyPr/>
          <a:lstStyle/>
          <a:p>
            <a:r>
              <a:rPr lang="en-US" dirty="0"/>
              <a:t>Xen </a:t>
            </a:r>
            <a:r>
              <a:rPr lang="en-US" dirty="0" smtClean="0"/>
              <a:t>Para-Virtualized Memory Management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713148"/>
              </p:ext>
            </p:extLst>
          </p:nvPr>
        </p:nvGraphicFramePr>
        <p:xfrm>
          <a:off x="6517737" y="2006376"/>
          <a:ext cx="5013855" cy="4572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2771"/>
                <a:gridCol w="1002771"/>
                <a:gridCol w="1002771"/>
                <a:gridCol w="1002771"/>
                <a:gridCol w="10027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91932"/>
              </p:ext>
            </p:extLst>
          </p:nvPr>
        </p:nvGraphicFramePr>
        <p:xfrm>
          <a:off x="1366856" y="1991253"/>
          <a:ext cx="414573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14573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1799073" y="2464181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864" y="2597167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CR3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613036" y="2464181"/>
            <a:ext cx="1589" cy="57095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67318" y="2797222"/>
            <a:ext cx="34192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076808" y="3009046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15277" y="2793468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6" idx="2"/>
            <a:endCxn id="55" idx="0"/>
          </p:cNvCxnSpPr>
          <p:nvPr/>
        </p:nvCxnSpPr>
        <p:spPr>
          <a:xfrm>
            <a:off x="3439721" y="2448453"/>
            <a:ext cx="11712" cy="79364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53685" y="2448453"/>
            <a:ext cx="0" cy="101609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332056" y="3021667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915419" y="3229472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3170667" y="3242093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744188" y="3442718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999436" y="3455339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627894"/>
              </p:ext>
            </p:extLst>
          </p:nvPr>
        </p:nvGraphicFramePr>
        <p:xfrm>
          <a:off x="6515399" y="3309750"/>
          <a:ext cx="5013855" cy="4572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2771"/>
                <a:gridCol w="1002771"/>
                <a:gridCol w="1002771"/>
                <a:gridCol w="1002771"/>
                <a:gridCol w="10027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017002"/>
              </p:ext>
            </p:extLst>
          </p:nvPr>
        </p:nvGraphicFramePr>
        <p:xfrm>
          <a:off x="6515398" y="5494111"/>
          <a:ext cx="5013855" cy="4572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2771"/>
                <a:gridCol w="1002771"/>
                <a:gridCol w="1002771"/>
                <a:gridCol w="1002771"/>
                <a:gridCol w="10027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67" name="Straight Arrow Connector 66"/>
          <p:cNvCxnSpPr/>
          <p:nvPr/>
        </p:nvCxnSpPr>
        <p:spPr>
          <a:xfrm flipV="1">
            <a:off x="4549594" y="3607774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804842" y="3620395"/>
            <a:ext cx="561531" cy="7566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5086362" y="2464181"/>
            <a:ext cx="0" cy="115621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615480" y="2449236"/>
            <a:ext cx="191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Virtual Address</a:t>
            </a:r>
            <a:br>
              <a:rPr lang="en-US" sz="2000" dirty="0" smtClean="0"/>
            </a:br>
            <a:r>
              <a:rPr lang="en-US" sz="2000" dirty="0" smtClean="0"/>
              <a:t>(Application)</a:t>
            </a:r>
            <a:endParaRPr lang="en-US" sz="2000" dirty="0"/>
          </a:p>
        </p:txBody>
      </p:sp>
      <p:sp>
        <p:nvSpPr>
          <p:cNvPr id="73" name="TextBox 72"/>
          <p:cNvSpPr txBox="1"/>
          <p:nvPr/>
        </p:nvSpPr>
        <p:spPr>
          <a:xfrm>
            <a:off x="8372467" y="3766950"/>
            <a:ext cx="315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Pseudo Physical Address</a:t>
            </a:r>
            <a:br>
              <a:rPr lang="en-US" sz="2000" dirty="0" smtClean="0"/>
            </a:br>
            <a:r>
              <a:rPr lang="en-US" sz="2000" dirty="0" smtClean="0"/>
              <a:t>(Kernel)</a:t>
            </a:r>
            <a:endParaRPr lang="en-US" sz="2000" dirty="0"/>
          </a:p>
        </p:txBody>
      </p:sp>
      <p:sp>
        <p:nvSpPr>
          <p:cNvPr id="74" name="TextBox 73"/>
          <p:cNvSpPr txBox="1"/>
          <p:nvPr/>
        </p:nvSpPr>
        <p:spPr>
          <a:xfrm>
            <a:off x="9344017" y="5951311"/>
            <a:ext cx="218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Machine Address</a:t>
            </a:r>
            <a:br>
              <a:rPr lang="en-US" sz="2000" dirty="0" smtClean="0"/>
            </a:br>
            <a:r>
              <a:rPr lang="en-US" sz="2000" dirty="0" smtClean="0"/>
              <a:t>(Hypervisor)</a:t>
            </a:r>
            <a:endParaRPr lang="en-US" sz="2000" dirty="0"/>
          </a:p>
        </p:txBody>
      </p:sp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431187"/>
              </p:ext>
            </p:extLst>
          </p:nvPr>
        </p:nvGraphicFramePr>
        <p:xfrm>
          <a:off x="8523279" y="2006375"/>
          <a:ext cx="1002771" cy="4572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27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82" name="Curved Connector 81"/>
          <p:cNvCxnSpPr>
            <a:stCxn id="78" idx="0"/>
            <a:endCxn id="6" idx="0"/>
          </p:cNvCxnSpPr>
          <p:nvPr/>
        </p:nvCxnSpPr>
        <p:spPr>
          <a:xfrm rot="16200000" flipV="1">
            <a:off x="6224632" y="-793658"/>
            <a:ext cx="15122" cy="5584943"/>
          </a:xfrm>
          <a:prstGeom prst="curvedConnector3">
            <a:avLst>
              <a:gd name="adj1" fmla="val 1611705"/>
            </a:avLst>
          </a:prstGeom>
          <a:ln>
            <a:prstDash val="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80246"/>
              </p:ext>
            </p:extLst>
          </p:nvPr>
        </p:nvGraphicFramePr>
        <p:xfrm>
          <a:off x="10528821" y="5494111"/>
          <a:ext cx="1002771" cy="4572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27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88" name="Curved Connector 87"/>
          <p:cNvCxnSpPr>
            <a:stCxn id="68" idx="2"/>
            <a:endCxn id="86" idx="0"/>
          </p:cNvCxnSpPr>
          <p:nvPr/>
        </p:nvCxnSpPr>
        <p:spPr>
          <a:xfrm rot="16200000" flipH="1">
            <a:off x="7499351" y="1963256"/>
            <a:ext cx="1117112" cy="5944598"/>
          </a:xfrm>
          <a:prstGeom prst="curvedConnector3">
            <a:avLst>
              <a:gd name="adj1" fmla="val 50000"/>
            </a:avLst>
          </a:prstGeom>
          <a:ln>
            <a:prstDash val="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31666" y="2964886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PGD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94434" y="3192516"/>
            <a:ext cx="8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PUD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968937" y="3410643"/>
            <a:ext cx="97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PMD</a:t>
            </a:r>
            <a:endParaRPr lang="en-US" sz="2000"/>
          </a:p>
        </p:txBody>
      </p:sp>
      <p:sp>
        <p:nvSpPr>
          <p:cNvPr id="28" name="TextBox 27"/>
          <p:cNvSpPr txBox="1"/>
          <p:nvPr/>
        </p:nvSpPr>
        <p:spPr>
          <a:xfrm>
            <a:off x="3858542" y="3638805"/>
            <a:ext cx="8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PT</a:t>
            </a:r>
            <a:endParaRPr lang="en-US" sz="2000" dirty="0"/>
          </a:p>
        </p:txBody>
      </p:sp>
      <p:sp>
        <p:nvSpPr>
          <p:cNvPr id="71" name="TextBox 70"/>
          <p:cNvSpPr txBox="1"/>
          <p:nvPr/>
        </p:nvSpPr>
        <p:spPr>
          <a:xfrm>
            <a:off x="4661071" y="3778841"/>
            <a:ext cx="8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Page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90952" y="5780999"/>
            <a:ext cx="497872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the page tables are maintained </a:t>
            </a:r>
            <a:r>
              <a:rPr lang="en-US" sz="2800" dirty="0" smtClean="0">
                <a:solidFill>
                  <a:srgbClr val="FF0000"/>
                </a:solidFill>
              </a:rPr>
              <a:t>in the guest kernel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0932" y="4550694"/>
            <a:ext cx="533361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Pointing </a:t>
            </a:r>
            <a:r>
              <a:rPr lang="en-US" sz="2800"/>
              <a:t>to </a:t>
            </a:r>
            <a:r>
              <a:rPr lang="en-US" sz="2800" smtClean="0">
                <a:solidFill>
                  <a:srgbClr val="FF0000"/>
                </a:solidFill>
              </a:rPr>
              <a:t>machine addresses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>
            <a:stCxn id="51" idx="0"/>
            <a:endCxn id="10" idx="2"/>
          </p:cNvCxnSpPr>
          <p:nvPr/>
        </p:nvCxnSpPr>
        <p:spPr>
          <a:xfrm flipH="1" flipV="1">
            <a:off x="883479" y="2997277"/>
            <a:ext cx="2324262" cy="155341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1" idx="0"/>
            <a:endCxn id="17" idx="2"/>
          </p:cNvCxnSpPr>
          <p:nvPr/>
        </p:nvCxnSpPr>
        <p:spPr>
          <a:xfrm flipH="1" flipV="1">
            <a:off x="1796043" y="3550072"/>
            <a:ext cx="1411698" cy="100062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1" idx="0"/>
            <a:endCxn id="50" idx="2"/>
          </p:cNvCxnSpPr>
          <p:nvPr/>
        </p:nvCxnSpPr>
        <p:spPr>
          <a:xfrm flipH="1" flipV="1">
            <a:off x="2612822" y="3778271"/>
            <a:ext cx="594919" cy="77242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1" idx="0"/>
            <a:endCxn id="55" idx="2"/>
          </p:cNvCxnSpPr>
          <p:nvPr/>
        </p:nvCxnSpPr>
        <p:spPr>
          <a:xfrm flipV="1">
            <a:off x="3207741" y="3998697"/>
            <a:ext cx="243692" cy="55199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1" idx="0"/>
            <a:endCxn id="57" idx="2"/>
          </p:cNvCxnSpPr>
          <p:nvPr/>
        </p:nvCxnSpPr>
        <p:spPr>
          <a:xfrm flipV="1">
            <a:off x="3207741" y="4211943"/>
            <a:ext cx="1072461" cy="33875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4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 animBg="1"/>
      <p:bldP spid="4" grpId="0" animBg="1"/>
      <p:bldP spid="3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Management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46595"/>
              </p:ext>
            </p:extLst>
          </p:nvPr>
        </p:nvGraphicFramePr>
        <p:xfrm>
          <a:off x="1501775" y="221985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78899" y="1758189"/>
            <a:ext cx="2234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Virtual address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974542" y="4827984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98712" y="267705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4504" y="278441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21" name="Straight Arrow Connector 20"/>
          <p:cNvCxnSpPr>
            <a:endCxn id="53" idx="0"/>
          </p:cNvCxnSpPr>
          <p:nvPr/>
        </p:nvCxnSpPr>
        <p:spPr>
          <a:xfrm>
            <a:off x="4241799" y="270030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818481" y="321084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826360" y="523305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273884" y="301525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9" idx="3"/>
          </p:cNvCxnSpPr>
          <p:nvPr/>
        </p:nvCxnSpPr>
        <p:spPr>
          <a:xfrm flipV="1">
            <a:off x="2961481" y="3400300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810612" y="301684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818481" y="3595898"/>
            <a:ext cx="1143000" cy="1232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674233" y="361048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53" name="Rectangle 52"/>
          <p:cNvSpPr/>
          <p:nvPr/>
        </p:nvSpPr>
        <p:spPr>
          <a:xfrm>
            <a:off x="3666364" y="341648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674233" y="3995533"/>
            <a:ext cx="1143000" cy="1232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/>
          <p:cNvCxnSpPr>
            <a:stCxn id="6" idx="2"/>
          </p:cNvCxnSpPr>
          <p:nvPr/>
        </p:nvCxnSpPr>
        <p:spPr>
          <a:xfrm>
            <a:off x="6096000" y="267705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607265" y="558040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4817233" y="375308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5529985" y="396326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61" name="Rectangle 60"/>
          <p:cNvSpPr/>
          <p:nvPr/>
        </p:nvSpPr>
        <p:spPr>
          <a:xfrm>
            <a:off x="5529984" y="375308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529985" y="4348317"/>
            <a:ext cx="1143000" cy="1232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7979477" y="267705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564038" y="5911125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6699159" y="407837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411911" y="428855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67" name="Rectangle 66"/>
          <p:cNvSpPr/>
          <p:nvPr/>
        </p:nvSpPr>
        <p:spPr>
          <a:xfrm>
            <a:off x="7411910" y="407837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11911" y="4673606"/>
            <a:ext cx="1143000" cy="12320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9858375" y="2700309"/>
            <a:ext cx="3028" cy="179931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9356554" y="6285360"/>
            <a:ext cx="1003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Page</a:t>
            </a:r>
            <a:endParaRPr lang="en-US" sz="2400" dirty="0"/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8581085" y="4483441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9285968" y="4499622"/>
            <a:ext cx="1150870" cy="177411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70820" y="5780999"/>
            <a:ext cx="47988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the page tables are </a:t>
            </a:r>
            <a:r>
              <a:rPr lang="en-US" sz="2400" dirty="0" smtClean="0">
                <a:solidFill>
                  <a:srgbClr val="FF0000"/>
                </a:solidFill>
              </a:rPr>
              <a:t>read-only</a:t>
            </a:r>
            <a:r>
              <a:rPr lang="en-US" sz="2400" dirty="0" smtClean="0"/>
              <a:t> to the guest kernel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3220936" y="2087363"/>
            <a:ext cx="2128838" cy="72218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24503" y="2763337"/>
            <a:ext cx="866235" cy="48274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31843" y="2868099"/>
            <a:ext cx="1484453" cy="24215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10741" y="3271210"/>
            <a:ext cx="1459087" cy="2423507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364273" y="3608890"/>
            <a:ext cx="1461307" cy="243317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245392" y="3961674"/>
            <a:ext cx="1465141" cy="241111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125804" y="4335910"/>
            <a:ext cx="1465141" cy="241111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5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4861" t="46667" r="4722" b="33110"/>
          <a:stretch/>
        </p:blipFill>
        <p:spPr>
          <a:xfrm flipH="1">
            <a:off x="2037274" y="1810210"/>
            <a:ext cx="8037736" cy="179776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37274" y="1807547"/>
            <a:ext cx="8037736" cy="1805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4861" t="46667" r="4722" b="33110"/>
          <a:stretch/>
        </p:blipFill>
        <p:spPr>
          <a:xfrm>
            <a:off x="1688967" y="2156825"/>
            <a:ext cx="8037736" cy="179776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688967" y="2149174"/>
            <a:ext cx="8037736" cy="1805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4861" t="46667" r="4722" b="33110"/>
          <a:stretch/>
        </p:blipFill>
        <p:spPr>
          <a:xfrm flipH="1">
            <a:off x="2037274" y="3770673"/>
            <a:ext cx="8037736" cy="179776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037274" y="3768010"/>
            <a:ext cx="8037736" cy="1805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24"/>
            <a:ext cx="10515600" cy="835665"/>
          </a:xfrm>
        </p:spPr>
        <p:txBody>
          <a:bodyPr/>
          <a:lstStyle/>
          <a:p>
            <a:r>
              <a:rPr lang="en-US" dirty="0" smtClean="0"/>
              <a:t>DRAM Architecture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61" t="46667" r="4722" b="33110"/>
          <a:stretch/>
        </p:blipFill>
        <p:spPr>
          <a:xfrm>
            <a:off x="1688967" y="4117288"/>
            <a:ext cx="8037736" cy="179776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500310" y="5214936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95660" y="5214936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238623" y="5207285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193486" y="5207285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196010" y="5214936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091360" y="5214936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934323" y="5207285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889186" y="5207285"/>
            <a:ext cx="0" cy="105727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0" idx="1"/>
          </p:cNvCxnSpPr>
          <p:nvPr/>
        </p:nvCxnSpPr>
        <p:spPr>
          <a:xfrm flipH="1">
            <a:off x="2500310" y="6264559"/>
            <a:ext cx="7760917" cy="765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261227" y="5849060"/>
            <a:ext cx="1417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bus</a:t>
            </a:r>
          </a:p>
          <a:p>
            <a:r>
              <a:rPr lang="en-US" sz="2400" dirty="0" smtClean="0"/>
              <a:t>64-bit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1688967" y="4109637"/>
            <a:ext cx="8037736" cy="1805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0423317" y="3609547"/>
            <a:ext cx="152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Channel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208423" y="4621717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DIMM</a:t>
            </a:r>
            <a:endParaRPr lang="en-US" sz="2800" dirty="0"/>
          </a:p>
        </p:txBody>
      </p:sp>
      <p:sp>
        <p:nvSpPr>
          <p:cNvPr id="63" name="Rectangle 62"/>
          <p:cNvSpPr/>
          <p:nvPr/>
        </p:nvSpPr>
        <p:spPr>
          <a:xfrm>
            <a:off x="2004480" y="4089712"/>
            <a:ext cx="2193415" cy="40806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037274" y="4048648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Rank 0 (front)</a:t>
            </a:r>
            <a:endParaRPr lang="en-US" sz="2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385581" y="3716106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Rank 1 (back)</a:t>
            </a:r>
            <a:endParaRPr lang="en-US" sz="2400" b="1" dirty="0"/>
          </a:p>
        </p:txBody>
      </p:sp>
      <p:sp>
        <p:nvSpPr>
          <p:cNvPr id="51" name="Left Brace 50"/>
          <p:cNvSpPr/>
          <p:nvPr/>
        </p:nvSpPr>
        <p:spPr>
          <a:xfrm>
            <a:off x="1284756" y="3722739"/>
            <a:ext cx="311487" cy="230571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Left Brace 51"/>
          <p:cNvSpPr/>
          <p:nvPr/>
        </p:nvSpPr>
        <p:spPr>
          <a:xfrm flipH="1">
            <a:off x="10083211" y="1742935"/>
            <a:ext cx="356032" cy="428551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0" t="5347" r="22202" b="46437"/>
          <a:stretch/>
        </p:blipFill>
        <p:spPr>
          <a:xfrm>
            <a:off x="6944410" y="1639572"/>
            <a:ext cx="2592642" cy="25843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5" name="Straight Connector 54"/>
          <p:cNvCxnSpPr/>
          <p:nvPr/>
        </p:nvCxnSpPr>
        <p:spPr>
          <a:xfrm>
            <a:off x="6944410" y="4275832"/>
            <a:ext cx="799419" cy="29760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8289988" y="4275832"/>
            <a:ext cx="1247065" cy="29760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10431518" y="3585561"/>
            <a:ext cx="1518179" cy="592210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67660" y="4579490"/>
            <a:ext cx="1179087" cy="592210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310351" y="3219689"/>
            <a:ext cx="979638" cy="408211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591065" y="2942537"/>
            <a:ext cx="409934" cy="963092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197903" y="5863347"/>
            <a:ext cx="9480699" cy="809375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125189" y="2388630"/>
            <a:ext cx="1704374" cy="1686794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27139" y="4452821"/>
            <a:ext cx="4843464" cy="2007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 PV memory management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4" y="4902888"/>
            <a:ext cx="1287250" cy="1724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476" y="5992714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Hypervisor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0764" y="4994711"/>
            <a:ext cx="358970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Target physical address belonging to VM 1?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27139" y="1936296"/>
            <a:ext cx="1614488" cy="2085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Guest VM 1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2641627" y="1936296"/>
            <a:ext cx="1614488" cy="2085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</a:rPr>
              <a:t>Guest VM </a:t>
            </a:r>
            <a:r>
              <a:rPr lang="en-US" sz="2800" dirty="0" smtClean="0">
                <a:solidFill>
                  <a:prstClr val="black"/>
                </a:solidFill>
              </a:rPr>
              <a:t>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56115" y="1936296"/>
            <a:ext cx="1614488" cy="2085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s-IS" sz="2800" dirty="0" smtClean="0">
                <a:solidFill>
                  <a:prstClr val="black"/>
                </a:solidFill>
              </a:rPr>
              <a:t>…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 rot="5400000">
            <a:off x="1235668" y="3928642"/>
            <a:ext cx="1200150" cy="821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2" name="TextBox 31"/>
          <p:cNvSpPr txBox="1"/>
          <p:nvPr/>
        </p:nvSpPr>
        <p:spPr>
          <a:xfrm>
            <a:off x="1099246" y="3982535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Hypercall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947" y="1700213"/>
            <a:ext cx="998872" cy="9988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175" y="1700213"/>
            <a:ext cx="998872" cy="9988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821" y="1700213"/>
            <a:ext cx="998872" cy="998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025" y="1700213"/>
            <a:ext cx="998872" cy="9988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923" y="1955939"/>
            <a:ext cx="998872" cy="998872"/>
          </a:xfrm>
          <a:prstGeom prst="rect">
            <a:avLst/>
          </a:prstGeom>
        </p:spPr>
      </p:pic>
      <p:cxnSp>
        <p:nvCxnSpPr>
          <p:cNvPr id="37" name="Straight Arrow Connector 36"/>
          <p:cNvCxnSpPr>
            <a:stCxn id="16" idx="3"/>
            <a:endCxn id="41" idx="3"/>
          </p:cNvCxnSpPr>
          <p:nvPr/>
        </p:nvCxnSpPr>
        <p:spPr>
          <a:xfrm flipV="1">
            <a:off x="5260466" y="5410209"/>
            <a:ext cx="1568969" cy="1"/>
          </a:xfrm>
          <a:prstGeom prst="straightConnector1">
            <a:avLst/>
          </a:prstGeom>
          <a:ln w="3492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35008" y="508747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29435" y="4779784"/>
            <a:ext cx="1260850" cy="1260850"/>
          </a:xfrm>
          <a:prstGeom prst="rect">
            <a:avLst/>
          </a:prstGeom>
        </p:spPr>
      </p:pic>
      <p:cxnSp>
        <p:nvCxnSpPr>
          <p:cNvPr id="42" name="Curved Connector 41"/>
          <p:cNvCxnSpPr>
            <a:stCxn id="16" idx="0"/>
          </p:cNvCxnSpPr>
          <p:nvPr/>
        </p:nvCxnSpPr>
        <p:spPr>
          <a:xfrm rot="16200000" flipV="1">
            <a:off x="2317288" y="3846384"/>
            <a:ext cx="1242248" cy="1054406"/>
          </a:xfrm>
          <a:prstGeom prst="curvedConnector3">
            <a:avLst>
              <a:gd name="adj1" fmla="val 50000"/>
            </a:avLst>
          </a:prstGeom>
          <a:ln w="34925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375219" y="4539100"/>
            <a:ext cx="485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383059"/>
              </p:ext>
            </p:extLst>
          </p:nvPr>
        </p:nvGraphicFramePr>
        <p:xfrm>
          <a:off x="7347220" y="2035687"/>
          <a:ext cx="414573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29146"/>
                <a:gridCol w="829146"/>
                <a:gridCol w="829146"/>
                <a:gridCol w="829146"/>
                <a:gridCol w="82914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67" name="Straight Arrow Connector 66"/>
          <p:cNvCxnSpPr/>
          <p:nvPr/>
        </p:nvCxnSpPr>
        <p:spPr>
          <a:xfrm>
            <a:off x="7779437" y="2508615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514228" y="2641601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CR3</a:t>
            </a:r>
            <a:endParaRPr lang="en-US" sz="2000" dirty="0"/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8593400" y="2508615"/>
            <a:ext cx="1589" cy="57095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7147682" y="2841656"/>
            <a:ext cx="34192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8057172" y="3053480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7495641" y="2837902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9" idx="2"/>
          </p:cNvCxnSpPr>
          <p:nvPr/>
        </p:nvCxnSpPr>
        <p:spPr>
          <a:xfrm>
            <a:off x="9420085" y="2492887"/>
            <a:ext cx="11712" cy="79364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10234049" y="2492887"/>
            <a:ext cx="0" cy="101609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8312420" y="3066101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8895783" y="3273906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9151031" y="3286527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9724552" y="3487152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9979800" y="3499773"/>
            <a:ext cx="561531" cy="75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0529958" y="3652208"/>
            <a:ext cx="2560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10785206" y="3664829"/>
            <a:ext cx="561531" cy="7566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11066726" y="2508615"/>
            <a:ext cx="0" cy="115621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412030" y="3009320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PGD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8174798" y="3236950"/>
            <a:ext cx="8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PUD</a:t>
            </a:r>
            <a:endParaRPr lang="en-US" sz="2000" dirty="0"/>
          </a:p>
        </p:txBody>
      </p:sp>
      <p:sp>
        <p:nvSpPr>
          <p:cNvPr id="85" name="TextBox 84"/>
          <p:cNvSpPr txBox="1"/>
          <p:nvPr/>
        </p:nvSpPr>
        <p:spPr>
          <a:xfrm>
            <a:off x="8949301" y="3455077"/>
            <a:ext cx="97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PMD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9838906" y="3683239"/>
            <a:ext cx="8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PT</a:t>
            </a:r>
            <a:endParaRPr lang="en-US" sz="2000" dirty="0"/>
          </a:p>
        </p:txBody>
      </p:sp>
      <p:sp>
        <p:nvSpPr>
          <p:cNvPr id="87" name="TextBox 86"/>
          <p:cNvSpPr txBox="1"/>
          <p:nvPr/>
        </p:nvSpPr>
        <p:spPr>
          <a:xfrm>
            <a:off x="10641435" y="3694684"/>
            <a:ext cx="851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Page</a:t>
            </a:r>
          </a:p>
          <a:p>
            <a:pPr algn="ctr"/>
            <a:r>
              <a:rPr lang="en-US" sz="2000" dirty="0"/>
              <a:t>1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0785206" y="4939336"/>
            <a:ext cx="561531" cy="7566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10640213" y="4962097"/>
            <a:ext cx="851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Page</a:t>
            </a:r>
          </a:p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cxnSp>
        <p:nvCxnSpPr>
          <p:cNvPr id="17" name="Curved Connector 16"/>
          <p:cNvCxnSpPr>
            <a:endCxn id="95" idx="1"/>
          </p:cNvCxnSpPr>
          <p:nvPr/>
        </p:nvCxnSpPr>
        <p:spPr>
          <a:xfrm rot="16200000" flipH="1">
            <a:off x="9863380" y="4395811"/>
            <a:ext cx="1652809" cy="190843"/>
          </a:xfrm>
          <a:prstGeom prst="curvedConnector2">
            <a:avLst/>
          </a:prstGeom>
          <a:ln>
            <a:prstDash val="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7738232" y="4354735"/>
            <a:ext cx="2945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Change </a:t>
            </a:r>
            <a:r>
              <a:rPr lang="en-US" sz="2800" smtClean="0">
                <a:solidFill>
                  <a:srgbClr val="FF0000"/>
                </a:solidFill>
              </a:rPr>
              <a:t>of entry?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0" grpId="0" animBg="1"/>
      <p:bldP spid="32" grpId="0"/>
      <p:bldP spid="38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(1)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4" idx="2"/>
          </p:cNvCxnSpPr>
          <p:nvPr/>
        </p:nvCxnSpPr>
        <p:spPr>
          <a:xfrm>
            <a:off x="6096000" y="229129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1837" y="442111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817233" y="336732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29985" y="357750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5529984" y="33673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29985" y="39625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699159" y="369261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7411910" y="369261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70966" y="6269791"/>
            <a:ext cx="199926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Original state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Page Table Replacement Attack (2)</a:t>
            </a:r>
            <a:endParaRPr lang="en-US" sz="4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772486"/>
              </p:ext>
            </p:extLst>
          </p:nvPr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4" idx="2"/>
          </p:cNvCxnSpPr>
          <p:nvPr/>
        </p:nvCxnSpPr>
        <p:spPr>
          <a:xfrm>
            <a:off x="6096000" y="229129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1837" y="442111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817233" y="336732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29985" y="357750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5529984" y="33673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29985" y="39625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699159" y="369261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7411910" y="369261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TextBox 411"/>
          <p:cNvSpPr txBox="1"/>
          <p:nvPr/>
        </p:nvSpPr>
        <p:spPr>
          <a:xfrm>
            <a:off x="5563653" y="5266281"/>
            <a:ext cx="1470274" cy="83099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dirty="0" smtClean="0"/>
              <a:t>alicious</a:t>
            </a:r>
            <a:br>
              <a:rPr lang="en-US" sz="2400" dirty="0" smtClean="0"/>
            </a:br>
            <a:r>
              <a:rPr lang="en-US" sz="2400" dirty="0" err="1" smtClean="0"/>
              <a:t>pte_t</a:t>
            </a:r>
            <a:endParaRPr lang="en-US" sz="2400" dirty="0"/>
          </a:p>
        </p:txBody>
      </p:sp>
      <p:cxnSp>
        <p:nvCxnSpPr>
          <p:cNvPr id="416" name="Straight Connector 415"/>
          <p:cNvCxnSpPr/>
          <p:nvPr/>
        </p:nvCxnSpPr>
        <p:spPr>
          <a:xfrm flipH="1" flipV="1">
            <a:off x="7046698" y="5277594"/>
            <a:ext cx="351866" cy="208590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flipH="1">
            <a:off x="7032100" y="5872826"/>
            <a:ext cx="345394" cy="224452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5" name="TextBox 424"/>
          <p:cNvSpPr txBox="1"/>
          <p:nvPr/>
        </p:nvSpPr>
        <p:spPr>
          <a:xfrm>
            <a:off x="170966" y="6269791"/>
            <a:ext cx="290105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Malicious PT forged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Table Replacement Attack (2)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20130" y="3398372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8363695" y="2552708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8363694" y="23425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63695" y="29377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484703"/>
              </p:ext>
            </p:extLst>
          </p:nvPr>
        </p:nvGraphicFramePr>
        <p:xfrm>
          <a:off x="954971" y="4400106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64268"/>
              </p:ext>
            </p:extLst>
          </p:nvPr>
        </p:nvGraphicFramePr>
        <p:xfrm>
          <a:off x="6555671" y="4400106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173536"/>
              </p:ext>
            </p:extLst>
          </p:nvPr>
        </p:nvGraphicFramePr>
        <p:xfrm>
          <a:off x="951667" y="3731445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331756"/>
              </p:ext>
            </p:extLst>
          </p:nvPr>
        </p:nvGraphicFramePr>
        <p:xfrm>
          <a:off x="6555671" y="3731445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7" name="Curved Connector 16"/>
          <p:cNvCxnSpPr>
            <a:endCxn id="12" idx="1"/>
          </p:cNvCxnSpPr>
          <p:nvPr/>
        </p:nvCxnSpPr>
        <p:spPr>
          <a:xfrm rot="10800000" flipV="1">
            <a:off x="954972" y="2339394"/>
            <a:ext cx="1824261" cy="2403465"/>
          </a:xfrm>
          <a:prstGeom prst="curvedConnector3">
            <a:avLst>
              <a:gd name="adj1" fmla="val 112531"/>
            </a:avLst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28277" y="339837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779233" y="255958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2779232" y="234940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79233" y="294463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urved Connector 21"/>
          <p:cNvCxnSpPr/>
          <p:nvPr/>
        </p:nvCxnSpPr>
        <p:spPr>
          <a:xfrm rot="10800000" flipV="1">
            <a:off x="6552367" y="2339393"/>
            <a:ext cx="1824261" cy="2403465"/>
          </a:xfrm>
          <a:prstGeom prst="curvedConnector3">
            <a:avLst>
              <a:gd name="adj1" fmla="val 112531"/>
            </a:avLst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5855437"/>
            <a:ext cx="10900548" cy="52322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addresses of PT and Forged PT only differ in </a:t>
            </a:r>
            <a:r>
              <a:rPr lang="en-US" sz="2800" dirty="0" smtClean="0">
                <a:solidFill>
                  <a:srgbClr val="FF0000"/>
                </a:solidFill>
              </a:rPr>
              <a:t>one particular bit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409334" y="5067974"/>
            <a:ext cx="3882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Machine address of PT</a:t>
            </a:r>
            <a:endParaRPr lang="en-US" sz="2800"/>
          </a:p>
        </p:txBody>
      </p:sp>
      <p:sp>
        <p:nvSpPr>
          <p:cNvPr id="26" name="TextBox 25"/>
          <p:cNvSpPr txBox="1"/>
          <p:nvPr/>
        </p:nvSpPr>
        <p:spPr>
          <a:xfrm>
            <a:off x="6392976" y="5077301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Machine address of Forged PT</a:t>
            </a:r>
            <a:endParaRPr lang="en-US" sz="2800"/>
          </a:p>
        </p:txBody>
      </p:sp>
      <p:sp>
        <p:nvSpPr>
          <p:cNvPr id="34" name="TextBox 3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Page Table Replacement Attack (2)</a:t>
            </a:r>
            <a:endParaRPr lang="en-US" sz="4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4" idx="2"/>
          </p:cNvCxnSpPr>
          <p:nvPr/>
        </p:nvCxnSpPr>
        <p:spPr>
          <a:xfrm>
            <a:off x="6096000" y="229129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1837" y="442111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817233" y="336732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29985" y="357750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5529984" y="33673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29985" y="39625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699159" y="369261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7411910" y="369261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TextBox 411"/>
          <p:cNvSpPr txBox="1"/>
          <p:nvPr/>
        </p:nvSpPr>
        <p:spPr>
          <a:xfrm>
            <a:off x="5563653" y="5266281"/>
            <a:ext cx="1470274" cy="83099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dirty="0" smtClean="0"/>
              <a:t>alicious</a:t>
            </a:r>
            <a:br>
              <a:rPr lang="en-US" sz="2400" dirty="0" smtClean="0"/>
            </a:br>
            <a:r>
              <a:rPr lang="en-US" sz="2400" dirty="0" err="1" smtClean="0"/>
              <a:t>pte_t</a:t>
            </a:r>
            <a:endParaRPr lang="en-US" sz="2400" dirty="0"/>
          </a:p>
        </p:txBody>
      </p:sp>
      <p:cxnSp>
        <p:nvCxnSpPr>
          <p:cNvPr id="416" name="Straight Connector 415"/>
          <p:cNvCxnSpPr/>
          <p:nvPr/>
        </p:nvCxnSpPr>
        <p:spPr>
          <a:xfrm flipH="1" flipV="1">
            <a:off x="7046698" y="5277594"/>
            <a:ext cx="351866" cy="208590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flipH="1">
            <a:off x="7032100" y="5872826"/>
            <a:ext cx="345394" cy="224452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5" name="TextBox 424"/>
          <p:cNvSpPr txBox="1"/>
          <p:nvPr/>
        </p:nvSpPr>
        <p:spPr>
          <a:xfrm>
            <a:off x="170966" y="6269791"/>
            <a:ext cx="290105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Malicious PT forged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(3)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59570" y="5941513"/>
            <a:ext cx="207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Vulnerable</a:t>
            </a:r>
          </a:p>
          <a:p>
            <a:pPr algn="ctr"/>
            <a:r>
              <a:rPr lang="en-US" sz="2400" dirty="0" smtClean="0"/>
              <a:t>Page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525910" y="5075886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md_t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525910" y="5460935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extBox 385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525919" y="4870572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411911" y="3692173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144592" y="5240833"/>
            <a:ext cx="1629884" cy="83099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vulnerable</a:t>
            </a:r>
            <a:br>
              <a:rPr lang="en-US" sz="2400" dirty="0" smtClean="0"/>
            </a:br>
            <a:r>
              <a:rPr lang="en-US" sz="2400" dirty="0" err="1" smtClean="0"/>
              <a:t>pmd_t</a:t>
            </a:r>
            <a:endParaRPr lang="en-US" sz="2400" dirty="0"/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4787248" y="5075886"/>
            <a:ext cx="730792" cy="176260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4772649" y="5460935"/>
            <a:ext cx="753260" cy="610895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096000" y="229129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581837" y="442111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4817233" y="336732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529985" y="357750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71" name="Rectangle 70"/>
          <p:cNvSpPr/>
          <p:nvPr/>
        </p:nvSpPr>
        <p:spPr>
          <a:xfrm>
            <a:off x="5529984" y="33673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529985" y="39625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6699159" y="369261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70966" y="6269791"/>
            <a:ext cx="448392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PMD copied to vulnerable page</a:t>
            </a:r>
            <a:endParaRPr lang="en-US" sz="2400" dirty="0"/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Table Replacement Attack (3)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28713"/>
              </p:ext>
            </p:extLst>
          </p:nvPr>
        </p:nvGraphicFramePr>
        <p:xfrm>
          <a:off x="6402301" y="406566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870030"/>
              </p:ext>
            </p:extLst>
          </p:nvPr>
        </p:nvGraphicFramePr>
        <p:xfrm>
          <a:off x="6398997" y="3397008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957960" y="333284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7808916" y="247976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7808915" y="228387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08916" y="2864818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57137"/>
              </p:ext>
            </p:extLst>
          </p:nvPr>
        </p:nvGraphicFramePr>
        <p:xfrm>
          <a:off x="853343" y="4518370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294685"/>
              </p:ext>
            </p:extLst>
          </p:nvPr>
        </p:nvGraphicFramePr>
        <p:xfrm>
          <a:off x="850039" y="3849709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875753" y="4741416"/>
            <a:ext cx="3882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Machine address of PT</a:t>
            </a:r>
            <a:endParaRPr lang="en-US" sz="2800"/>
          </a:p>
        </p:txBody>
      </p:sp>
      <p:sp>
        <p:nvSpPr>
          <p:cNvPr id="26" name="TextBox 25"/>
          <p:cNvSpPr txBox="1"/>
          <p:nvPr/>
        </p:nvSpPr>
        <p:spPr>
          <a:xfrm>
            <a:off x="2685375" y="5148749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pmd_t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2001771" y="2937584"/>
            <a:ext cx="2341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(Shadow) PMD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2600949" y="205719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md_t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2600949" y="2442246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00958" y="1851883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743949" y="2283874"/>
            <a:ext cx="4064966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7504" y="5941468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v</a:t>
            </a:r>
            <a:r>
              <a:rPr lang="en-US" sz="2800" dirty="0" smtClean="0">
                <a:solidFill>
                  <a:sysClr val="windowText" lastClr="000000"/>
                </a:solidFill>
              </a:rPr>
              <a:t>ulnerable bit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782943"/>
              </p:ext>
            </p:extLst>
          </p:nvPr>
        </p:nvGraphicFramePr>
        <p:xfrm>
          <a:off x="6412800" y="5563934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6250105" y="6241129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Machine address of Forged PT</a:t>
            </a:r>
            <a:endParaRPr lang="en-US" sz="280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202314"/>
              </p:ext>
            </p:extLst>
          </p:nvPr>
        </p:nvGraphicFramePr>
        <p:xfrm>
          <a:off x="6395692" y="4904782"/>
          <a:ext cx="4798129" cy="68550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447"/>
                <a:gridCol w="685447"/>
                <a:gridCol w="685447"/>
                <a:gridCol w="685447"/>
                <a:gridCol w="685447"/>
                <a:gridCol w="685447"/>
                <a:gridCol w="685447"/>
              </a:tblGrid>
              <a:tr h="68550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44" name="Curved Connector 43"/>
          <p:cNvCxnSpPr>
            <a:stCxn id="35" idx="0"/>
          </p:cNvCxnSpPr>
          <p:nvPr/>
        </p:nvCxnSpPr>
        <p:spPr>
          <a:xfrm rot="5400000" flipH="1" flipV="1">
            <a:off x="1692952" y="5071571"/>
            <a:ext cx="737588" cy="1002206"/>
          </a:xfrm>
          <a:prstGeom prst="curved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7623788" y="3767524"/>
            <a:ext cx="977287" cy="26008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068760" y="4177877"/>
            <a:ext cx="967542" cy="114539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0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  <p:bldP spid="47" grpId="0" animBg="1"/>
      <p:bldP spid="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(3)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59570" y="5941513"/>
            <a:ext cx="207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Shadow </a:t>
            </a:r>
          </a:p>
          <a:p>
            <a:pPr algn="ctr"/>
            <a:r>
              <a:rPr lang="en-US" sz="2400" dirty="0" smtClean="0"/>
              <a:t>PMD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525910" y="5075886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md_t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525910" y="5460935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extBox 385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525919" y="4870572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411911" y="3692173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144592" y="5240833"/>
            <a:ext cx="1629884" cy="83099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vulnerable</a:t>
            </a:r>
            <a:br>
              <a:rPr lang="en-US" sz="2400" dirty="0" smtClean="0"/>
            </a:br>
            <a:r>
              <a:rPr lang="en-US" sz="2400" dirty="0" err="1" smtClean="0"/>
              <a:t>pmd_t</a:t>
            </a:r>
            <a:endParaRPr lang="en-US" sz="2400" dirty="0"/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4787248" y="5075886"/>
            <a:ext cx="730792" cy="176260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4772649" y="5460935"/>
            <a:ext cx="753260" cy="610895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096000" y="2291294"/>
            <a:ext cx="1551" cy="109221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581837" y="4421113"/>
            <a:ext cx="9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PMD</a:t>
            </a:r>
            <a:endParaRPr lang="en-US" sz="2400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4817233" y="3367324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529985" y="3577508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m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71" name="Rectangle 70"/>
          <p:cNvSpPr/>
          <p:nvPr/>
        </p:nvSpPr>
        <p:spPr>
          <a:xfrm>
            <a:off x="5529984" y="3367325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529985" y="3962557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6699159" y="3692613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70966" y="6269791"/>
            <a:ext cx="448392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PMD copied to vulnerable page</a:t>
            </a:r>
            <a:endParaRPr lang="en-US" sz="2400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(4)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0" idx="2"/>
            <a:endCxn id="54" idx="0"/>
          </p:cNvCxnSpPr>
          <p:nvPr/>
        </p:nvCxnSpPr>
        <p:spPr>
          <a:xfrm>
            <a:off x="6096000" y="2291294"/>
            <a:ext cx="1420" cy="257927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70" y="5941513"/>
            <a:ext cx="207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Shadow </a:t>
            </a:r>
          </a:p>
          <a:p>
            <a:pPr algn="ctr"/>
            <a:r>
              <a:rPr lang="en-US" sz="2400" dirty="0" smtClean="0"/>
              <a:t>PMD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525910" y="5075886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md_t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525910" y="5460935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extBox 385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22" idx="3"/>
          </p:cNvCxnSpPr>
          <p:nvPr/>
        </p:nvCxnSpPr>
        <p:spPr>
          <a:xfrm>
            <a:off x="4817233" y="3418728"/>
            <a:ext cx="708676" cy="1834974"/>
          </a:xfrm>
          <a:prstGeom prst="bentConnector3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8" idx="3"/>
          </p:cNvCxnSpPr>
          <p:nvPr/>
        </p:nvCxnSpPr>
        <p:spPr>
          <a:xfrm flipV="1">
            <a:off x="6668910" y="3682191"/>
            <a:ext cx="743001" cy="158769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525919" y="4870572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411911" y="3692173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70966" y="6269791"/>
            <a:ext cx="5020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hadow PMD enabled via </a:t>
            </a:r>
            <a:r>
              <a:rPr lang="en-US" sz="2400" dirty="0" err="1" smtClean="0"/>
              <a:t>hypercall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4434652" y="5075886"/>
            <a:ext cx="1083388" cy="216128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445826" y="5460935"/>
            <a:ext cx="1080084" cy="352454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81382"/>
              </p:ext>
            </p:extLst>
          </p:nvPr>
        </p:nvGraphicFramePr>
        <p:xfrm>
          <a:off x="537325" y="5292014"/>
          <a:ext cx="3900631" cy="52137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521375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77352"/>
              </p:ext>
            </p:extLst>
          </p:nvPr>
        </p:nvGraphicFramePr>
        <p:xfrm>
          <a:off x="534021" y="4867661"/>
          <a:ext cx="3900631" cy="438297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43829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53" name="Straight Connector 52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(4)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0" idx="2"/>
            <a:endCxn id="54" idx="0"/>
          </p:cNvCxnSpPr>
          <p:nvPr/>
        </p:nvCxnSpPr>
        <p:spPr>
          <a:xfrm>
            <a:off x="6096000" y="2291294"/>
            <a:ext cx="1420" cy="257927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70" y="5941513"/>
            <a:ext cx="207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Shadow </a:t>
            </a:r>
          </a:p>
          <a:p>
            <a:pPr algn="ctr"/>
            <a:r>
              <a:rPr lang="en-US" sz="2400" dirty="0" smtClean="0"/>
              <a:t>PMD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525910" y="5075886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md_t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525910" y="5460935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79477" y="2291294"/>
            <a:ext cx="7236" cy="1417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0955" y="4741582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PT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7411911" y="3902797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7411911" y="428784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9802027" y="2291294"/>
            <a:ext cx="547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8" name="Elbow Connector 377"/>
          <p:cNvCxnSpPr>
            <a:stCxn id="34" idx="3"/>
          </p:cNvCxnSpPr>
          <p:nvPr/>
        </p:nvCxnSpPr>
        <p:spPr>
          <a:xfrm flipV="1">
            <a:off x="8554911" y="2644514"/>
            <a:ext cx="671681" cy="145228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extBox 385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sp>
        <p:nvSpPr>
          <p:cNvPr id="393" name="Rectangle 392"/>
          <p:cNvSpPr/>
          <p:nvPr/>
        </p:nvSpPr>
        <p:spPr>
          <a:xfrm>
            <a:off x="9226592" y="2646439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22" idx="3"/>
          </p:cNvCxnSpPr>
          <p:nvPr/>
        </p:nvCxnSpPr>
        <p:spPr>
          <a:xfrm>
            <a:off x="4817233" y="3418728"/>
            <a:ext cx="708676" cy="1834974"/>
          </a:xfrm>
          <a:prstGeom prst="bentConnector3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8" idx="3"/>
          </p:cNvCxnSpPr>
          <p:nvPr/>
        </p:nvCxnSpPr>
        <p:spPr>
          <a:xfrm flipV="1">
            <a:off x="6668910" y="3682191"/>
            <a:ext cx="743001" cy="1587699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525919" y="4870572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411911" y="3692173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631883" y="3644346"/>
            <a:ext cx="244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Attacker-controlled Page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4434652" y="5075886"/>
            <a:ext cx="1083388" cy="216128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445826" y="5460935"/>
            <a:ext cx="1080084" cy="352454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5" name="Table 44"/>
          <p:cNvGraphicFramePr>
            <a:graphicFrameLocks noGrp="1"/>
          </p:cNvGraphicFramePr>
          <p:nvPr>
            <p:extLst/>
          </p:nvPr>
        </p:nvGraphicFramePr>
        <p:xfrm>
          <a:off x="537325" y="5292014"/>
          <a:ext cx="3900631" cy="52137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521375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534021" y="4867661"/>
          <a:ext cx="3900631" cy="438297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43829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70099"/>
            <a:ext cx="1083603" cy="1083603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70966" y="6269791"/>
            <a:ext cx="5020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hadow PMD enabled via </a:t>
            </a:r>
            <a:r>
              <a:rPr lang="en-US" sz="2400" dirty="0" err="1" smtClean="0"/>
              <a:t>hypercall</a:t>
            </a:r>
            <a:endParaRPr 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6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Buffer and Row Activation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51311" y="20949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65711" y="20949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80111" y="20949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94511" y="20949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08911" y="2094905"/>
            <a:ext cx="914400" cy="9144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2851311" y="3009305"/>
            <a:ext cx="4572000" cy="914400"/>
            <a:chOff x="2851311" y="3009305"/>
            <a:chExt cx="4572000" cy="914400"/>
          </a:xfrm>
          <a:solidFill>
            <a:schemeClr val="bg1"/>
          </a:solidFill>
        </p:grpSpPr>
        <p:sp>
          <p:nvSpPr>
            <p:cNvPr id="21" name="Rectangle 20"/>
            <p:cNvSpPr/>
            <p:nvPr/>
          </p:nvSpPr>
          <p:spPr>
            <a:xfrm>
              <a:off x="2851311" y="3009305"/>
              <a:ext cx="914400" cy="91440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65711" y="3009305"/>
              <a:ext cx="914400" cy="91440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80111" y="3009305"/>
              <a:ext cx="914400" cy="91440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594511" y="3009305"/>
              <a:ext cx="914400" cy="91440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08911" y="3009305"/>
              <a:ext cx="914400" cy="91440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2851311" y="39237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765711" y="39237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80111" y="39237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94511" y="39237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08911" y="3923705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51311" y="519053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765711" y="519053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680111" y="519053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594511" y="519053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08911" y="519053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97539" y="3781304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Bank</a:t>
            </a:r>
            <a:endParaRPr lang="en-US" sz="2800"/>
          </a:p>
        </p:txBody>
      </p:sp>
      <p:sp>
        <p:nvSpPr>
          <p:cNvPr id="38" name="TextBox 37"/>
          <p:cNvSpPr txBox="1"/>
          <p:nvPr/>
        </p:nvSpPr>
        <p:spPr>
          <a:xfrm>
            <a:off x="5808238" y="1646238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Columns</a:t>
            </a:r>
            <a:endParaRPr lang="en-US" sz="2400"/>
          </a:p>
        </p:txBody>
      </p:sp>
      <p:sp>
        <p:nvSpPr>
          <p:cNvPr id="39" name="TextBox 38"/>
          <p:cNvSpPr txBox="1"/>
          <p:nvPr/>
        </p:nvSpPr>
        <p:spPr>
          <a:xfrm>
            <a:off x="7423311" y="4150072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Rows</a:t>
            </a:r>
            <a:endParaRPr lang="en-US" sz="2400" dirty="0"/>
          </a:p>
        </p:txBody>
      </p:sp>
      <p:sp>
        <p:nvSpPr>
          <p:cNvPr id="40" name="Left Brace 39"/>
          <p:cNvSpPr/>
          <p:nvPr/>
        </p:nvSpPr>
        <p:spPr>
          <a:xfrm>
            <a:off x="2230098" y="1930417"/>
            <a:ext cx="213065" cy="425357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86309" y="6052842"/>
            <a:ext cx="1702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Row Buffer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7452069" y="3204895"/>
            <a:ext cx="354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Activation (Charging)</a:t>
            </a:r>
            <a:endParaRPr lang="en-US" sz="2800" dirty="0">
              <a:solidFill>
                <a:srgbClr val="00B0F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851311" y="5190530"/>
            <a:ext cx="4572000" cy="914400"/>
            <a:chOff x="3665698" y="5203528"/>
            <a:chExt cx="4572000" cy="914400"/>
          </a:xfrm>
        </p:grpSpPr>
        <p:sp>
          <p:nvSpPr>
            <p:cNvPr id="44" name="Rectangle 43"/>
            <p:cNvSpPr/>
            <p:nvPr/>
          </p:nvSpPr>
          <p:spPr>
            <a:xfrm>
              <a:off x="3665698" y="5203528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80098" y="5203528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4498" y="5203528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408898" y="5203528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323298" y="5203528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9354667" y="5349358"/>
            <a:ext cx="1552028" cy="584775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/>
              <a:t>I/O Bus</a:t>
            </a:r>
            <a:endParaRPr lang="en-US" sz="3200" dirty="0"/>
          </a:p>
        </p:txBody>
      </p:sp>
      <p:cxnSp>
        <p:nvCxnSpPr>
          <p:cNvPr id="62" name="Straight Connector 61"/>
          <p:cNvCxnSpPr>
            <a:stCxn id="35" idx="3"/>
            <a:endCxn id="60" idx="1"/>
          </p:cNvCxnSpPr>
          <p:nvPr/>
        </p:nvCxnSpPr>
        <p:spPr>
          <a:xfrm flipV="1">
            <a:off x="7423311" y="5641746"/>
            <a:ext cx="1931356" cy="59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420771" y="5124509"/>
            <a:ext cx="1976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</a:rPr>
              <a:t>Read/Write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593650" y="3017579"/>
            <a:ext cx="914400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2850359" y="3009304"/>
            <a:ext cx="4572000" cy="914400"/>
            <a:chOff x="2851311" y="3009305"/>
            <a:chExt cx="4572000" cy="914400"/>
          </a:xfrm>
        </p:grpSpPr>
        <p:sp>
          <p:nvSpPr>
            <p:cNvPr id="68" name="Rectangle 67"/>
            <p:cNvSpPr/>
            <p:nvPr/>
          </p:nvSpPr>
          <p:spPr>
            <a:xfrm>
              <a:off x="2851311" y="3009305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765711" y="3009305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680111" y="3009305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594511" y="3009305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508911" y="3009305"/>
              <a:ext cx="914400" cy="914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59408" y="1793587"/>
            <a:ext cx="27425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 memory block</a:t>
            </a:r>
            <a:br>
              <a:rPr lang="en-US" sz="2800" smtClean="0"/>
            </a:br>
            <a:r>
              <a:rPr lang="en-US" sz="2800" smtClean="0"/>
              <a:t>(one byte)</a:t>
            </a:r>
            <a:endParaRPr lang="en-US" sz="2800"/>
          </a:p>
        </p:txBody>
      </p:sp>
      <p:cxnSp>
        <p:nvCxnSpPr>
          <p:cNvPr id="10" name="Straight Arrow Connector 9"/>
          <p:cNvCxnSpPr>
            <a:endCxn id="3" idx="1"/>
          </p:cNvCxnSpPr>
          <p:nvPr/>
        </p:nvCxnSpPr>
        <p:spPr>
          <a:xfrm flipV="1">
            <a:off x="6050759" y="2270641"/>
            <a:ext cx="2708649" cy="120413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2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Table Replacement Attack (5)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01775" y="1834094"/>
          <a:ext cx="9188450" cy="457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37690"/>
                <a:gridCol w="1837690"/>
                <a:gridCol w="1837690"/>
                <a:gridCol w="1837690"/>
                <a:gridCol w="18376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PGD offset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289" y="370255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PGD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8712" y="2291294"/>
            <a:ext cx="1588" cy="3714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504" y="239865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CR3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41799" y="2314549"/>
            <a:ext cx="0" cy="71617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18481" y="2825089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/>
              <a:t>p</a:t>
            </a:r>
            <a:r>
              <a:rPr lang="en-US" sz="2400" dirty="0" err="1" smtClean="0"/>
              <a:t>gd_t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78" y="4091357"/>
            <a:ext cx="8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PUD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73884" y="2629492"/>
            <a:ext cx="563646" cy="15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68718" y="3018969"/>
            <a:ext cx="704883" cy="455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0612" y="2631086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18481" y="3210138"/>
            <a:ext cx="1143000" cy="532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4233" y="3224724"/>
            <a:ext cx="1143000" cy="388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</a:t>
            </a:r>
            <a:r>
              <a:rPr lang="en-US" sz="2400" dirty="0" err="1"/>
              <a:t>u</a:t>
            </a:r>
            <a:r>
              <a:rPr lang="en-US" sz="2400" dirty="0" err="1" smtClean="0"/>
              <a:t>d_t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666364" y="3030721"/>
            <a:ext cx="1150870" cy="192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4233" y="3609773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0" idx="2"/>
            <a:endCxn id="54" idx="0"/>
          </p:cNvCxnSpPr>
          <p:nvPr/>
        </p:nvCxnSpPr>
        <p:spPr>
          <a:xfrm>
            <a:off x="6096000" y="2291294"/>
            <a:ext cx="1420" cy="257927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70" y="5941513"/>
            <a:ext cx="207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Shadow </a:t>
            </a:r>
          </a:p>
          <a:p>
            <a:pPr algn="ctr"/>
            <a:r>
              <a:rPr lang="en-US" sz="2400" dirty="0" smtClean="0"/>
              <a:t>PMD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525910" y="5075886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pmd_t</a:t>
            </a:r>
            <a:r>
              <a:rPr lang="en-US" sz="2400" dirty="0" smtClean="0"/>
              <a:t>’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5525910" y="5460935"/>
            <a:ext cx="1143000" cy="530352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endCxn id="384" idx="0"/>
          </p:cNvCxnSpPr>
          <p:nvPr/>
        </p:nvCxnSpPr>
        <p:spPr>
          <a:xfrm flipH="1">
            <a:off x="7977933" y="2291294"/>
            <a:ext cx="8780" cy="29863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410" idx="0"/>
          </p:cNvCxnSpPr>
          <p:nvPr/>
        </p:nvCxnSpPr>
        <p:spPr>
          <a:xfrm flipH="1">
            <a:off x="9802027" y="2291294"/>
            <a:ext cx="5478" cy="234509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7062868" y="633344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Forged PT</a:t>
            </a:r>
            <a:endParaRPr lang="en-US" sz="2400" dirty="0"/>
          </a:p>
        </p:txBody>
      </p:sp>
      <p:sp>
        <p:nvSpPr>
          <p:cNvPr id="383" name="Rectangle 382"/>
          <p:cNvSpPr/>
          <p:nvPr/>
        </p:nvSpPr>
        <p:spPr>
          <a:xfrm>
            <a:off x="7406433" y="5487777"/>
            <a:ext cx="1143000" cy="388007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dirty="0" err="1" smtClean="0"/>
              <a:t>pte_t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84" name="Rectangle 383"/>
          <p:cNvSpPr/>
          <p:nvPr/>
        </p:nvSpPr>
        <p:spPr>
          <a:xfrm>
            <a:off x="7406432" y="5277594"/>
            <a:ext cx="1143001" cy="208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7406433" y="5872826"/>
            <a:ext cx="1143000" cy="530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9" name="Elbow Connector 398"/>
          <p:cNvCxnSpPr>
            <a:stCxn id="383" idx="3"/>
          </p:cNvCxnSpPr>
          <p:nvPr/>
        </p:nvCxnSpPr>
        <p:spPr>
          <a:xfrm flipV="1">
            <a:off x="8549433" y="4628256"/>
            <a:ext cx="677159" cy="105352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0" name="Rectangle 409"/>
          <p:cNvSpPr/>
          <p:nvPr/>
        </p:nvSpPr>
        <p:spPr>
          <a:xfrm>
            <a:off x="9226592" y="4636392"/>
            <a:ext cx="1150870" cy="1073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22" idx="3"/>
          </p:cNvCxnSpPr>
          <p:nvPr/>
        </p:nvCxnSpPr>
        <p:spPr>
          <a:xfrm>
            <a:off x="4817233" y="3418728"/>
            <a:ext cx="708676" cy="1834974"/>
          </a:xfrm>
          <a:prstGeom prst="bentConnector3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525919" y="4870572"/>
            <a:ext cx="1143001" cy="208590"/>
          </a:xfrm>
          <a:prstGeom prst="rect">
            <a:avLst/>
          </a:prstGeom>
          <a:ln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68910" y="5277594"/>
            <a:ext cx="751049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434652" y="5075886"/>
            <a:ext cx="1083388" cy="216128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4445826" y="5460935"/>
            <a:ext cx="1080084" cy="352454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70966" y="6269791"/>
            <a:ext cx="37449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 flipped by row hammer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8881477" y="5670206"/>
            <a:ext cx="194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Arbitrary Page</a:t>
            </a:r>
            <a:endParaRPr lang="en-US" sz="24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182585"/>
              </p:ext>
            </p:extLst>
          </p:nvPr>
        </p:nvGraphicFramePr>
        <p:xfrm>
          <a:off x="537325" y="5292014"/>
          <a:ext cx="3900631" cy="52137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521375"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…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417567"/>
              </p:ext>
            </p:extLst>
          </p:nvPr>
        </p:nvGraphicFramePr>
        <p:xfrm>
          <a:off x="534021" y="4867661"/>
          <a:ext cx="3900631" cy="438297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57233"/>
                <a:gridCol w="557233"/>
                <a:gridCol w="557233"/>
                <a:gridCol w="557233"/>
                <a:gridCol w="557233"/>
                <a:gridCol w="557233"/>
                <a:gridCol w="557233"/>
              </a:tblGrid>
              <a:tr h="43829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19735" y="3948452"/>
            <a:ext cx="1425390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writable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9" name="Curved Connector 8"/>
          <p:cNvCxnSpPr>
            <a:stCxn id="5" idx="2"/>
            <a:endCxn id="383" idx="1"/>
          </p:cNvCxnSpPr>
          <p:nvPr/>
        </p:nvCxnSpPr>
        <p:spPr>
          <a:xfrm rot="16200000" flipH="1">
            <a:off x="6664377" y="4939724"/>
            <a:ext cx="1210109" cy="274003"/>
          </a:xfrm>
          <a:prstGeom prst="curvedConnector2">
            <a:avLst/>
          </a:prstGeom>
          <a:ln>
            <a:solidFill>
              <a:srgbClr val="0070C0"/>
            </a:solidFill>
            <a:prstDash val="lg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85750" y="1646238"/>
            <a:ext cx="109585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1244263" y="1646238"/>
            <a:ext cx="1" cy="284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9029700" y="4492909"/>
            <a:ext cx="22145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029700" y="4475343"/>
            <a:ext cx="0" cy="23021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243513" y="6773776"/>
            <a:ext cx="3767510" cy="37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43513" y="6182824"/>
            <a:ext cx="0" cy="55004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42903" y="6182824"/>
            <a:ext cx="490061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42903" y="1644646"/>
            <a:ext cx="0" cy="45381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4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26082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Reverse-engineer DRAM Mapping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Cross-VM Row Hammer Exploitation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Case studies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OpenSSH</a:t>
            </a:r>
            <a:r>
              <a:rPr lang="en-US" dirty="0" smtClean="0"/>
              <a:t> Server </a:t>
            </a:r>
            <a:r>
              <a:rPr lang="en-US" dirty="0"/>
              <a:t>A</a:t>
            </a:r>
            <a:r>
              <a:rPr lang="en-US" dirty="0" smtClean="0"/>
              <a:t>uthentication </a:t>
            </a:r>
            <a:r>
              <a:rPr lang="en-US" dirty="0"/>
              <a:t>B</a:t>
            </a:r>
            <a:r>
              <a:rPr lang="en-US" dirty="0" smtClean="0"/>
              <a:t>ypass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556" r="27519"/>
          <a:stretch/>
        </p:blipFill>
        <p:spPr>
          <a:xfrm>
            <a:off x="3311523" y="2007764"/>
            <a:ext cx="2271713" cy="2764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92" y="4772397"/>
            <a:ext cx="15345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Attacker VM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053" y="2100475"/>
            <a:ext cx="2761060" cy="2761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5843" y="4772397"/>
            <a:ext cx="24032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/>
              <a:t>OpenSSH</a:t>
            </a:r>
            <a:r>
              <a:rPr lang="en-US" sz="2100" dirty="0"/>
              <a:t> Server VM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0865" y="1852341"/>
            <a:ext cx="2880360" cy="35147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36053" y="1852342"/>
            <a:ext cx="2879372" cy="35147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80865" y="5529471"/>
            <a:ext cx="5934560" cy="77131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Hypervisor</a:t>
            </a:r>
            <a:endParaRPr lang="en-US" sz="2800"/>
          </a:p>
        </p:txBody>
      </p:sp>
      <p:sp>
        <p:nvSpPr>
          <p:cNvPr id="22" name="Rectangle 21"/>
          <p:cNvSpPr/>
          <p:nvPr/>
        </p:nvSpPr>
        <p:spPr>
          <a:xfrm>
            <a:off x="3043239" y="1700213"/>
            <a:ext cx="6215062" cy="47529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395927" y="3661201"/>
            <a:ext cx="138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Physical Machine</a:t>
            </a:r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OpenSSH</a:t>
            </a:r>
            <a:r>
              <a:rPr lang="en-US" dirty="0" smtClean="0"/>
              <a:t> Server: Attack Target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9994" y="3140733"/>
            <a:ext cx="4018935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r>
              <a:rPr lang="en-US" sz="28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callq</a:t>
            </a:r>
            <a:r>
              <a:rPr lang="en-US" sz="28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pam_authenticate</a:t>
            </a:r>
            <a:r>
              <a:rPr lang="en-US" sz="2800" dirty="0"/>
              <a:t> </a:t>
            </a:r>
          </a:p>
          <a:p>
            <a:r>
              <a:rPr lang="en-US" sz="2800" dirty="0"/>
              <a:t>test %</a:t>
            </a:r>
            <a:r>
              <a:rPr lang="en-US" sz="2800" dirty="0" err="1"/>
              <a:t>eax</a:t>
            </a:r>
            <a:r>
              <a:rPr lang="en-US" sz="2800" dirty="0"/>
              <a:t>, %</a:t>
            </a:r>
            <a:r>
              <a:rPr lang="en-US" sz="2800" dirty="0" err="1"/>
              <a:t>eax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jne</a:t>
            </a:r>
            <a:r>
              <a:rPr lang="en-US" sz="2800" dirty="0"/>
              <a:t> &lt;error handling&gt;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58748" y="3140732"/>
            <a:ext cx="3551635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mov</a:t>
            </a:r>
            <a:r>
              <a:rPr lang="en-US" sz="28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$0, %</a:t>
            </a:r>
            <a:r>
              <a:rPr lang="en-US" sz="280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eax</a:t>
            </a:r>
            <a:r>
              <a:rPr lang="en-US" sz="2800" dirty="0"/>
              <a:t> </a:t>
            </a:r>
          </a:p>
          <a:p>
            <a:r>
              <a:rPr lang="en-US" sz="2800" dirty="0"/>
              <a:t>test %</a:t>
            </a:r>
            <a:r>
              <a:rPr lang="en-US" sz="2800" dirty="0" err="1"/>
              <a:t>eax</a:t>
            </a:r>
            <a:r>
              <a:rPr lang="en-US" sz="2800" dirty="0"/>
              <a:t>, %</a:t>
            </a:r>
            <a:r>
              <a:rPr lang="en-US" sz="2800" dirty="0" err="1"/>
              <a:t>eax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jne</a:t>
            </a:r>
            <a:r>
              <a:rPr lang="en-US" sz="2800" dirty="0"/>
              <a:t> &lt;error handling&gt;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949140" y="3683210"/>
            <a:ext cx="889397" cy="30003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1009611" y="2676540"/>
            <a:ext cx="521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Machine code: </a:t>
            </a:r>
            <a:r>
              <a:rPr lang="en-US" sz="28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E8 1B 74 FD FF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2461" y="2676540"/>
            <a:ext cx="5064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Machine code: </a:t>
            </a:r>
            <a:r>
              <a:rPr lang="en-US" sz="28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B8 00 00 00 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4586" y="5009177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Primary goal: </a:t>
            </a:r>
            <a:r>
              <a:rPr lang="en-US" sz="2800" smtClean="0"/>
              <a:t>code modification</a:t>
            </a:r>
            <a:endParaRPr lang="en-US" sz="2800"/>
          </a:p>
        </p:txBody>
      </p:sp>
      <p:sp>
        <p:nvSpPr>
          <p:cNvPr id="10" name="Rectangle 9"/>
          <p:cNvSpPr/>
          <p:nvPr/>
        </p:nvSpPr>
        <p:spPr>
          <a:xfrm>
            <a:off x="1609994" y="3621089"/>
            <a:ext cx="2904856" cy="46926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7700" y="4747567"/>
            <a:ext cx="2824812" cy="52322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eax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equals to 0?</a:t>
            </a:r>
            <a:endParaRPr lang="en-US" sz="2800" dirty="0"/>
          </a:p>
        </p:txBody>
      </p:sp>
      <p:cxnSp>
        <p:nvCxnSpPr>
          <p:cNvPr id="13" name="Curved Connector 12"/>
          <p:cNvCxnSpPr>
            <a:stCxn id="10" idx="1"/>
            <a:endCxn id="3" idx="0"/>
          </p:cNvCxnSpPr>
          <p:nvPr/>
        </p:nvCxnSpPr>
        <p:spPr>
          <a:xfrm rot="10800000" flipH="1" flipV="1">
            <a:off x="1609994" y="3855723"/>
            <a:ext cx="60112" cy="891843"/>
          </a:xfrm>
          <a:prstGeom prst="curvedConnector4">
            <a:avLst>
              <a:gd name="adj1" fmla="val -380290"/>
              <a:gd name="adj2" fmla="val 63154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554" y="4747566"/>
            <a:ext cx="1932634" cy="193263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58748" y="3621088"/>
            <a:ext cx="2904856" cy="46926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urved Connector 17"/>
          <p:cNvCxnSpPr>
            <a:stCxn id="17" idx="3"/>
            <a:endCxn id="16" idx="0"/>
          </p:cNvCxnSpPr>
          <p:nvPr/>
        </p:nvCxnSpPr>
        <p:spPr>
          <a:xfrm>
            <a:off x="10063604" y="3855723"/>
            <a:ext cx="133267" cy="891843"/>
          </a:xfrm>
          <a:prstGeom prst="curvedConnector2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38418" y="3172782"/>
            <a:ext cx="3805870" cy="46926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58748" y="3185718"/>
            <a:ext cx="2442452" cy="46926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7" grpId="0" animBg="1"/>
      <p:bldP spid="26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OpenSSH</a:t>
            </a:r>
            <a:r>
              <a:rPr lang="en-US" dirty="0" smtClean="0"/>
              <a:t> Authentication Bypass (2)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556" r="27519"/>
          <a:stretch/>
        </p:blipFill>
        <p:spPr>
          <a:xfrm>
            <a:off x="309562" y="2459555"/>
            <a:ext cx="2271713" cy="2764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329" y="2463128"/>
            <a:ext cx="2761060" cy="2761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1470" y="5051575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Attacker VM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3633" y="5128663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OpenSSH</a:t>
            </a:r>
            <a:r>
              <a:rPr lang="en-US" sz="2400" dirty="0"/>
              <a:t> Server VM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9562" y="1814510"/>
            <a:ext cx="11520488" cy="4357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04245" y="6172198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Physical Machine</a:t>
            </a:r>
            <a:endParaRPr lang="en-US" sz="28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358188" y="1814510"/>
            <a:ext cx="0" cy="43576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581319" y="1989109"/>
            <a:ext cx="4233672" cy="5138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solidFill>
                  <a:schemeClr val="tx1"/>
                </a:solidFill>
              </a:rPr>
              <a:t>page </a:t>
            </a:r>
            <a:r>
              <a:rPr lang="en-US" sz="2800" dirty="0">
                <a:solidFill>
                  <a:schemeClr val="tx1"/>
                </a:solidFill>
              </a:rPr>
              <a:t>table </a:t>
            </a:r>
            <a:r>
              <a:rPr lang="en-US" sz="2800">
                <a:solidFill>
                  <a:schemeClr val="tx1"/>
                </a:solidFill>
              </a:rPr>
              <a:t>replacement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94902" y="2677519"/>
            <a:ext cx="4233672" cy="5485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rbitrary memory access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6379670" y="2364849"/>
            <a:ext cx="826293" cy="50473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289600" y="3397551"/>
            <a:ext cx="4233672" cy="12520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s</a:t>
            </a:r>
            <a:r>
              <a:rPr lang="en-US" sz="2800" dirty="0" smtClean="0">
                <a:solidFill>
                  <a:schemeClr val="tx1"/>
                </a:solidFill>
              </a:rPr>
              <a:t>earch for pattern</a:t>
            </a:r>
          </a:p>
          <a:p>
            <a:r>
              <a:rPr lang="de-DE" sz="2800" dirty="0" smtClean="0">
                <a:solidFill>
                  <a:schemeClr val="tx1"/>
                </a:solidFill>
              </a:rPr>
              <a:t>“E8 </a:t>
            </a:r>
            <a:r>
              <a:rPr lang="de-DE" sz="2800" dirty="0">
                <a:solidFill>
                  <a:schemeClr val="tx1"/>
                </a:solidFill>
              </a:rPr>
              <a:t>1B 74 FD </a:t>
            </a:r>
            <a:r>
              <a:rPr lang="de-DE" sz="2800" dirty="0" smtClean="0">
                <a:solidFill>
                  <a:schemeClr val="tx1"/>
                </a:solidFill>
              </a:rPr>
              <a:t>FF”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</a:rPr>
              <a:t>callq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pam_authenticate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6761461" y="3077233"/>
            <a:ext cx="826293" cy="50473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779072" y="4836416"/>
            <a:ext cx="4233672" cy="12643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c</a:t>
            </a:r>
            <a:r>
              <a:rPr lang="en-US" sz="2800" dirty="0" smtClean="0">
                <a:solidFill>
                  <a:schemeClr val="tx1"/>
                </a:solidFill>
              </a:rPr>
              <a:t>hange into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“</a:t>
            </a:r>
            <a:r>
              <a:rPr lang="fi-FI" sz="2800" dirty="0">
                <a:solidFill>
                  <a:schemeClr val="tx1"/>
                </a:solidFill>
              </a:rPr>
              <a:t>B8 00 00 00 00</a:t>
            </a:r>
            <a:r>
              <a:rPr lang="en-US" sz="2800" dirty="0" smtClean="0">
                <a:solidFill>
                  <a:schemeClr val="tx1"/>
                </a:solidFill>
              </a:rPr>
              <a:t>”</a:t>
            </a:r>
          </a:p>
          <a:p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</a:rPr>
              <a:t>mov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$0 %</a:t>
            </a:r>
            <a:r>
              <a:rPr lang="en-US" sz="2800" dirty="0" err="1" smtClean="0">
                <a:solidFill>
                  <a:schemeClr val="tx1"/>
                </a:solidFill>
              </a:rPr>
              <a:t>eax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7218268" y="4494046"/>
            <a:ext cx="826293" cy="50473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143" y="5685259"/>
            <a:ext cx="314220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the first page: </a:t>
            </a:r>
            <a:r>
              <a:rPr lang="en-US" sz="2400" dirty="0" smtClean="0">
                <a:solidFill>
                  <a:srgbClr val="FF0000"/>
                </a:solidFill>
              </a:rPr>
              <a:t>0.3 s</a:t>
            </a:r>
          </a:p>
          <a:p>
            <a:r>
              <a:rPr lang="en-US" sz="2400" dirty="0" smtClean="0"/>
              <a:t>Per extra page: </a:t>
            </a:r>
            <a:r>
              <a:rPr lang="en-US" sz="2400" dirty="0" smtClean="0">
                <a:solidFill>
                  <a:srgbClr val="FF0000"/>
                </a:solidFill>
              </a:rPr>
              <a:t>58 </a:t>
            </a:r>
            <a:r>
              <a:rPr lang="el-GR" sz="2400" dirty="0" err="1" smtClean="0">
                <a:solidFill>
                  <a:srgbClr val="FF0000"/>
                </a:solidFill>
              </a:rPr>
              <a:t>μs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4" name="Curved Connector 13"/>
          <p:cNvCxnSpPr>
            <a:stCxn id="26" idx="1"/>
            <a:endCxn id="2" idx="0"/>
          </p:cNvCxnSpPr>
          <p:nvPr/>
        </p:nvCxnSpPr>
        <p:spPr>
          <a:xfrm rot="10800000" flipV="1">
            <a:off x="2035248" y="4023573"/>
            <a:ext cx="1254353" cy="1661686"/>
          </a:xfrm>
          <a:prstGeom prst="curved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25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1" grpId="0" animBg="1"/>
      <p:bldP spid="26" grpId="0" animBg="1"/>
      <p:bldP spid="25" grpId="0" animBg="1"/>
      <p:bldP spid="28" grpId="0" animBg="1"/>
      <p:bldP spid="27" grpId="0" animBg="1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OpenSSH</a:t>
            </a:r>
            <a:r>
              <a:rPr lang="en-US" dirty="0"/>
              <a:t> Authentication Bypass </a:t>
            </a:r>
            <a:r>
              <a:rPr lang="en-US" dirty="0" smtClean="0"/>
              <a:t>(3)</a:t>
            </a:r>
            <a:endParaRPr lang="en-US" dirty="0"/>
          </a:p>
        </p:txBody>
      </p:sp>
      <p:pic>
        <p:nvPicPr>
          <p:cNvPr id="3" name="demo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6887" y="1700213"/>
            <a:ext cx="8658225" cy="4889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Countermeasures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37435" y="2538225"/>
            <a:ext cx="87171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/>
              <a:t>ECC (</a:t>
            </a:r>
            <a:r>
              <a:rPr lang="en-US" sz="3600" dirty="0" smtClean="0"/>
              <a:t>Error Correcting Code</a:t>
            </a:r>
            <a:r>
              <a:rPr lang="en-US" sz="3600" dirty="0"/>
              <a:t>)</a:t>
            </a:r>
            <a:endParaRPr lang="en-US" sz="3600" dirty="0" smtClean="0"/>
          </a:p>
          <a:p>
            <a:pPr marL="457200" indent="-457200">
              <a:buFont typeface="Arial" charset="0"/>
              <a:buChar char="•"/>
            </a:pPr>
            <a:endParaRPr lang="en-US" sz="36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600" dirty="0"/>
              <a:t>DDR4 </a:t>
            </a:r>
            <a:r>
              <a:rPr lang="en-US" sz="3600" dirty="0" smtClean="0"/>
              <a:t>(TRR - Target </a:t>
            </a:r>
            <a:r>
              <a:rPr lang="en-US" sz="3600" dirty="0"/>
              <a:t>Row Refresh</a:t>
            </a:r>
            <a:r>
              <a:rPr lang="en-US" sz="3600" dirty="0" smtClean="0"/>
              <a:t>)</a:t>
            </a:r>
          </a:p>
          <a:p>
            <a:pPr marL="457200" indent="-457200">
              <a:buFont typeface="Arial" charset="0"/>
              <a:buChar char="•"/>
            </a:pPr>
            <a:endParaRPr lang="en-US" sz="3600" dirty="0"/>
          </a:p>
          <a:p>
            <a:pPr marL="457200" indent="-457200">
              <a:buFont typeface="Arial" charset="0"/>
              <a:buChar char="•"/>
            </a:pPr>
            <a:r>
              <a:rPr lang="en-US" sz="3600" dirty="0"/>
              <a:t>HVM (Hardware-assisted Virtualization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We use timing channel to reverse-engineer the physical address mapping to the DRAM.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We conduct efficient double-sided row hammer attacks.</a:t>
            </a:r>
            <a:endParaRPr lang="en-US" sz="3200" dirty="0"/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Xen PV can be exploited by row</a:t>
            </a:r>
            <a:br>
              <a:rPr lang="en-US" sz="3200" dirty="0" smtClean="0"/>
            </a:br>
            <a:r>
              <a:rPr lang="en-US" sz="3200" dirty="0" smtClean="0"/>
              <a:t>hammer and allow cross-VM access.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75" y="3613150"/>
            <a:ext cx="29591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4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Hammer in Safe Mode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387964"/>
              </p:ext>
            </p:extLst>
          </p:nvPr>
        </p:nvGraphicFramePr>
        <p:xfrm>
          <a:off x="4592337" y="2311011"/>
          <a:ext cx="5486400" cy="34290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 gridSpan="8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800">
                <a:tc gridSpan="8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 gridSpan="8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556916"/>
              </p:ext>
            </p:extLst>
          </p:nvPr>
        </p:nvGraphicFramePr>
        <p:xfrm>
          <a:off x="4592337" y="2998702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864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891653"/>
              </p:ext>
            </p:extLst>
          </p:nvPr>
        </p:nvGraphicFramePr>
        <p:xfrm>
          <a:off x="4592337" y="4371707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864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06201" y="3749613"/>
            <a:ext cx="304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Hammering Rows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50624" y="3250423"/>
            <a:ext cx="341713" cy="7608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50624" y="4011223"/>
            <a:ext cx="331002" cy="78937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83756" y="1671777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Bank b</a:t>
            </a:r>
            <a:endParaRPr lang="en-US" sz="2800"/>
          </a:p>
        </p:txBody>
      </p:sp>
      <p:sp>
        <p:nvSpPr>
          <p:cNvPr id="17" name="Rectangle 16"/>
          <p:cNvSpPr/>
          <p:nvPr/>
        </p:nvSpPr>
        <p:spPr>
          <a:xfrm>
            <a:off x="6129338" y="2311011"/>
            <a:ext cx="2000250" cy="687691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</a:rPr>
              <a:t>Bit Flip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29463" y="3684502"/>
            <a:ext cx="2000250" cy="687205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</a:rPr>
              <a:t>Bit Flip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29213" y="5057507"/>
            <a:ext cx="2000250" cy="682504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</a:rPr>
              <a:t>Bit Flip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90962" y="2393246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n-2</a:t>
            </a:r>
            <a:endParaRPr lang="en-US" sz="2800"/>
          </a:p>
        </p:txBody>
      </p:sp>
      <p:sp>
        <p:nvSpPr>
          <p:cNvPr id="22" name="TextBox 21"/>
          <p:cNvSpPr txBox="1"/>
          <p:nvPr/>
        </p:nvSpPr>
        <p:spPr>
          <a:xfrm>
            <a:off x="10090962" y="3079992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Row n-1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0090962" y="3772080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Row n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90962" y="4452997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Row n+1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10090962" y="5142270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Row n+2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633639" y="5977591"/>
            <a:ext cx="1092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Safe: Row n-2, n, n+2 are mapped in the memory buffer of program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877824"/>
            <a:ext cx="10515600" cy="890588"/>
          </a:xfrm>
        </p:spPr>
        <p:txBody>
          <a:bodyPr/>
          <a:lstStyle/>
          <a:p>
            <a:r>
              <a:rPr lang="en-US" dirty="0"/>
              <a:t>Disturbance </a:t>
            </a:r>
            <a:r>
              <a:rPr lang="en-US" dirty="0" smtClean="0"/>
              <a:t>Errors (1)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2882990"/>
              </p:ext>
            </p:extLst>
          </p:nvPr>
        </p:nvGraphicFramePr>
        <p:xfrm>
          <a:off x="2567730" y="2268146"/>
          <a:ext cx="5486400" cy="3429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695394" y="3451488"/>
            <a:ext cx="330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rapid row activation</a:t>
            </a:r>
            <a:endParaRPr lang="en-US" sz="2800" dirty="0"/>
          </a:p>
        </p:txBody>
      </p:sp>
      <p:cxnSp>
        <p:nvCxnSpPr>
          <p:cNvPr id="22" name="Curved Connector 21"/>
          <p:cNvCxnSpPr>
            <a:endCxn id="12" idx="1"/>
          </p:cNvCxnSpPr>
          <p:nvPr/>
        </p:nvCxnSpPr>
        <p:spPr>
          <a:xfrm flipV="1">
            <a:off x="8054130" y="3713098"/>
            <a:ext cx="641264" cy="26954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374762" y="1768412"/>
            <a:ext cx="29886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[ISCA‘14] Kim et al. </a:t>
            </a:r>
            <a:endParaRPr lang="en-US" sz="2400" dirty="0" smtClean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810" y="6018449"/>
            <a:ext cx="1955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Buffer</a:t>
            </a:r>
            <a:endParaRPr lang="en-US" sz="280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7826"/>
              </p:ext>
            </p:extLst>
          </p:nvPr>
        </p:nvGraphicFramePr>
        <p:xfrm>
          <a:off x="2567730" y="15823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500936"/>
              </p:ext>
            </p:extLst>
          </p:nvPr>
        </p:nvGraphicFramePr>
        <p:xfrm>
          <a:off x="2567730" y="36397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585718"/>
              </p:ext>
            </p:extLst>
          </p:nvPr>
        </p:nvGraphicFramePr>
        <p:xfrm>
          <a:off x="2567730" y="15823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638713"/>
              </p:ext>
            </p:extLst>
          </p:nvPr>
        </p:nvGraphicFramePr>
        <p:xfrm>
          <a:off x="2567730" y="5937159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522831"/>
              </p:ext>
            </p:extLst>
          </p:nvPr>
        </p:nvGraphicFramePr>
        <p:xfrm>
          <a:off x="2567730" y="5937159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372491"/>
              </p:ext>
            </p:extLst>
          </p:nvPr>
        </p:nvGraphicFramePr>
        <p:xfrm>
          <a:off x="2567730" y="5940570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7314748" y="4272832"/>
            <a:ext cx="782246" cy="782246"/>
          </a:xfrm>
          <a:prstGeom prst="ellipse">
            <a:avLst/>
          </a:prstGeom>
          <a:noFill/>
          <a:ln w="254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01175" y="5099518"/>
            <a:ext cx="22637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</a:t>
            </a:r>
            <a:r>
              <a:rPr lang="en-US" sz="2800" dirty="0" smtClean="0"/>
              <a:t>ne bit,</a:t>
            </a:r>
          </a:p>
          <a:p>
            <a:r>
              <a:rPr lang="en-US" sz="2800" dirty="0"/>
              <a:t>n</a:t>
            </a:r>
            <a:r>
              <a:rPr lang="en-US" sz="2800" dirty="0" smtClean="0"/>
              <a:t>ot one byte.</a:t>
            </a:r>
            <a:endParaRPr lang="en-US" sz="2800" dirty="0"/>
          </a:p>
        </p:txBody>
      </p:sp>
      <p:cxnSp>
        <p:nvCxnSpPr>
          <p:cNvPr id="10" name="Curved Connector 9"/>
          <p:cNvCxnSpPr>
            <a:stCxn id="7" idx="5"/>
            <a:endCxn id="8" idx="1"/>
          </p:cNvCxnSpPr>
          <p:nvPr/>
        </p:nvCxnSpPr>
        <p:spPr>
          <a:xfrm rot="16200000" flipH="1">
            <a:off x="8373781" y="4549177"/>
            <a:ext cx="636051" cy="1418738"/>
          </a:xfrm>
          <a:prstGeom prst="curved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 Detection Efficiency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61" y="1768475"/>
            <a:ext cx="8050477" cy="4830286"/>
          </a:xfrm>
        </p:spPr>
      </p:pic>
      <p:sp>
        <p:nvSpPr>
          <p:cNvPr id="5" name="TextBox 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Flippable</a:t>
            </a:r>
            <a:r>
              <a:rPr lang="en-US" dirty="0" smtClean="0"/>
              <a:t> Bit Distribution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41" y="1646238"/>
            <a:ext cx="7209518" cy="5046663"/>
          </a:xfrm>
        </p:spPr>
      </p:pic>
      <p:sp>
        <p:nvSpPr>
          <p:cNvPr id="5" name="TextBox 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Effectiveness of Different Row Hammer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45" y="1646238"/>
            <a:ext cx="8870510" cy="4989662"/>
          </a:xfrm>
        </p:spPr>
      </p:pic>
      <p:sp>
        <p:nvSpPr>
          <p:cNvPr id="5" name="TextBox 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Vulnerability of Test Machines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400939"/>
              </p:ext>
            </p:extLst>
          </p:nvPr>
        </p:nvGraphicFramePr>
        <p:xfrm>
          <a:off x="838200" y="1825625"/>
          <a:ext cx="10515601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9672"/>
                <a:gridCol w="3124591"/>
                <a:gridCol w="30813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Machine configuration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Execution time (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hrs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Vulnerable bits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(Machine A)</a:t>
                      </a:r>
                      <a:b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Sandy Bridge i3-2120 (4GB)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18.37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is-I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(Machine B)</a:t>
                      </a:r>
                      <a:b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Sandy Bridge i3-2120 (4GB)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15.85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(Machine C)</a:t>
                      </a:r>
                      <a:b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Sandy Bridge i5-2500 (4GB)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9.08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5622445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(Machine D)</a:t>
                      </a:r>
                      <a:b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Broadwell i5-5300U (8GB)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42.88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Usablility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305" y="1797050"/>
            <a:ext cx="7731390" cy="4638834"/>
          </a:xfrm>
        </p:spPr>
      </p:pic>
      <p:sp>
        <p:nvSpPr>
          <p:cNvPr id="5" name="TextBox 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42" y="1839911"/>
            <a:ext cx="7588515" cy="4553109"/>
          </a:xfrm>
        </p:spPr>
      </p:pic>
      <p:sp>
        <p:nvSpPr>
          <p:cNvPr id="5" name="TextBox 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5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Flips within 64-bit Block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86" y="1811336"/>
            <a:ext cx="7802828" cy="4681697"/>
          </a:xfrm>
        </p:spPr>
      </p:pic>
      <p:sp>
        <p:nvSpPr>
          <p:cNvPr id="5" name="TextBox 4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877824"/>
            <a:ext cx="10515600" cy="890588"/>
          </a:xfrm>
        </p:spPr>
        <p:txBody>
          <a:bodyPr/>
          <a:lstStyle/>
          <a:p>
            <a:r>
              <a:rPr lang="en-US" dirty="0"/>
              <a:t>Disturbance </a:t>
            </a:r>
            <a:r>
              <a:rPr lang="en-US" dirty="0" smtClean="0"/>
              <a:t>Errors (2)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782192"/>
              </p:ext>
            </p:extLst>
          </p:nvPr>
        </p:nvGraphicFramePr>
        <p:xfrm>
          <a:off x="2567730" y="2268146"/>
          <a:ext cx="5486400" cy="3429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Shape 7"/>
          <p:cNvSpPr/>
          <p:nvPr/>
        </p:nvSpPr>
        <p:spPr>
          <a:xfrm rot="4947405">
            <a:off x="9305169" y="4072778"/>
            <a:ext cx="1108247" cy="772864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8374762" y="4943710"/>
            <a:ext cx="2936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bit flips in neighboring rows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95394" y="3451488"/>
            <a:ext cx="32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rapid row activation</a:t>
            </a:r>
            <a:endParaRPr lang="en-US" sz="2800" dirty="0"/>
          </a:p>
        </p:txBody>
      </p:sp>
      <p:cxnSp>
        <p:nvCxnSpPr>
          <p:cNvPr id="14" name="Curved Connector 13"/>
          <p:cNvCxnSpPr>
            <a:endCxn id="11" idx="1"/>
          </p:cNvCxnSpPr>
          <p:nvPr/>
        </p:nvCxnSpPr>
        <p:spPr>
          <a:xfrm>
            <a:off x="5631562" y="5016958"/>
            <a:ext cx="2743200" cy="403806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23" idx="3"/>
            <a:endCxn id="12" idx="1"/>
          </p:cNvCxnSpPr>
          <p:nvPr/>
        </p:nvCxnSpPr>
        <p:spPr>
          <a:xfrm flipV="1">
            <a:off x="8054130" y="3713098"/>
            <a:ext cx="641264" cy="26954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55410"/>
              </p:ext>
            </p:extLst>
          </p:nvPr>
        </p:nvGraphicFramePr>
        <p:xfrm>
          <a:off x="2567730" y="36397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432353"/>
              </p:ext>
            </p:extLst>
          </p:nvPr>
        </p:nvGraphicFramePr>
        <p:xfrm>
          <a:off x="2567730" y="43255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804779"/>
              </p:ext>
            </p:extLst>
          </p:nvPr>
        </p:nvGraphicFramePr>
        <p:xfrm>
          <a:off x="2567730" y="5937159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111893"/>
              </p:ext>
            </p:extLst>
          </p:nvPr>
        </p:nvGraphicFramePr>
        <p:xfrm>
          <a:off x="2567730" y="5937159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662742"/>
              </p:ext>
            </p:extLst>
          </p:nvPr>
        </p:nvGraphicFramePr>
        <p:xfrm>
          <a:off x="2567730" y="5937159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698907"/>
              </p:ext>
            </p:extLst>
          </p:nvPr>
        </p:nvGraphicFramePr>
        <p:xfrm>
          <a:off x="2567730" y="1576734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852845"/>
              </p:ext>
            </p:extLst>
          </p:nvPr>
        </p:nvGraphicFramePr>
        <p:xfrm>
          <a:off x="2567730" y="158234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8374762" y="1768412"/>
            <a:ext cx="29886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[ISCA‘14] Kim et al. </a:t>
            </a:r>
            <a:endParaRPr lang="en-US" sz="2400" dirty="0" smtClean="0"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810" y="6018449"/>
            <a:ext cx="1955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Buffer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00477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877824"/>
            <a:ext cx="10782300" cy="886968"/>
          </a:xfrm>
        </p:spPr>
        <p:txBody>
          <a:bodyPr/>
          <a:lstStyle/>
          <a:p>
            <a:r>
              <a:rPr lang="en-US" smtClean="0"/>
              <a:t>Double-sided Row </a:t>
            </a:r>
            <a:r>
              <a:rPr lang="en-US" dirty="0"/>
              <a:t>Hammer Attack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836735"/>
              </p:ext>
            </p:extLst>
          </p:nvPr>
        </p:nvGraphicFramePr>
        <p:xfrm>
          <a:off x="3849382" y="2125275"/>
          <a:ext cx="5486400" cy="34290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9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endParaRPr lang="en-US" sz="2400" kern="1200" dirty="0">
                        <a:solidFill>
                          <a:schemeClr val="tx1"/>
                        </a:solidFill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3246" y="3563877"/>
            <a:ext cx="304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Hammering Rows</a:t>
            </a:r>
            <a:endParaRPr lang="en-US" sz="280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3507669" y="3064687"/>
            <a:ext cx="341713" cy="7608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3507669" y="3825487"/>
            <a:ext cx="331002" cy="78937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511994" y="1952013"/>
            <a:ext cx="19751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(Upper)</a:t>
            </a:r>
          </a:p>
          <a:p>
            <a:r>
              <a:rPr lang="en-US" sz="2800" dirty="0" smtClean="0"/>
              <a:t>Victim Row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511994" y="3155866"/>
            <a:ext cx="1975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(Middle)</a:t>
            </a:r>
          </a:p>
          <a:p>
            <a:r>
              <a:rPr lang="en-US" sz="2800" dirty="0" smtClean="0"/>
              <a:t>High-risk Victim Row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511994" y="4790607"/>
            <a:ext cx="19751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(Lower)</a:t>
            </a:r>
          </a:p>
          <a:p>
            <a:r>
              <a:rPr lang="en-US" sz="2800" dirty="0" smtClean="0"/>
              <a:t>Victim Row</a:t>
            </a:r>
            <a:endParaRPr lang="en-US" sz="28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382045"/>
              </p:ext>
            </p:extLst>
          </p:nvPr>
        </p:nvGraphicFramePr>
        <p:xfrm>
          <a:off x="3849382" y="2812966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209855"/>
              </p:ext>
            </p:extLst>
          </p:nvPr>
        </p:nvGraphicFramePr>
        <p:xfrm>
          <a:off x="3849382" y="4185971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93462" y="5791855"/>
            <a:ext cx="1955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Row Buffer</a:t>
            </a:r>
            <a:endParaRPr lang="en-US" sz="280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057208"/>
              </p:ext>
            </p:extLst>
          </p:nvPr>
        </p:nvGraphicFramePr>
        <p:xfrm>
          <a:off x="3849382" y="5710565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761553"/>
              </p:ext>
            </p:extLst>
          </p:nvPr>
        </p:nvGraphicFramePr>
        <p:xfrm>
          <a:off x="3849382" y="5710565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59312"/>
              </p:ext>
            </p:extLst>
          </p:nvPr>
        </p:nvGraphicFramePr>
        <p:xfrm>
          <a:off x="3849382" y="5707851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85522"/>
              </p:ext>
            </p:extLst>
          </p:nvPr>
        </p:nvGraphicFramePr>
        <p:xfrm>
          <a:off x="3849382" y="3496875"/>
          <a:ext cx="5486400" cy="685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003444"/>
              </p:ext>
            </p:extLst>
          </p:nvPr>
        </p:nvGraphicFramePr>
        <p:xfrm>
          <a:off x="3849382" y="2125936"/>
          <a:ext cx="5486400" cy="6858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109690"/>
              </p:ext>
            </p:extLst>
          </p:nvPr>
        </p:nvGraphicFramePr>
        <p:xfrm>
          <a:off x="3849382" y="4855909"/>
          <a:ext cx="5486400" cy="6858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1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Microsoft YaHei" charset="-122"/>
                          <a:ea typeface="Microsoft YaHei" charset="-122"/>
                          <a:cs typeface="Microsoft YaHei" charset="-122"/>
                        </a:rPr>
                        <a:t>0</a:t>
                      </a:r>
                      <a:endParaRPr lang="en-US" sz="2400" dirty="0">
                        <a:latin typeface="Microsoft YaHei" charset="-122"/>
                        <a:ea typeface="Microsoft YaHei" charset="-122"/>
                        <a:cs typeface="Microsoft YaHei" charset="-122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8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24"/>
            <a:ext cx="10515600" cy="947801"/>
          </a:xfrm>
        </p:spPr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363" y="1825625"/>
            <a:ext cx="10929937" cy="1735200"/>
          </a:xfrm>
          <a:ln>
            <a:solidFill>
              <a:schemeClr val="tx1"/>
            </a:solidFill>
          </a:ln>
        </p:spPr>
        <p:txBody>
          <a:bodyPr numCol="2"/>
          <a:lstStyle/>
          <a:p>
            <a:pPr marL="571500" indent="-571500">
              <a:buFont typeface="Wingdings" charset="2"/>
              <a:buChar char="v"/>
            </a:pPr>
            <a:r>
              <a:rPr lang="nb-NO" sz="3200" dirty="0"/>
              <a:t>Kim, et al</a:t>
            </a:r>
            <a:r>
              <a:rPr lang="nb-NO" sz="3200" dirty="0" smtClean="0"/>
              <a:t>. [</a:t>
            </a:r>
            <a:r>
              <a:rPr lang="nb-NO" sz="3200" dirty="0"/>
              <a:t>ISCA ‘14</a:t>
            </a:r>
            <a:r>
              <a:rPr lang="nb-NO" sz="3200" dirty="0" smtClean="0"/>
              <a:t>]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3200" dirty="0" err="1"/>
              <a:t>Seaborn</a:t>
            </a:r>
            <a:r>
              <a:rPr lang="en-US" sz="3200" dirty="0"/>
              <a:t> (Google), </a:t>
            </a:r>
            <a:r>
              <a:rPr lang="en-US" sz="3200" b="1" dirty="0"/>
              <a:t>2015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3200" dirty="0"/>
              <a:t>R3dF09 (</a:t>
            </a:r>
            <a:r>
              <a:rPr lang="en-US" sz="3200" dirty="0" err="1"/>
              <a:t>Tencent</a:t>
            </a:r>
            <a:r>
              <a:rPr lang="en-US" sz="3200" dirty="0"/>
              <a:t>), </a:t>
            </a:r>
            <a:r>
              <a:rPr lang="en-US" sz="3200" b="1" dirty="0" smtClean="0"/>
              <a:t>2015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3200" dirty="0" smtClean="0"/>
              <a:t>Bosman</a:t>
            </a:r>
            <a:r>
              <a:rPr lang="en-US" sz="3200" dirty="0"/>
              <a:t>, et al</a:t>
            </a:r>
            <a:r>
              <a:rPr lang="en-US" sz="3200" dirty="0" smtClean="0"/>
              <a:t>. [</a:t>
            </a:r>
            <a:r>
              <a:rPr lang="en-US" sz="3200" dirty="0"/>
              <a:t>SOSP ‘16]</a:t>
            </a:r>
          </a:p>
          <a:p>
            <a:pPr marL="571500" indent="-571500">
              <a:buFont typeface="Wingdings" charset="2"/>
              <a:buChar char="v"/>
            </a:pPr>
            <a:r>
              <a:rPr lang="en-US" sz="3200" dirty="0" err="1"/>
              <a:t>Gruss</a:t>
            </a:r>
            <a:r>
              <a:rPr lang="en-US" sz="3200" dirty="0"/>
              <a:t>, et al</a:t>
            </a:r>
            <a:r>
              <a:rPr lang="en-US" sz="3200" dirty="0" smtClean="0"/>
              <a:t>. [</a:t>
            </a:r>
            <a:r>
              <a:rPr lang="en-US" sz="3200" dirty="0"/>
              <a:t>DIMVA ’16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4363" y="4635964"/>
            <a:ext cx="10728833" cy="623431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304792" algn="l" defTabSz="609585" rtl="0" eaLnBrk="1" latinLnBrk="0" hangingPunct="1">
              <a:spcBef>
                <a:spcPts val="667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02" indent="0" algn="l" defTabSz="609585" rtl="0" eaLnBrk="1" latinLnBrk="0" hangingPunct="1">
              <a:spcBef>
                <a:spcPts val="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sz="3200" smtClean="0"/>
              <a:t>Single-sided vs</a:t>
            </a:r>
            <a:r>
              <a:rPr lang="en-US" sz="3200" dirty="0" smtClean="0"/>
              <a:t>. double-sided row hammer</a:t>
            </a:r>
            <a:endParaRPr lang="nb-NO" sz="32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24967" y="5259395"/>
            <a:ext cx="10728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Arial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Exploitation scenarios</a:t>
            </a:r>
            <a:endParaRPr lang="nb-NO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95700"/>
            <a:ext cx="2633662" cy="2633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188" y="1000125"/>
            <a:ext cx="3071812" cy="307181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76287" y="1515269"/>
            <a:ext cx="7172325" cy="1585913"/>
          </a:xfrm>
          <a:prstGeom prst="wedgeRoundRectCallout">
            <a:avLst>
              <a:gd name="adj1" fmla="val -30196"/>
              <a:gd name="adj2" fmla="val 8952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How to conduct double-sided row hammer attacks?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181475" y="4555728"/>
            <a:ext cx="7172325" cy="1970882"/>
          </a:xfrm>
          <a:prstGeom prst="wedgeRoundRectCallout">
            <a:avLst>
              <a:gd name="adj1" fmla="val 30362"/>
              <a:gd name="adj2" fmla="val -6903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How to exploit row hammer vulnerabilities in cross-VM settings?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1838" y="176115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X. Zhang, Y. Zhang, R. Teodorescu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9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theme/theme1.xml><?xml version="1.0" encoding="utf-8"?>
<a:theme xmlns:a="http://schemas.openxmlformats.org/drawingml/2006/main" name="Theme1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68BAB15-7219-E448-A80D-761E9187078A}" vid="{F0228118-4623-0449-8840-A20B38F18804}"/>
    </a:ext>
  </a:extLst>
</a:theme>
</file>

<file path=ppt/theme/theme2.xml><?xml version="1.0" encoding="utf-8"?>
<a:theme xmlns:a="http://schemas.openxmlformats.org/drawingml/2006/main" name="Content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46321</TotalTime>
  <Words>2668</Words>
  <Application>Microsoft Macintosh PowerPoint</Application>
  <PresentationFormat>Widescreen</PresentationFormat>
  <Paragraphs>1007</Paragraphs>
  <Slides>56</Slides>
  <Notes>56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Calibri</vt:lpstr>
      <vt:lpstr>Microsoft YaHei</vt:lpstr>
      <vt:lpstr>Wingdings</vt:lpstr>
      <vt:lpstr>Arial</vt:lpstr>
      <vt:lpstr>Theme1</vt:lpstr>
      <vt:lpstr>Content Slide</vt:lpstr>
      <vt:lpstr>One Bit Flips, One Cloud Flops: Cross-VM Row Hammer Attacks and Privilege Escalation </vt:lpstr>
      <vt:lpstr>Row Hammer Vulnerabilities and Exploits</vt:lpstr>
      <vt:lpstr>DRAM Architecture</vt:lpstr>
      <vt:lpstr>Row Buffer and Row Activation</vt:lpstr>
      <vt:lpstr>Disturbance Errors (1)</vt:lpstr>
      <vt:lpstr>Disturbance Errors (2)</vt:lpstr>
      <vt:lpstr>Double-sided Row Hammer Attack</vt:lpstr>
      <vt:lpstr>Related Work</vt:lpstr>
      <vt:lpstr>PowerPoint Presentation</vt:lpstr>
      <vt:lpstr>Outline</vt:lpstr>
      <vt:lpstr>Difficulties in Double-sided Row Hammer</vt:lpstr>
      <vt:lpstr>A Basic Timing Channel Primitive</vt:lpstr>
      <vt:lpstr>Basic timing channel primitive</vt:lpstr>
      <vt:lpstr>Basic timing channel primitive</vt:lpstr>
      <vt:lpstr>Row Bit Detection</vt:lpstr>
      <vt:lpstr>Column Bit Detection</vt:lpstr>
      <vt:lpstr>Row/Column Bit Summary</vt:lpstr>
      <vt:lpstr>XOR Scheme Detection (1)</vt:lpstr>
      <vt:lpstr>XOR Scheme Detection (2)</vt:lpstr>
      <vt:lpstr>XOR Scheme Detection (3)</vt:lpstr>
      <vt:lpstr>XOR Scheme Detection (4)</vt:lpstr>
      <vt:lpstr>Graph-based Bit Detection Algorithm</vt:lpstr>
      <vt:lpstr>Graph-based Bit Detection Algorithm</vt:lpstr>
      <vt:lpstr>Graph-based Bit Detection Algorithm</vt:lpstr>
      <vt:lpstr>Outline</vt:lpstr>
      <vt:lpstr>Virtualization and Cloud Computing</vt:lpstr>
      <vt:lpstr>Xen Para-Virtualized instances  in Real-world Public Clouds</vt:lpstr>
      <vt:lpstr>Xen Para-Virtualized Memory Management</vt:lpstr>
      <vt:lpstr>Page Table Management</vt:lpstr>
      <vt:lpstr>Xen PV memory management</vt:lpstr>
      <vt:lpstr>Page Table Replacement Attack (1)</vt:lpstr>
      <vt:lpstr>Page Table Replacement Attack (2)</vt:lpstr>
      <vt:lpstr>Page Table Replacement Attack (2)</vt:lpstr>
      <vt:lpstr>Page Table Replacement Attack (2)</vt:lpstr>
      <vt:lpstr>Page Table Replacement Attack (3)</vt:lpstr>
      <vt:lpstr>Page Table Replacement Attack (3)</vt:lpstr>
      <vt:lpstr>Page Table Replacement Attack (3)</vt:lpstr>
      <vt:lpstr>Page Table Replacement Attack (4)</vt:lpstr>
      <vt:lpstr>Page Table Replacement Attack (4)</vt:lpstr>
      <vt:lpstr>Page Table Replacement Attack (5)</vt:lpstr>
      <vt:lpstr>Outline</vt:lpstr>
      <vt:lpstr>OpenSSH Server Authentication Bypass</vt:lpstr>
      <vt:lpstr>OpenSSH Server: Attack Target</vt:lpstr>
      <vt:lpstr>OpenSSH Authentication Bypass (2)</vt:lpstr>
      <vt:lpstr>OpenSSH Authentication Bypass (3)</vt:lpstr>
      <vt:lpstr>Existing Countermeasures</vt:lpstr>
      <vt:lpstr>Conclusion</vt:lpstr>
      <vt:lpstr>PowerPoint Presentation</vt:lpstr>
      <vt:lpstr>Row Hammer in Safe Mode</vt:lpstr>
      <vt:lpstr>Bit Detection Efficiency</vt:lpstr>
      <vt:lpstr>Flippable Bit Distribution</vt:lpstr>
      <vt:lpstr>Effectiveness of Different Row Hammer</vt:lpstr>
      <vt:lpstr>Vulnerability of Test Machines</vt:lpstr>
      <vt:lpstr>Usablility</vt:lpstr>
      <vt:lpstr>Repeatability</vt:lpstr>
      <vt:lpstr>Flips within 64-bit Block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Bit Flips, One Cloud Flops: Cross-VM Row Hammer Attacks and Privilege Escalation </dc:title>
  <dc:creator>Microsoft Office User</dc:creator>
  <cp:lastModifiedBy>yuan xiao</cp:lastModifiedBy>
  <cp:revision>605</cp:revision>
  <cp:lastPrinted>2016-08-07T17:38:24Z</cp:lastPrinted>
  <dcterms:created xsi:type="dcterms:W3CDTF">2016-07-07T19:03:06Z</dcterms:created>
  <dcterms:modified xsi:type="dcterms:W3CDTF">2016-08-14T20:24:04Z</dcterms:modified>
</cp:coreProperties>
</file>