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5" r:id="rId1"/>
    <p:sldMasterId id="2147483751" r:id="rId2"/>
    <p:sldMasterId id="2147483778" r:id="rId3"/>
  </p:sldMasterIdLst>
  <p:notesMasterIdLst>
    <p:notesMasterId r:id="rId115"/>
  </p:notesMasterIdLst>
  <p:handoutMasterIdLst>
    <p:handoutMasterId r:id="rId116"/>
  </p:handoutMasterIdLst>
  <p:sldIdLst>
    <p:sldId id="266" r:id="rId4"/>
    <p:sldId id="267" r:id="rId5"/>
    <p:sldId id="448" r:id="rId6"/>
    <p:sldId id="386" r:id="rId7"/>
    <p:sldId id="346" r:id="rId8"/>
    <p:sldId id="352" r:id="rId9"/>
    <p:sldId id="350" r:id="rId10"/>
    <p:sldId id="353" r:id="rId11"/>
    <p:sldId id="347" r:id="rId12"/>
    <p:sldId id="354" r:id="rId13"/>
    <p:sldId id="348" r:id="rId14"/>
    <p:sldId id="355" r:id="rId15"/>
    <p:sldId id="357" r:id="rId16"/>
    <p:sldId id="276" r:id="rId17"/>
    <p:sldId id="356" r:id="rId18"/>
    <p:sldId id="503" r:id="rId19"/>
    <p:sldId id="498" r:id="rId20"/>
    <p:sldId id="496" r:id="rId21"/>
    <p:sldId id="467" r:id="rId22"/>
    <p:sldId id="468" r:id="rId23"/>
    <p:sldId id="469" r:id="rId24"/>
    <p:sldId id="500" r:id="rId25"/>
    <p:sldId id="470" r:id="rId26"/>
    <p:sldId id="472" r:id="rId27"/>
    <p:sldId id="473" r:id="rId28"/>
    <p:sldId id="471" r:id="rId29"/>
    <p:sldId id="502" r:id="rId30"/>
    <p:sldId id="445" r:id="rId31"/>
    <p:sldId id="381" r:id="rId32"/>
    <p:sldId id="413" r:id="rId33"/>
    <p:sldId id="417" r:id="rId34"/>
    <p:sldId id="414" r:id="rId35"/>
    <p:sldId id="447" r:id="rId36"/>
    <p:sldId id="418" r:id="rId37"/>
    <p:sldId id="419" r:id="rId38"/>
    <p:sldId id="415" r:id="rId39"/>
    <p:sldId id="420" r:id="rId40"/>
    <p:sldId id="295" r:id="rId41"/>
    <p:sldId id="455" r:id="rId42"/>
    <p:sldId id="456" r:id="rId43"/>
    <p:sldId id="457" r:id="rId44"/>
    <p:sldId id="383" r:id="rId45"/>
    <p:sldId id="291" r:id="rId46"/>
    <p:sldId id="474" r:id="rId47"/>
    <p:sldId id="501" r:id="rId48"/>
    <p:sldId id="288" r:id="rId49"/>
    <p:sldId id="505" r:id="rId50"/>
    <p:sldId id="475" r:id="rId51"/>
    <p:sldId id="281" r:id="rId52"/>
    <p:sldId id="279" r:id="rId53"/>
    <p:sldId id="403" r:id="rId54"/>
    <p:sldId id="499" r:id="rId55"/>
    <p:sldId id="370" r:id="rId56"/>
    <p:sldId id="394" r:id="rId57"/>
    <p:sldId id="397" r:id="rId58"/>
    <p:sldId id="398" r:id="rId59"/>
    <p:sldId id="399" r:id="rId60"/>
    <p:sldId id="400" r:id="rId61"/>
    <p:sldId id="401" r:id="rId62"/>
    <p:sldId id="402" r:id="rId63"/>
    <p:sldId id="476" r:id="rId64"/>
    <p:sldId id="477" r:id="rId65"/>
    <p:sldId id="301" r:id="rId66"/>
    <p:sldId id="314" r:id="rId67"/>
    <p:sldId id="315" r:id="rId68"/>
    <p:sldId id="316" r:id="rId69"/>
    <p:sldId id="317" r:id="rId70"/>
    <p:sldId id="319" r:id="rId71"/>
    <p:sldId id="309" r:id="rId72"/>
    <p:sldId id="392" r:id="rId73"/>
    <p:sldId id="310" r:id="rId74"/>
    <p:sldId id="320" r:id="rId75"/>
    <p:sldId id="393" r:id="rId76"/>
    <p:sldId id="323" r:id="rId77"/>
    <p:sldId id="325" r:id="rId78"/>
    <p:sldId id="282" r:id="rId79"/>
    <p:sldId id="385" r:id="rId80"/>
    <p:sldId id="421" r:id="rId81"/>
    <p:sldId id="440" r:id="rId82"/>
    <p:sldId id="441" r:id="rId83"/>
    <p:sldId id="458" r:id="rId84"/>
    <p:sldId id="284" r:id="rId85"/>
    <p:sldId id="328" r:id="rId86"/>
    <p:sldId id="329" r:id="rId87"/>
    <p:sldId id="444" r:id="rId88"/>
    <p:sldId id="333" r:id="rId89"/>
    <p:sldId id="423" r:id="rId90"/>
    <p:sldId id="330" r:id="rId91"/>
    <p:sldId id="283" r:id="rId92"/>
    <p:sldId id="280" r:id="rId93"/>
    <p:sldId id="287" r:id="rId94"/>
    <p:sldId id="300" r:id="rId95"/>
    <p:sldId id="478" r:id="rId96"/>
    <p:sldId id="479" r:id="rId97"/>
    <p:sldId id="480" r:id="rId98"/>
    <p:sldId id="481" r:id="rId99"/>
    <p:sldId id="482" r:id="rId100"/>
    <p:sldId id="483" r:id="rId101"/>
    <p:sldId id="484" r:id="rId102"/>
    <p:sldId id="485" r:id="rId103"/>
    <p:sldId id="486" r:id="rId104"/>
    <p:sldId id="487" r:id="rId105"/>
    <p:sldId id="488" r:id="rId106"/>
    <p:sldId id="489" r:id="rId107"/>
    <p:sldId id="490" r:id="rId108"/>
    <p:sldId id="491" r:id="rId109"/>
    <p:sldId id="492" r:id="rId110"/>
    <p:sldId id="493" r:id="rId111"/>
    <p:sldId id="494" r:id="rId112"/>
    <p:sldId id="495" r:id="rId113"/>
    <p:sldId id="506" r:id="rId114"/>
  </p:sldIdLst>
  <p:sldSz cx="6858000" cy="51435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23C"/>
    <a:srgbClr val="009051"/>
    <a:srgbClr val="00BAFF"/>
    <a:srgbClr val="636D6E"/>
    <a:srgbClr val="BB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41" autoAdjust="0"/>
    <p:restoredTop sz="50000" autoAdjust="0"/>
  </p:normalViewPr>
  <p:slideViewPr>
    <p:cSldViewPr snapToGrid="0" snapToObjects="1">
      <p:cViewPr varScale="1">
        <p:scale>
          <a:sx n="80" d="100"/>
          <a:sy n="80" d="100"/>
        </p:scale>
        <p:origin x="2632" y="176"/>
      </p:cViewPr>
      <p:guideLst>
        <p:guide orient="horz" pos="1620"/>
        <p:guide pos="216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0"/>
    </p:cViewPr>
  </p:sorterViewPr>
  <p:notesViewPr>
    <p:cSldViewPr snapToGrid="0" snapToObjects="1">
      <p:cViewPr varScale="1">
        <p:scale>
          <a:sx n="111" d="100"/>
          <a:sy n="111" d="100"/>
        </p:scale>
        <p:origin x="-3944"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120" Type="http://schemas.openxmlformats.org/officeDocument/2006/relationships/tableStyles" Target="tableStyle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90" Type="http://schemas.openxmlformats.org/officeDocument/2006/relationships/slide" Target="slides/slide87.xml"/><Relationship Id="rId91" Type="http://schemas.openxmlformats.org/officeDocument/2006/relationships/slide" Target="slides/slide88.xml"/><Relationship Id="rId92" Type="http://schemas.openxmlformats.org/officeDocument/2006/relationships/slide" Target="slides/slide89.xml"/><Relationship Id="rId93" Type="http://schemas.openxmlformats.org/officeDocument/2006/relationships/slide" Target="slides/slide90.xml"/><Relationship Id="rId94" Type="http://schemas.openxmlformats.org/officeDocument/2006/relationships/slide" Target="slides/slide91.xml"/><Relationship Id="rId95" Type="http://schemas.openxmlformats.org/officeDocument/2006/relationships/slide" Target="slides/slide92.xml"/><Relationship Id="rId96" Type="http://schemas.openxmlformats.org/officeDocument/2006/relationships/slide" Target="slides/slide93.xml"/><Relationship Id="rId101" Type="http://schemas.openxmlformats.org/officeDocument/2006/relationships/slide" Target="slides/slide98.xml"/><Relationship Id="rId102" Type="http://schemas.openxmlformats.org/officeDocument/2006/relationships/slide" Target="slides/slide99.xml"/><Relationship Id="rId103" Type="http://schemas.openxmlformats.org/officeDocument/2006/relationships/slide" Target="slides/slide100.xml"/><Relationship Id="rId104" Type="http://schemas.openxmlformats.org/officeDocument/2006/relationships/slide" Target="slides/slide101.xml"/><Relationship Id="rId105" Type="http://schemas.openxmlformats.org/officeDocument/2006/relationships/slide" Target="slides/slide102.xml"/><Relationship Id="rId106" Type="http://schemas.openxmlformats.org/officeDocument/2006/relationships/slide" Target="slides/slide103.xml"/><Relationship Id="rId107" Type="http://schemas.openxmlformats.org/officeDocument/2006/relationships/slide" Target="slides/slide104.xml"/><Relationship Id="rId108" Type="http://schemas.openxmlformats.org/officeDocument/2006/relationships/slide" Target="slides/slide105.xml"/><Relationship Id="rId109" Type="http://schemas.openxmlformats.org/officeDocument/2006/relationships/slide" Target="slides/slide106.xml"/><Relationship Id="rId97" Type="http://schemas.openxmlformats.org/officeDocument/2006/relationships/slide" Target="slides/slide94.xml"/><Relationship Id="rId98" Type="http://schemas.openxmlformats.org/officeDocument/2006/relationships/slide" Target="slides/slide95.xml"/><Relationship Id="rId99" Type="http://schemas.openxmlformats.org/officeDocument/2006/relationships/slide" Target="slides/slide96.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00" Type="http://schemas.openxmlformats.org/officeDocument/2006/relationships/slide" Target="slides/slide97.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110" Type="http://schemas.openxmlformats.org/officeDocument/2006/relationships/slide" Target="slides/slide107.xml"/><Relationship Id="rId111" Type="http://schemas.openxmlformats.org/officeDocument/2006/relationships/slide" Target="slides/slide108.xml"/><Relationship Id="rId112" Type="http://schemas.openxmlformats.org/officeDocument/2006/relationships/slide" Target="slides/slide109.xml"/><Relationship Id="rId113" Type="http://schemas.openxmlformats.org/officeDocument/2006/relationships/slide" Target="slides/slide110.xml"/><Relationship Id="rId114" Type="http://schemas.openxmlformats.org/officeDocument/2006/relationships/slide" Target="slides/slide111.xml"/><Relationship Id="rId115" Type="http://schemas.openxmlformats.org/officeDocument/2006/relationships/notesMaster" Target="notesMasters/notesMaster1.xml"/><Relationship Id="rId116" Type="http://schemas.openxmlformats.org/officeDocument/2006/relationships/handoutMaster" Target="handoutMasters/handoutMaster1.xml"/><Relationship Id="rId117" Type="http://schemas.openxmlformats.org/officeDocument/2006/relationships/presProps" Target="presProps.xml"/><Relationship Id="rId118" Type="http://schemas.openxmlformats.org/officeDocument/2006/relationships/viewProps" Target="viewProps.xml"/><Relationship Id="rId119" Type="http://schemas.openxmlformats.org/officeDocument/2006/relationships/theme" Target="theme/theme1.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A5B6E0F-1DB3-5A43-B8F9-5E1E696749DF}" type="datetimeFigureOut">
              <a:t>11/4/16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9C1F9FE-B8FF-F345-B45D-636AC2B598BD}" type="slidenum">
              <a:t>‹#›</a:t>
            </a:fld>
            <a:endParaRPr lang="en-US"/>
          </a:p>
        </p:txBody>
      </p:sp>
    </p:spTree>
    <p:extLst>
      <p:ext uri="{BB962C8B-B14F-4D97-AF65-F5344CB8AC3E}">
        <p14:creationId xmlns:p14="http://schemas.microsoft.com/office/powerpoint/2010/main" val="19057653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1BC211-ACBD-CB48-B939-364088D2CD6D}" type="datetimeFigureOut">
              <a:t>11/4/16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04D311-73F7-5D42-B843-E8305C73070F}" type="slidenum">
              <a:t>‹#›</a:t>
            </a:fld>
            <a:endParaRPr lang="en-US"/>
          </a:p>
        </p:txBody>
      </p:sp>
    </p:spTree>
    <p:extLst>
      <p:ext uri="{BB962C8B-B14F-4D97-AF65-F5344CB8AC3E}">
        <p14:creationId xmlns:p14="http://schemas.microsoft.com/office/powerpoint/2010/main" val="11940208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1</a:t>
            </a:fld>
            <a:endParaRPr lang="uk-UA"/>
          </a:p>
        </p:txBody>
      </p:sp>
    </p:spTree>
    <p:extLst>
      <p:ext uri="{BB962C8B-B14F-4D97-AF65-F5344CB8AC3E}">
        <p14:creationId xmlns:p14="http://schemas.microsoft.com/office/powerpoint/2010/main" val="1884661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27</a:t>
            </a:fld>
            <a:endParaRPr lang="uk-UA"/>
          </a:p>
        </p:txBody>
      </p:sp>
    </p:spTree>
    <p:extLst>
      <p:ext uri="{BB962C8B-B14F-4D97-AF65-F5344CB8AC3E}">
        <p14:creationId xmlns:p14="http://schemas.microsoft.com/office/powerpoint/2010/main" val="1343606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800" kern="1200" dirty="0" smtClean="0">
                <a:solidFill>
                  <a:schemeClr val="tx1"/>
                </a:solidFill>
                <a:effectLst/>
                <a:latin typeface="+mn-lt"/>
                <a:ea typeface="+mn-ea"/>
                <a:cs typeface="+mn-cs"/>
              </a:rPr>
              <a:t>Our</a:t>
            </a:r>
            <a:r>
              <a:rPr lang="zh-CN" altLang="en-US" sz="1800" kern="1200" baseline="0" dirty="0" smtClean="0">
                <a:solidFill>
                  <a:schemeClr val="tx1"/>
                </a:solidFill>
                <a:effectLst/>
                <a:latin typeface="+mn-lt"/>
                <a:ea typeface="+mn-ea"/>
                <a:cs typeface="+mn-cs"/>
              </a:rPr>
              <a:t> </a:t>
            </a:r>
            <a:r>
              <a:rPr lang="en-US" altLang="zh-CN" sz="1800" kern="1200" baseline="0" dirty="0" smtClean="0">
                <a:solidFill>
                  <a:schemeClr val="tx1"/>
                </a:solidFill>
                <a:effectLst/>
                <a:latin typeface="+mn-lt"/>
                <a:ea typeface="+mn-ea"/>
                <a:cs typeface="+mn-cs"/>
              </a:rPr>
              <a:t>attack</a:t>
            </a:r>
            <a:r>
              <a:rPr lang="zh-CN" altLang="en-US" sz="1800" kern="1200" baseline="0" dirty="0" smtClean="0">
                <a:solidFill>
                  <a:schemeClr val="tx1"/>
                </a:solidFill>
                <a:effectLst/>
                <a:latin typeface="+mn-lt"/>
                <a:ea typeface="+mn-ea"/>
                <a:cs typeface="+mn-cs"/>
              </a:rPr>
              <a:t> </a:t>
            </a:r>
            <a:r>
              <a:rPr lang="en-US" altLang="zh-CN" sz="1800" kern="1200" baseline="0" dirty="0" smtClean="0">
                <a:solidFill>
                  <a:schemeClr val="tx1"/>
                </a:solidFill>
                <a:effectLst/>
                <a:latin typeface="+mn-lt"/>
                <a:ea typeface="+mn-ea"/>
                <a:cs typeface="+mn-cs"/>
              </a:rPr>
              <a:t>model</a:t>
            </a:r>
            <a:r>
              <a:rPr lang="zh-CN" altLang="en-US" sz="1800" kern="1200" baseline="0" dirty="0" smtClean="0">
                <a:solidFill>
                  <a:schemeClr val="tx1"/>
                </a:solidFill>
                <a:effectLst/>
                <a:latin typeface="+mn-lt"/>
                <a:ea typeface="+mn-ea"/>
                <a:cs typeface="+mn-cs"/>
              </a:rPr>
              <a:t> </a:t>
            </a:r>
            <a:r>
              <a:rPr lang="en-US" altLang="zh-CN" sz="1800" kern="1200" baseline="0" dirty="0" smtClean="0">
                <a:solidFill>
                  <a:schemeClr val="tx1"/>
                </a:solidFill>
                <a:effectLst/>
                <a:latin typeface="+mn-lt"/>
                <a:ea typeface="+mn-ea"/>
                <a:cs typeface="+mn-cs"/>
              </a:rPr>
              <a:t>is</a:t>
            </a:r>
            <a:r>
              <a:rPr lang="zh-CN" altLang="en-US" sz="1800" kern="1200" baseline="0" dirty="0" smtClean="0">
                <a:solidFill>
                  <a:schemeClr val="tx1"/>
                </a:solidFill>
                <a:effectLst/>
                <a:latin typeface="+mn-lt"/>
                <a:ea typeface="+mn-ea"/>
                <a:cs typeface="+mn-cs"/>
              </a:rPr>
              <a:t> </a:t>
            </a:r>
            <a:r>
              <a:rPr lang="en-US" altLang="zh-CN" sz="1800" kern="1200" baseline="0" dirty="0" smtClean="0">
                <a:solidFill>
                  <a:schemeClr val="tx1"/>
                </a:solidFill>
                <a:effectLst/>
                <a:latin typeface="+mn-lt"/>
                <a:ea typeface="+mn-ea"/>
                <a:cs typeface="+mn-cs"/>
              </a:rPr>
              <a:t>that</a:t>
            </a:r>
            <a:r>
              <a:rPr lang="zh-CN" altLang="en-US" sz="1800" kern="1200" baseline="0" dirty="0" smtClean="0">
                <a:solidFill>
                  <a:schemeClr val="tx1"/>
                </a:solidFill>
                <a:effectLst/>
                <a:latin typeface="+mn-lt"/>
                <a:ea typeface="+mn-ea"/>
                <a:cs typeface="+mn-cs"/>
              </a:rPr>
              <a:t> </a:t>
            </a:r>
            <a:r>
              <a:rPr lang="en-US" altLang="zh-CN" sz="1800" kern="1200" baseline="0" dirty="0" smtClean="0">
                <a:solidFill>
                  <a:schemeClr val="tx1"/>
                </a:solidFill>
                <a:effectLst/>
                <a:latin typeface="+mn-lt"/>
                <a:ea typeface="+mn-ea"/>
                <a:cs typeface="+mn-cs"/>
              </a:rPr>
              <a:t>the</a:t>
            </a:r>
            <a:r>
              <a:rPr lang="zh-CN" altLang="en-US" sz="1800" kern="1200" baseline="0" dirty="0" smtClean="0">
                <a:solidFill>
                  <a:schemeClr val="tx1"/>
                </a:solidFill>
                <a:effectLst/>
                <a:latin typeface="+mn-lt"/>
                <a:ea typeface="+mn-ea"/>
                <a:cs typeface="+mn-cs"/>
              </a:rPr>
              <a:t> </a:t>
            </a:r>
            <a:r>
              <a:rPr lang="en-US" altLang="zh-CN" sz="1800" kern="1200" baseline="0" dirty="0" smtClean="0">
                <a:solidFill>
                  <a:schemeClr val="tx1"/>
                </a:solidFill>
                <a:effectLst/>
                <a:latin typeface="+mn-lt"/>
                <a:ea typeface="+mn-ea"/>
                <a:cs typeface="+mn-cs"/>
              </a:rPr>
              <a:t>attacker</a:t>
            </a:r>
            <a:r>
              <a:rPr lang="zh-CN" altLang="en-US" sz="1800" kern="1200" baseline="0" dirty="0" smtClean="0">
                <a:solidFill>
                  <a:schemeClr val="tx1"/>
                </a:solidFill>
                <a:effectLst/>
                <a:latin typeface="+mn-lt"/>
                <a:ea typeface="+mn-ea"/>
                <a:cs typeface="+mn-cs"/>
              </a:rPr>
              <a:t> </a:t>
            </a:r>
            <a:r>
              <a:rPr lang="en-US" altLang="zh-CN" sz="1800" kern="1200" baseline="0" dirty="0" smtClean="0">
                <a:solidFill>
                  <a:schemeClr val="tx1"/>
                </a:solidFill>
                <a:effectLst/>
                <a:latin typeface="+mn-lt"/>
                <a:ea typeface="+mn-ea"/>
                <a:cs typeface="+mn-cs"/>
              </a:rPr>
              <a:t>can</a:t>
            </a:r>
            <a:r>
              <a:rPr lang="zh-CN" altLang="en-US" sz="1800" kern="1200" baseline="0" dirty="0" smtClean="0">
                <a:solidFill>
                  <a:schemeClr val="tx1"/>
                </a:solidFill>
                <a:effectLst/>
                <a:latin typeface="+mn-lt"/>
                <a:ea typeface="+mn-ea"/>
                <a:cs typeface="+mn-cs"/>
              </a:rPr>
              <a:t> </a:t>
            </a:r>
            <a:r>
              <a:rPr lang="en-US" altLang="zh-CN" sz="1800" kern="1200" baseline="0" dirty="0" smtClean="0">
                <a:solidFill>
                  <a:schemeClr val="tx1"/>
                </a:solidFill>
                <a:effectLst/>
                <a:latin typeface="+mn-lt"/>
                <a:ea typeface="+mn-ea"/>
                <a:cs typeface="+mn-cs"/>
              </a:rPr>
              <a:t>use</a:t>
            </a:r>
            <a:r>
              <a:rPr lang="zh-CN" altLang="en-US" sz="1800" kern="1200" baseline="0" dirty="0" smtClean="0">
                <a:solidFill>
                  <a:schemeClr val="tx1"/>
                </a:solidFill>
                <a:effectLst/>
                <a:latin typeface="+mn-lt"/>
                <a:ea typeface="+mn-ea"/>
                <a:cs typeface="+mn-cs"/>
              </a:rPr>
              <a:t> </a:t>
            </a:r>
            <a:r>
              <a:rPr lang="en-US" altLang="zh-CN" sz="1800" kern="1200" baseline="0" dirty="0" smtClean="0">
                <a:solidFill>
                  <a:schemeClr val="tx1"/>
                </a:solidFill>
                <a:effectLst/>
                <a:latin typeface="+mn-lt"/>
                <a:ea typeface="+mn-ea"/>
                <a:cs typeface="+mn-cs"/>
              </a:rPr>
              <a:t>a</a:t>
            </a:r>
            <a:r>
              <a:rPr lang="zh-CN" altLang="en-US" sz="1800" kern="1200" baseline="0" dirty="0" smtClean="0">
                <a:solidFill>
                  <a:schemeClr val="tx1"/>
                </a:solidFill>
                <a:effectLst/>
                <a:latin typeface="+mn-lt"/>
                <a:ea typeface="+mn-ea"/>
                <a:cs typeface="+mn-cs"/>
              </a:rPr>
              <a:t> </a:t>
            </a:r>
            <a:r>
              <a:rPr lang="en-US" altLang="zh-CN" sz="1800" kern="1200" baseline="0" dirty="0" smtClean="0">
                <a:solidFill>
                  <a:schemeClr val="tx1"/>
                </a:solidFill>
                <a:effectLst/>
                <a:latin typeface="+mn-lt"/>
                <a:ea typeface="+mn-ea"/>
                <a:cs typeface="+mn-cs"/>
              </a:rPr>
              <a:t>zero-permission</a:t>
            </a:r>
            <a:r>
              <a:rPr lang="zh-CN" altLang="en-US" sz="1800" kern="1200" baseline="0" dirty="0" smtClean="0">
                <a:solidFill>
                  <a:schemeClr val="tx1"/>
                </a:solidFill>
                <a:effectLst/>
                <a:latin typeface="+mn-lt"/>
                <a:ea typeface="+mn-ea"/>
                <a:cs typeface="+mn-cs"/>
              </a:rPr>
              <a:t> </a:t>
            </a:r>
            <a:r>
              <a:rPr lang="en-US" altLang="zh-CN" sz="1800" kern="1200" baseline="0" dirty="0" smtClean="0">
                <a:solidFill>
                  <a:schemeClr val="tx1"/>
                </a:solidFill>
                <a:effectLst/>
                <a:latin typeface="+mn-lt"/>
                <a:ea typeface="+mn-ea"/>
                <a:cs typeface="+mn-cs"/>
              </a:rPr>
              <a:t>Android</a:t>
            </a:r>
            <a:r>
              <a:rPr lang="zh-CN" altLang="en-US" sz="1800" kern="1200" baseline="0" dirty="0" smtClean="0">
                <a:solidFill>
                  <a:schemeClr val="tx1"/>
                </a:solidFill>
                <a:effectLst/>
                <a:latin typeface="+mn-lt"/>
                <a:ea typeface="+mn-ea"/>
                <a:cs typeface="+mn-cs"/>
              </a:rPr>
              <a:t> </a:t>
            </a:r>
            <a:r>
              <a:rPr lang="en-US" altLang="zh-CN" sz="1800" kern="1200" baseline="0" dirty="0" smtClean="0">
                <a:solidFill>
                  <a:schemeClr val="tx1"/>
                </a:solidFill>
                <a:effectLst/>
                <a:latin typeface="+mn-lt"/>
                <a:ea typeface="+mn-ea"/>
                <a:cs typeface="+mn-cs"/>
              </a:rPr>
              <a:t>app</a:t>
            </a:r>
            <a:r>
              <a:rPr lang="zh-CN" altLang="en-US" sz="1800" kern="1200" baseline="0" dirty="0" smtClean="0">
                <a:solidFill>
                  <a:schemeClr val="tx1"/>
                </a:solidFill>
                <a:effectLst/>
                <a:latin typeface="+mn-lt"/>
                <a:ea typeface="+mn-ea"/>
                <a:cs typeface="+mn-cs"/>
              </a:rPr>
              <a:t> </a:t>
            </a:r>
            <a:r>
              <a:rPr lang="en-US" altLang="zh-CN" sz="1800" kern="1200" baseline="0" dirty="0" smtClean="0">
                <a:solidFill>
                  <a:schemeClr val="tx1"/>
                </a:solidFill>
                <a:effectLst/>
                <a:latin typeface="+mn-lt"/>
                <a:ea typeface="+mn-ea"/>
                <a:cs typeface="+mn-cs"/>
              </a:rPr>
              <a:t>to</a:t>
            </a:r>
            <a:r>
              <a:rPr lang="zh-CN" altLang="en-US" sz="1800" kern="1200" baseline="0" dirty="0" smtClean="0">
                <a:solidFill>
                  <a:schemeClr val="tx1"/>
                </a:solidFill>
                <a:effectLst/>
                <a:latin typeface="+mn-lt"/>
                <a:ea typeface="+mn-ea"/>
                <a:cs typeface="+mn-cs"/>
              </a:rPr>
              <a:t> </a:t>
            </a:r>
            <a:r>
              <a:rPr lang="en-US" altLang="zh-CN" sz="1800" kern="1200" baseline="0" dirty="0" smtClean="0">
                <a:solidFill>
                  <a:schemeClr val="tx1"/>
                </a:solidFill>
                <a:effectLst/>
                <a:latin typeface="+mn-lt"/>
                <a:ea typeface="+mn-ea"/>
                <a:cs typeface="+mn-cs"/>
              </a:rPr>
              <a:t>perform</a:t>
            </a:r>
            <a:r>
              <a:rPr lang="zh-CN" altLang="en-US" sz="1800" kern="1200" baseline="0" dirty="0" smtClean="0">
                <a:solidFill>
                  <a:schemeClr val="tx1"/>
                </a:solidFill>
                <a:effectLst/>
                <a:latin typeface="+mn-lt"/>
                <a:ea typeface="+mn-ea"/>
                <a:cs typeface="+mn-cs"/>
              </a:rPr>
              <a:t> </a:t>
            </a:r>
            <a:r>
              <a:rPr lang="en-US" altLang="zh-CN" sz="1800" kern="1200" baseline="0" dirty="0" smtClean="0">
                <a:solidFill>
                  <a:schemeClr val="tx1"/>
                </a:solidFill>
                <a:effectLst/>
                <a:latin typeface="+mn-lt"/>
                <a:ea typeface="+mn-ea"/>
                <a:cs typeface="+mn-cs"/>
              </a:rPr>
              <a:t>the</a:t>
            </a:r>
            <a:r>
              <a:rPr lang="zh-CN" altLang="en-US" sz="1800" kern="1200" baseline="0" dirty="0" smtClean="0">
                <a:solidFill>
                  <a:schemeClr val="tx1"/>
                </a:solidFill>
                <a:effectLst/>
                <a:latin typeface="+mn-lt"/>
                <a:ea typeface="+mn-ea"/>
                <a:cs typeface="+mn-cs"/>
              </a:rPr>
              <a:t> </a:t>
            </a:r>
            <a:r>
              <a:rPr lang="en-US" altLang="zh-CN" sz="1800" kern="1200" baseline="0" dirty="0" smtClean="0">
                <a:solidFill>
                  <a:schemeClr val="tx1"/>
                </a:solidFill>
                <a:effectLst/>
                <a:latin typeface="+mn-lt"/>
                <a:ea typeface="+mn-ea"/>
                <a:cs typeface="+mn-cs"/>
              </a:rPr>
              <a:t>attack.</a:t>
            </a:r>
            <a:r>
              <a:rPr lang="zh-CN" altLang="en-US" sz="1800" kern="1200" baseline="0" dirty="0" smtClean="0">
                <a:solidFill>
                  <a:schemeClr val="tx1"/>
                </a:solidFill>
                <a:effectLst/>
                <a:latin typeface="+mn-lt"/>
                <a:ea typeface="+mn-ea"/>
                <a:cs typeface="+mn-cs"/>
              </a:rPr>
              <a:t> </a:t>
            </a:r>
            <a:r>
              <a:rPr lang="en-US" altLang="zh-CN" sz="1800" kern="1200" baseline="0" dirty="0" smtClean="0">
                <a:solidFill>
                  <a:schemeClr val="tx1"/>
                </a:solidFill>
                <a:effectLst/>
                <a:latin typeface="+mn-lt"/>
                <a:ea typeface="+mn-ea"/>
                <a:cs typeface="+mn-cs"/>
              </a:rPr>
              <a:t>Therefore,</a:t>
            </a:r>
            <a:r>
              <a:rPr lang="zh-CN" altLang="en-US" sz="1800" kern="1200" baseline="0" dirty="0" smtClean="0">
                <a:solidFill>
                  <a:schemeClr val="tx1"/>
                </a:solidFill>
                <a:effectLst/>
                <a:latin typeface="+mn-lt"/>
                <a:ea typeface="+mn-ea"/>
                <a:cs typeface="+mn-cs"/>
              </a:rPr>
              <a:t> </a:t>
            </a:r>
            <a:r>
              <a:rPr lang="en-US" altLang="zh-CN" sz="1800" kern="1200" baseline="0" dirty="0" smtClean="0">
                <a:solidFill>
                  <a:schemeClr val="tx1"/>
                </a:solidFill>
                <a:effectLst/>
                <a:latin typeface="+mn-lt"/>
                <a:ea typeface="+mn-ea"/>
                <a:cs typeface="+mn-cs"/>
              </a:rPr>
              <a:t>we</a:t>
            </a:r>
            <a:r>
              <a:rPr lang="zh-CN" altLang="en-US" sz="1800" kern="1200" baseline="0" dirty="0" smtClean="0">
                <a:solidFill>
                  <a:schemeClr val="tx1"/>
                </a:solidFill>
                <a:effectLst/>
                <a:latin typeface="+mn-lt"/>
                <a:ea typeface="+mn-ea"/>
                <a:cs typeface="+mn-cs"/>
              </a:rPr>
              <a:t> </a:t>
            </a:r>
            <a:r>
              <a:rPr lang="en-US" altLang="zh-CN" sz="1800" kern="1200" baseline="0" dirty="0" smtClean="0">
                <a:solidFill>
                  <a:schemeClr val="tx1"/>
                </a:solidFill>
                <a:effectLst/>
                <a:latin typeface="+mn-lt"/>
                <a:ea typeface="+mn-ea"/>
                <a:cs typeface="+mn-cs"/>
              </a:rPr>
              <a:t>need</a:t>
            </a:r>
            <a:r>
              <a:rPr lang="zh-CN" altLang="en-US" sz="1800" kern="1200" baseline="0" dirty="0" smtClean="0">
                <a:solidFill>
                  <a:schemeClr val="tx1"/>
                </a:solidFill>
                <a:effectLst/>
                <a:latin typeface="+mn-lt"/>
                <a:ea typeface="+mn-ea"/>
                <a:cs typeface="+mn-cs"/>
              </a:rPr>
              <a:t> </a:t>
            </a:r>
            <a:r>
              <a:rPr lang="en-US" altLang="zh-CN" sz="1800" kern="1200" baseline="0" dirty="0" smtClean="0">
                <a:solidFill>
                  <a:schemeClr val="tx1"/>
                </a:solidFill>
                <a:effectLst/>
                <a:latin typeface="+mn-lt"/>
                <a:ea typeface="+mn-ea"/>
                <a:cs typeface="+mn-cs"/>
              </a:rPr>
              <a:t>to</a:t>
            </a:r>
            <a:r>
              <a:rPr lang="zh-CN" altLang="en-US" sz="1800" kern="1200" baseline="0" dirty="0" smtClean="0">
                <a:solidFill>
                  <a:schemeClr val="tx1"/>
                </a:solidFill>
                <a:effectLst/>
                <a:latin typeface="+mn-lt"/>
                <a:ea typeface="+mn-ea"/>
                <a:cs typeface="+mn-cs"/>
              </a:rPr>
              <a:t> </a:t>
            </a:r>
            <a:r>
              <a:rPr lang="en-US" altLang="zh-CN" sz="1800" kern="1200" baseline="0" dirty="0" smtClean="0">
                <a:solidFill>
                  <a:schemeClr val="tx1"/>
                </a:solidFill>
                <a:effectLst/>
                <a:latin typeface="+mn-lt"/>
                <a:ea typeface="+mn-ea"/>
                <a:cs typeface="+mn-cs"/>
              </a:rPr>
              <a:t>find</a:t>
            </a:r>
            <a:r>
              <a:rPr lang="zh-CN" altLang="en-US" sz="1800" kern="1200" baseline="0" dirty="0" smtClean="0">
                <a:solidFill>
                  <a:schemeClr val="tx1"/>
                </a:solidFill>
                <a:effectLst/>
                <a:latin typeface="+mn-lt"/>
                <a:ea typeface="+mn-ea"/>
                <a:cs typeface="+mn-cs"/>
              </a:rPr>
              <a:t> </a:t>
            </a:r>
            <a:r>
              <a:rPr lang="en-US" altLang="zh-CN" sz="1800" kern="1200" baseline="0" dirty="0" smtClean="0">
                <a:solidFill>
                  <a:schemeClr val="tx1"/>
                </a:solidFill>
                <a:effectLst/>
                <a:latin typeface="+mn-lt"/>
                <a:ea typeface="+mn-ea"/>
                <a:cs typeface="+mn-cs"/>
              </a:rPr>
              <a:t>a</a:t>
            </a:r>
            <a:r>
              <a:rPr lang="zh-CN" altLang="en-US" sz="1800" kern="1200" baseline="0" dirty="0" smtClean="0">
                <a:solidFill>
                  <a:schemeClr val="tx1"/>
                </a:solidFill>
                <a:effectLst/>
                <a:latin typeface="+mn-lt"/>
                <a:ea typeface="+mn-ea"/>
                <a:cs typeface="+mn-cs"/>
              </a:rPr>
              <a:t> </a:t>
            </a:r>
            <a:r>
              <a:rPr lang="en-US" altLang="zh-CN" sz="1800" kern="1200" baseline="0" dirty="0" smtClean="0">
                <a:solidFill>
                  <a:schemeClr val="tx1"/>
                </a:solidFill>
                <a:effectLst/>
                <a:latin typeface="+mn-lt"/>
                <a:ea typeface="+mn-ea"/>
                <a:cs typeface="+mn-cs"/>
              </a:rPr>
              <a:t>cache</a:t>
            </a:r>
            <a:r>
              <a:rPr lang="zh-CN" altLang="en-US" sz="1800" kern="1200" baseline="0" dirty="0" smtClean="0">
                <a:solidFill>
                  <a:schemeClr val="tx1"/>
                </a:solidFill>
                <a:effectLst/>
                <a:latin typeface="+mn-lt"/>
                <a:ea typeface="+mn-ea"/>
                <a:cs typeface="+mn-cs"/>
              </a:rPr>
              <a:t> </a:t>
            </a:r>
            <a:r>
              <a:rPr lang="en-US" altLang="zh-CN" sz="1800" kern="1200" baseline="0" dirty="0" smtClean="0">
                <a:solidFill>
                  <a:schemeClr val="tx1"/>
                </a:solidFill>
                <a:effectLst/>
                <a:latin typeface="+mn-lt"/>
                <a:ea typeface="+mn-ea"/>
                <a:cs typeface="+mn-cs"/>
              </a:rPr>
              <a:t>flush</a:t>
            </a:r>
            <a:r>
              <a:rPr lang="zh-CN" altLang="en-US" sz="1800" kern="1200" baseline="0" dirty="0" smtClean="0">
                <a:solidFill>
                  <a:schemeClr val="tx1"/>
                </a:solidFill>
                <a:effectLst/>
                <a:latin typeface="+mn-lt"/>
                <a:ea typeface="+mn-ea"/>
                <a:cs typeface="+mn-cs"/>
              </a:rPr>
              <a:t> </a:t>
            </a:r>
            <a:r>
              <a:rPr lang="en-US" altLang="zh-CN" sz="1800" kern="1200" baseline="0" dirty="0" smtClean="0">
                <a:solidFill>
                  <a:schemeClr val="tx1"/>
                </a:solidFill>
                <a:effectLst/>
                <a:latin typeface="+mn-lt"/>
                <a:ea typeface="+mn-ea"/>
                <a:cs typeface="+mn-cs"/>
              </a:rPr>
              <a:t>interface</a:t>
            </a:r>
            <a:r>
              <a:rPr lang="zh-CN" altLang="en-US" sz="1800" kern="1200" baseline="0" dirty="0" smtClean="0">
                <a:solidFill>
                  <a:schemeClr val="tx1"/>
                </a:solidFill>
                <a:effectLst/>
                <a:latin typeface="+mn-lt"/>
                <a:ea typeface="+mn-ea"/>
                <a:cs typeface="+mn-cs"/>
              </a:rPr>
              <a:t> </a:t>
            </a:r>
            <a:r>
              <a:rPr lang="en-US" altLang="zh-CN" sz="1800" kern="1200" baseline="0" dirty="0" smtClean="0">
                <a:solidFill>
                  <a:schemeClr val="tx1"/>
                </a:solidFill>
                <a:effectLst/>
                <a:latin typeface="+mn-lt"/>
                <a:ea typeface="+mn-ea"/>
                <a:cs typeface="+mn-cs"/>
              </a:rPr>
              <a:t>that</a:t>
            </a:r>
            <a:r>
              <a:rPr lang="zh-CN" altLang="en-US" sz="1800" kern="1200" baseline="0" dirty="0" smtClean="0">
                <a:solidFill>
                  <a:schemeClr val="tx1"/>
                </a:solidFill>
                <a:effectLst/>
                <a:latin typeface="+mn-lt"/>
                <a:ea typeface="+mn-ea"/>
                <a:cs typeface="+mn-cs"/>
              </a:rPr>
              <a:t> </a:t>
            </a:r>
            <a:r>
              <a:rPr lang="en-US" altLang="zh-CN" sz="1800" kern="1200" baseline="0" dirty="0" smtClean="0">
                <a:solidFill>
                  <a:schemeClr val="tx1"/>
                </a:solidFill>
                <a:effectLst/>
                <a:latin typeface="+mn-lt"/>
                <a:ea typeface="+mn-ea"/>
                <a:cs typeface="+mn-cs"/>
              </a:rPr>
              <a:t>we</a:t>
            </a:r>
            <a:r>
              <a:rPr lang="zh-CN" altLang="en-US" sz="1800" kern="1200" baseline="0" dirty="0" smtClean="0">
                <a:solidFill>
                  <a:schemeClr val="tx1"/>
                </a:solidFill>
                <a:effectLst/>
                <a:latin typeface="+mn-lt"/>
                <a:ea typeface="+mn-ea"/>
                <a:cs typeface="+mn-cs"/>
              </a:rPr>
              <a:t> </a:t>
            </a:r>
            <a:r>
              <a:rPr lang="en-US" altLang="zh-CN" sz="1800" kern="1200" baseline="0" dirty="0" smtClean="0">
                <a:solidFill>
                  <a:schemeClr val="tx1"/>
                </a:solidFill>
                <a:effectLst/>
                <a:latin typeface="+mn-lt"/>
                <a:ea typeface="+mn-ea"/>
                <a:cs typeface="+mn-cs"/>
              </a:rPr>
              <a:t>can</a:t>
            </a:r>
            <a:r>
              <a:rPr lang="zh-CN" altLang="en-US" sz="1800" kern="1200" baseline="0" dirty="0" smtClean="0">
                <a:solidFill>
                  <a:schemeClr val="tx1"/>
                </a:solidFill>
                <a:effectLst/>
                <a:latin typeface="+mn-lt"/>
                <a:ea typeface="+mn-ea"/>
                <a:cs typeface="+mn-cs"/>
              </a:rPr>
              <a:t> </a:t>
            </a:r>
            <a:r>
              <a:rPr lang="en-US" altLang="zh-CN" sz="1800" kern="1200" baseline="0" dirty="0" smtClean="0">
                <a:solidFill>
                  <a:schemeClr val="tx1"/>
                </a:solidFill>
                <a:effectLst/>
                <a:latin typeface="+mn-lt"/>
                <a:ea typeface="+mn-ea"/>
                <a:cs typeface="+mn-cs"/>
              </a:rPr>
              <a:t>use</a:t>
            </a:r>
            <a:r>
              <a:rPr lang="zh-CN" altLang="en-US" sz="1800" kern="1200" baseline="0" dirty="0" smtClean="0">
                <a:solidFill>
                  <a:schemeClr val="tx1"/>
                </a:solidFill>
                <a:effectLst/>
                <a:latin typeface="+mn-lt"/>
                <a:ea typeface="+mn-ea"/>
                <a:cs typeface="+mn-cs"/>
              </a:rPr>
              <a:t> </a:t>
            </a:r>
            <a:r>
              <a:rPr lang="en-US" altLang="zh-CN" sz="1800" kern="1200" baseline="0" dirty="0" smtClean="0">
                <a:solidFill>
                  <a:schemeClr val="tx1"/>
                </a:solidFill>
                <a:effectLst/>
                <a:latin typeface="+mn-lt"/>
                <a:ea typeface="+mn-ea"/>
                <a:cs typeface="+mn-cs"/>
              </a:rPr>
              <a:t>without</a:t>
            </a:r>
            <a:r>
              <a:rPr lang="zh-CN" altLang="en-US" sz="1800" kern="1200" baseline="0" dirty="0" smtClean="0">
                <a:solidFill>
                  <a:schemeClr val="tx1"/>
                </a:solidFill>
                <a:effectLst/>
                <a:latin typeface="+mn-lt"/>
                <a:ea typeface="+mn-ea"/>
                <a:cs typeface="+mn-cs"/>
              </a:rPr>
              <a:t> </a:t>
            </a:r>
            <a:r>
              <a:rPr lang="en-US" altLang="zh-CN" sz="1800" kern="1200" baseline="0" dirty="0" smtClean="0">
                <a:solidFill>
                  <a:schemeClr val="tx1"/>
                </a:solidFill>
                <a:effectLst/>
                <a:latin typeface="+mn-lt"/>
                <a:ea typeface="+mn-ea"/>
                <a:cs typeface="+mn-cs"/>
              </a:rPr>
              <a:t>any</a:t>
            </a:r>
            <a:r>
              <a:rPr lang="zh-CN" altLang="en-US" sz="1800" kern="1200" baseline="0" dirty="0" smtClean="0">
                <a:solidFill>
                  <a:schemeClr val="tx1"/>
                </a:solidFill>
                <a:effectLst/>
                <a:latin typeface="+mn-lt"/>
                <a:ea typeface="+mn-ea"/>
                <a:cs typeface="+mn-cs"/>
              </a:rPr>
              <a:t> </a:t>
            </a:r>
            <a:r>
              <a:rPr lang="en-US" altLang="zh-CN" sz="1800" kern="1200" baseline="0" dirty="0" smtClean="0">
                <a:solidFill>
                  <a:schemeClr val="tx1"/>
                </a:solidFill>
                <a:effectLst/>
                <a:latin typeface="+mn-lt"/>
                <a:ea typeface="+mn-ea"/>
                <a:cs typeface="+mn-cs"/>
              </a:rPr>
              <a:t>privileges.</a:t>
            </a:r>
            <a:endParaRPr lang="zh-CN" altLang="en-US" sz="1800" kern="1200" dirty="0" smtClean="0">
              <a:solidFill>
                <a:schemeClr val="tx1"/>
              </a:solidFill>
              <a:effectLst/>
              <a:latin typeface="+mn-lt"/>
              <a:ea typeface="+mn-ea"/>
              <a:cs typeface="+mn-cs"/>
            </a:endParaRPr>
          </a:p>
          <a:p>
            <a:r>
              <a:rPr lang="en-US" sz="1800" kern="1200" dirty="0" err="1" smtClean="0">
                <a:solidFill>
                  <a:schemeClr val="tx1"/>
                </a:solidFill>
                <a:effectLst/>
                <a:latin typeface="+mn-lt"/>
                <a:ea typeface="+mn-ea"/>
                <a:cs typeface="+mn-cs"/>
              </a:rPr>
              <a:t>Clearcache</a:t>
            </a:r>
            <a:r>
              <a:rPr lang="en-US" sz="1800" kern="1200" dirty="0" smtClean="0">
                <a:solidFill>
                  <a:schemeClr val="tx1"/>
                </a:solidFill>
                <a:effectLst/>
                <a:latin typeface="+mn-lt"/>
                <a:ea typeface="+mn-ea"/>
                <a:cs typeface="+mn-cs"/>
              </a:rPr>
              <a:t> is a system call that is accessible by unprivileged Android</a:t>
            </a:r>
          </a:p>
          <a:p>
            <a:r>
              <a:rPr lang="en-US" sz="1800" kern="1200" dirty="0" smtClean="0">
                <a:solidFill>
                  <a:schemeClr val="tx1"/>
                </a:solidFill>
                <a:effectLst/>
                <a:latin typeface="+mn-lt"/>
                <a:ea typeface="+mn-ea"/>
                <a:cs typeface="+mn-cs"/>
              </a:rPr>
              <a:t>apps. ARM does not maintain cache coherence between data cache and</a:t>
            </a:r>
          </a:p>
          <a:p>
            <a:r>
              <a:rPr lang="en-US" sz="1800" kern="1200" dirty="0" smtClean="0">
                <a:solidFill>
                  <a:schemeClr val="tx1"/>
                </a:solidFill>
                <a:effectLst/>
                <a:latin typeface="+mn-lt"/>
                <a:ea typeface="+mn-ea"/>
                <a:cs typeface="+mn-cs"/>
              </a:rPr>
              <a:t>instruction cache. To run self-modifying code, the application itself must use </a:t>
            </a:r>
            <a:r>
              <a:rPr lang="en-US" sz="1800" kern="1200" dirty="0" err="1" smtClean="0">
                <a:solidFill>
                  <a:schemeClr val="tx1"/>
                </a:solidFill>
                <a:effectLst/>
                <a:latin typeface="+mn-lt"/>
                <a:ea typeface="+mn-ea"/>
                <a:cs typeface="+mn-cs"/>
              </a:rPr>
              <a:t>clearcache</a:t>
            </a:r>
            <a:r>
              <a:rPr lang="en-US" sz="1800" kern="1200" dirty="0" smtClean="0">
                <a:solidFill>
                  <a:schemeClr val="tx1"/>
                </a:solidFill>
                <a:effectLst/>
                <a:latin typeface="+mn-lt"/>
                <a:ea typeface="+mn-ea"/>
                <a:cs typeface="+mn-cs"/>
              </a:rPr>
              <a:t> system call to clear the staled code from the instruction cache after the code has been modified on the data side. Therefore, </a:t>
            </a:r>
            <a:r>
              <a:rPr lang="en-US" sz="1800" kern="1200" dirty="0" err="1" smtClean="0">
                <a:solidFill>
                  <a:schemeClr val="tx1"/>
                </a:solidFill>
                <a:effectLst/>
                <a:latin typeface="+mn-lt"/>
                <a:ea typeface="+mn-ea"/>
                <a:cs typeface="+mn-cs"/>
              </a:rPr>
              <a:t>clearcache</a:t>
            </a:r>
            <a:r>
              <a:rPr lang="en-US" sz="1800" kern="1200" dirty="0" smtClean="0">
                <a:solidFill>
                  <a:schemeClr val="tx1"/>
                </a:solidFill>
                <a:effectLst/>
                <a:latin typeface="+mn-lt"/>
                <a:ea typeface="+mn-ea"/>
                <a:cs typeface="+mn-cs"/>
              </a:rPr>
              <a:t> is designed to flush only the instruction cache. However, ARM specification does not specify how this system call is implemented. That is, whether flushing L1 instruction cache will also flush the shared L2 cache</a:t>
            </a:r>
            <a:r>
              <a:rPr lang="en-US" altLang="zh-CN" sz="1800" kern="1200" dirty="0" smtClean="0">
                <a:solidFill>
                  <a:schemeClr val="tx1"/>
                </a:solidFill>
                <a:effectLst/>
                <a:latin typeface="+mn-lt"/>
                <a:ea typeface="+mn-ea"/>
                <a:cs typeface="+mn-cs"/>
              </a:rPr>
              <a:t>,</a:t>
            </a:r>
            <a:r>
              <a:rPr lang="zh-CN" altLang="en-US" sz="1800" kern="1200" dirty="0" smtClean="0">
                <a:solidFill>
                  <a:schemeClr val="tx1"/>
                </a:solidFill>
                <a:effectLst/>
                <a:latin typeface="+mn-lt"/>
                <a:ea typeface="+mn-ea"/>
                <a:cs typeface="+mn-cs"/>
              </a:rPr>
              <a:t> </a:t>
            </a:r>
            <a:r>
              <a:rPr lang="en-US" altLang="zh-CN" sz="1800" kern="1200" dirty="0" smtClean="0">
                <a:solidFill>
                  <a:schemeClr val="tx1"/>
                </a:solidFill>
                <a:effectLst/>
                <a:latin typeface="+mn-lt"/>
                <a:ea typeface="+mn-ea"/>
                <a:cs typeface="+mn-cs"/>
              </a:rPr>
              <a:t>which</a:t>
            </a:r>
            <a:r>
              <a:rPr lang="zh-CN" altLang="en-US" sz="1800" kern="1200" dirty="0" smtClean="0">
                <a:solidFill>
                  <a:schemeClr val="tx1"/>
                </a:solidFill>
                <a:effectLst/>
                <a:latin typeface="+mn-lt"/>
                <a:ea typeface="+mn-ea"/>
                <a:cs typeface="+mn-cs"/>
              </a:rPr>
              <a:t> </a:t>
            </a:r>
            <a:r>
              <a:rPr lang="en-US" altLang="zh-CN" sz="1800" kern="1200" dirty="0" smtClean="0">
                <a:solidFill>
                  <a:schemeClr val="tx1"/>
                </a:solidFill>
                <a:effectLst/>
                <a:latin typeface="+mn-lt"/>
                <a:ea typeface="+mn-ea"/>
                <a:cs typeface="+mn-cs"/>
              </a:rPr>
              <a:t>is</a:t>
            </a:r>
            <a:r>
              <a:rPr lang="zh-CN" altLang="en-US" sz="1800" kern="1200" dirty="0" smtClean="0">
                <a:solidFill>
                  <a:schemeClr val="tx1"/>
                </a:solidFill>
                <a:effectLst/>
                <a:latin typeface="+mn-lt"/>
                <a:ea typeface="+mn-ea"/>
                <a:cs typeface="+mn-cs"/>
              </a:rPr>
              <a:t> </a:t>
            </a:r>
            <a:r>
              <a:rPr lang="en-US" altLang="zh-CN" sz="1800" kern="1200" dirty="0" smtClean="0">
                <a:solidFill>
                  <a:schemeClr val="tx1"/>
                </a:solidFill>
                <a:effectLst/>
                <a:latin typeface="+mn-lt"/>
                <a:ea typeface="+mn-ea"/>
                <a:cs typeface="+mn-cs"/>
              </a:rPr>
              <a:t>a</a:t>
            </a:r>
            <a:r>
              <a:rPr lang="zh-CN" altLang="en-US" sz="1800" kern="1200" dirty="0" smtClean="0">
                <a:solidFill>
                  <a:schemeClr val="tx1"/>
                </a:solidFill>
                <a:effectLst/>
                <a:latin typeface="+mn-lt"/>
                <a:ea typeface="+mn-ea"/>
                <a:cs typeface="+mn-cs"/>
              </a:rPr>
              <a:t> </a:t>
            </a:r>
            <a:r>
              <a:rPr lang="en-US" altLang="zh-CN" sz="1800" kern="1200" dirty="0" smtClean="0">
                <a:solidFill>
                  <a:schemeClr val="tx1"/>
                </a:solidFill>
                <a:effectLst/>
                <a:latin typeface="+mn-lt"/>
                <a:ea typeface="+mn-ea"/>
                <a:cs typeface="+mn-cs"/>
              </a:rPr>
              <a:t>requirement</a:t>
            </a:r>
            <a:r>
              <a:rPr lang="zh-CN" altLang="en-US" sz="1800" kern="1200" dirty="0" smtClean="0">
                <a:solidFill>
                  <a:schemeClr val="tx1"/>
                </a:solidFill>
                <a:effectLst/>
                <a:latin typeface="+mn-lt"/>
                <a:ea typeface="+mn-ea"/>
                <a:cs typeface="+mn-cs"/>
              </a:rPr>
              <a:t> </a:t>
            </a:r>
            <a:r>
              <a:rPr lang="en-US" altLang="zh-CN" sz="1800" kern="1200" dirty="0" smtClean="0">
                <a:solidFill>
                  <a:schemeClr val="tx1"/>
                </a:solidFill>
                <a:effectLst/>
                <a:latin typeface="+mn-lt"/>
                <a:ea typeface="+mn-ea"/>
                <a:cs typeface="+mn-cs"/>
              </a:rPr>
              <a:t>for</a:t>
            </a:r>
            <a:r>
              <a:rPr lang="zh-CN" altLang="en-US" sz="1800" kern="1200" dirty="0" smtClean="0">
                <a:solidFill>
                  <a:schemeClr val="tx1"/>
                </a:solidFill>
                <a:effectLst/>
                <a:latin typeface="+mn-lt"/>
                <a:ea typeface="+mn-ea"/>
                <a:cs typeface="+mn-cs"/>
              </a:rPr>
              <a:t> </a:t>
            </a:r>
            <a:r>
              <a:rPr lang="en-US" altLang="zh-CN" sz="1800" kern="1200" dirty="0" smtClean="0">
                <a:solidFill>
                  <a:schemeClr val="tx1"/>
                </a:solidFill>
                <a:effectLst/>
                <a:latin typeface="+mn-lt"/>
                <a:ea typeface="+mn-ea"/>
                <a:cs typeface="+mn-cs"/>
              </a:rPr>
              <a:t>our</a:t>
            </a:r>
            <a:r>
              <a:rPr lang="zh-CN" altLang="en-US" sz="1800" kern="1200" baseline="0" dirty="0" smtClean="0">
                <a:solidFill>
                  <a:schemeClr val="tx1"/>
                </a:solidFill>
                <a:effectLst/>
                <a:latin typeface="+mn-lt"/>
                <a:ea typeface="+mn-ea"/>
                <a:cs typeface="+mn-cs"/>
              </a:rPr>
              <a:t> </a:t>
            </a:r>
            <a:r>
              <a:rPr lang="en-US" altLang="zh-CN" sz="1800" kern="1200" baseline="0" dirty="0" smtClean="0">
                <a:solidFill>
                  <a:schemeClr val="tx1"/>
                </a:solidFill>
                <a:effectLst/>
                <a:latin typeface="+mn-lt"/>
                <a:ea typeface="+mn-ea"/>
                <a:cs typeface="+mn-cs"/>
              </a:rPr>
              <a:t>attack</a:t>
            </a:r>
            <a:r>
              <a:rPr lang="en-US" sz="1800" kern="1200" baseline="0" dirty="0" smtClean="0">
                <a:solidFill>
                  <a:srgbClr val="FF0000"/>
                </a:solidFill>
                <a:effectLst/>
                <a:latin typeface="+mn-lt"/>
                <a:ea typeface="+mn-ea"/>
                <a:cs typeface="+mn-cs"/>
              </a:rPr>
              <a:t>. </a:t>
            </a:r>
            <a:r>
              <a:rPr lang="en-US" sz="1800" kern="1200" dirty="0" smtClean="0">
                <a:solidFill>
                  <a:schemeClr val="tx1"/>
                </a:solidFill>
                <a:effectLst/>
                <a:latin typeface="+mn-lt"/>
                <a:ea typeface="+mn-ea"/>
                <a:cs typeface="+mn-cs"/>
              </a:rPr>
              <a:t>Therefore, we need to design novel methods to empirically determine </a:t>
            </a:r>
            <a:r>
              <a:rPr lang="en-US" altLang="zh-CN" sz="1800" kern="1200" baseline="0" dirty="0" smtClean="0">
                <a:solidFill>
                  <a:schemeClr val="tx1"/>
                </a:solidFill>
                <a:effectLst/>
                <a:latin typeface="+mn-lt"/>
                <a:ea typeface="+mn-ea"/>
                <a:cs typeface="+mn-cs"/>
              </a:rPr>
              <a:t>the</a:t>
            </a:r>
            <a:r>
              <a:rPr lang="zh-CN" altLang="en-US" sz="1800" kern="1200" baseline="0" dirty="0" smtClean="0">
                <a:solidFill>
                  <a:schemeClr val="tx1"/>
                </a:solidFill>
                <a:effectLst/>
                <a:latin typeface="+mn-lt"/>
                <a:ea typeface="+mn-ea"/>
                <a:cs typeface="+mn-cs"/>
              </a:rPr>
              <a:t> </a:t>
            </a:r>
            <a:r>
              <a:rPr lang="en-US" altLang="zh-CN" sz="1800" kern="1200" baseline="0" dirty="0" smtClean="0">
                <a:solidFill>
                  <a:schemeClr val="tx1"/>
                </a:solidFill>
                <a:effectLst/>
                <a:latin typeface="+mn-lt"/>
                <a:ea typeface="+mn-ea"/>
                <a:cs typeface="+mn-cs"/>
              </a:rPr>
              <a:t>effect</a:t>
            </a:r>
            <a:r>
              <a:rPr lang="zh-CN" altLang="en-US" sz="1800" kern="1200" baseline="0" dirty="0" smtClean="0">
                <a:solidFill>
                  <a:schemeClr val="tx1"/>
                </a:solidFill>
                <a:effectLst/>
                <a:latin typeface="+mn-lt"/>
                <a:ea typeface="+mn-ea"/>
                <a:cs typeface="+mn-cs"/>
              </a:rPr>
              <a:t> </a:t>
            </a:r>
            <a:r>
              <a:rPr lang="en-US" altLang="zh-CN" sz="1800" kern="1200" baseline="0" dirty="0" smtClean="0">
                <a:solidFill>
                  <a:schemeClr val="tx1"/>
                </a:solidFill>
                <a:effectLst/>
                <a:latin typeface="+mn-lt"/>
                <a:ea typeface="+mn-ea"/>
                <a:cs typeface="+mn-cs"/>
              </a:rPr>
              <a:t>of</a:t>
            </a:r>
            <a:r>
              <a:rPr lang="zh-CN" altLang="en-US" sz="1800" kern="1200" baseline="0" dirty="0" smtClean="0">
                <a:solidFill>
                  <a:schemeClr val="tx1"/>
                </a:solidFill>
                <a:effectLst/>
                <a:latin typeface="+mn-lt"/>
                <a:ea typeface="+mn-ea"/>
                <a:cs typeface="+mn-cs"/>
              </a:rPr>
              <a:t> </a:t>
            </a:r>
            <a:r>
              <a:rPr lang="en-US" altLang="zh-CN" sz="1800" kern="1200" baseline="0" dirty="0" err="1" smtClean="0">
                <a:solidFill>
                  <a:schemeClr val="tx1"/>
                </a:solidFill>
                <a:effectLst/>
                <a:latin typeface="+mn-lt"/>
                <a:ea typeface="+mn-ea"/>
                <a:cs typeface="+mn-cs"/>
              </a:rPr>
              <a:t>clearcache</a:t>
            </a:r>
            <a:r>
              <a:rPr lang="en-US" altLang="zh-CN" sz="1800" kern="1200" baseline="0" dirty="0" smtClean="0">
                <a:solidFill>
                  <a:schemeClr val="tx1"/>
                </a:solidFill>
                <a:effectLst/>
                <a:latin typeface="+mn-lt"/>
                <a:ea typeface="+mn-ea"/>
                <a:cs typeface="+mn-cs"/>
              </a:rPr>
              <a:t>.</a:t>
            </a:r>
            <a:endParaRPr lang="en-US" sz="18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04D311-73F7-5D42-B843-E8305C73070F}" type="slidenum">
              <a:rPr lang="uk-UA" smtClean="0"/>
              <a:t>28</a:t>
            </a:fld>
            <a:endParaRPr lang="uk-UA"/>
          </a:p>
        </p:txBody>
      </p:sp>
    </p:spTree>
    <p:extLst>
      <p:ext uri="{BB962C8B-B14F-4D97-AF65-F5344CB8AC3E}">
        <p14:creationId xmlns:p14="http://schemas.microsoft.com/office/powerpoint/2010/main" val="446340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45</a:t>
            </a:fld>
            <a:endParaRPr lang="uk-UA"/>
          </a:p>
        </p:txBody>
      </p:sp>
    </p:spTree>
    <p:extLst>
      <p:ext uri="{BB962C8B-B14F-4D97-AF65-F5344CB8AC3E}">
        <p14:creationId xmlns:p14="http://schemas.microsoft.com/office/powerpoint/2010/main" val="915256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we demonstrate our attacks on S6. As they , we anticipate </a:t>
            </a:r>
            <a:r>
              <a:rPr lang="is-IS" dirty="0" smtClean="0"/>
              <a:t>…</a:t>
            </a:r>
          </a:p>
          <a:p>
            <a:endParaRPr lang="en-US" dirty="0" smtClean="0"/>
          </a:p>
          <a:p>
            <a:r>
              <a:rPr lang="en-US" dirty="0" smtClean="0"/>
              <a:t>Actually</a:t>
            </a:r>
            <a:r>
              <a:rPr lang="en-US" baseline="0" dirty="0" smtClean="0"/>
              <a:t>, this is a general method to determine whether a processor is vulnerable to F-R attacks.</a:t>
            </a:r>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48</a:t>
            </a:fld>
            <a:endParaRPr lang="uk-UA"/>
          </a:p>
        </p:txBody>
      </p:sp>
    </p:spTree>
    <p:extLst>
      <p:ext uri="{BB962C8B-B14F-4D97-AF65-F5344CB8AC3E}">
        <p14:creationId xmlns:p14="http://schemas.microsoft.com/office/powerpoint/2010/main" val="1795519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78</a:t>
            </a:fld>
            <a:endParaRPr lang="uk-UA"/>
          </a:p>
        </p:txBody>
      </p:sp>
    </p:spTree>
    <p:extLst>
      <p:ext uri="{BB962C8B-B14F-4D97-AF65-F5344CB8AC3E}">
        <p14:creationId xmlns:p14="http://schemas.microsoft.com/office/powerpoint/2010/main" val="862922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79</a:t>
            </a:fld>
            <a:endParaRPr lang="uk-UA"/>
          </a:p>
        </p:txBody>
      </p:sp>
    </p:spTree>
    <p:extLst>
      <p:ext uri="{BB962C8B-B14F-4D97-AF65-F5344CB8AC3E}">
        <p14:creationId xmlns:p14="http://schemas.microsoft.com/office/powerpoint/2010/main" val="819485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80</a:t>
            </a:fld>
            <a:endParaRPr lang="uk-UA"/>
          </a:p>
        </p:txBody>
      </p:sp>
    </p:spTree>
    <p:extLst>
      <p:ext uri="{BB962C8B-B14F-4D97-AF65-F5344CB8AC3E}">
        <p14:creationId xmlns:p14="http://schemas.microsoft.com/office/powerpoint/2010/main" val="1835342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81</a:t>
            </a:fld>
            <a:endParaRPr lang="uk-UA"/>
          </a:p>
        </p:txBody>
      </p:sp>
    </p:spTree>
    <p:extLst>
      <p:ext uri="{BB962C8B-B14F-4D97-AF65-F5344CB8AC3E}">
        <p14:creationId xmlns:p14="http://schemas.microsoft.com/office/powerpoint/2010/main" val="16922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line</a:t>
            </a:r>
            <a:r>
              <a:rPr lang="zh-CN" altLang="en-US" baseline="0" dirty="0" smtClean="0"/>
              <a:t> </a:t>
            </a:r>
            <a:r>
              <a:rPr lang="en-US" altLang="zh-CN" baseline="0" dirty="0" smtClean="0"/>
              <a:t>chart</a:t>
            </a:r>
            <a:endParaRPr lang="zh-CN" altLang="en-US" baseline="0" dirty="0" smtClean="0"/>
          </a:p>
          <a:p>
            <a:r>
              <a:rPr lang="en-US" altLang="zh-CN" baseline="0" dirty="0" smtClean="0"/>
              <a:t>low</a:t>
            </a:r>
            <a:r>
              <a:rPr lang="zh-CN" altLang="en-US" baseline="0" dirty="0" smtClean="0"/>
              <a:t> </a:t>
            </a:r>
            <a:r>
              <a:rPr lang="en-US" altLang="zh-CN" baseline="0" dirty="0" smtClean="0"/>
              <a:t>reading</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84</a:t>
            </a:fld>
            <a:endParaRPr lang="uk-UA"/>
          </a:p>
        </p:txBody>
      </p:sp>
    </p:spTree>
    <p:extLst>
      <p:ext uri="{BB962C8B-B14F-4D97-AF65-F5344CB8AC3E}">
        <p14:creationId xmlns:p14="http://schemas.microsoft.com/office/powerpoint/2010/main" val="524688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2</a:t>
            </a:fld>
            <a:endParaRPr lang="uk-UA"/>
          </a:p>
        </p:txBody>
      </p:sp>
    </p:spTree>
    <p:extLst>
      <p:ext uri="{BB962C8B-B14F-4D97-AF65-F5344CB8AC3E}">
        <p14:creationId xmlns:p14="http://schemas.microsoft.com/office/powerpoint/2010/main" val="1772054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3</a:t>
            </a:fld>
            <a:endParaRPr lang="uk-UA"/>
          </a:p>
        </p:txBody>
      </p:sp>
    </p:spTree>
    <p:extLst>
      <p:ext uri="{BB962C8B-B14F-4D97-AF65-F5344CB8AC3E}">
        <p14:creationId xmlns:p14="http://schemas.microsoft.com/office/powerpoint/2010/main" val="699776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FLUSH: A flushes a chunk locating in a shared memory page using </a:t>
            </a:r>
            <a:r>
              <a:rPr lang="en-US" dirty="0" err="1" smtClean="0"/>
              <a:t>clflush</a:t>
            </a:r>
            <a:r>
              <a:rPr lang="en-US" dirty="0" smtClean="0"/>
              <a:t>, and it contains specific instructions.</a:t>
            </a:r>
            <a:endParaRPr lang="zh-CN" altLang="en-US" dirty="0" smtClean="0"/>
          </a:p>
          <a:p>
            <a:r>
              <a:rPr lang="en-US" dirty="0" smtClean="0"/>
              <a:t>IDLE: A waits for a pre-determined interval while B is accessing the last level cache on another CPU core.</a:t>
            </a:r>
            <a:endParaRPr lang="zh-CN" altLang="en-US" dirty="0" smtClean="0"/>
          </a:p>
          <a:p>
            <a:r>
              <a:rPr lang="en-US" dirty="0" smtClean="0"/>
              <a:t>RELOAD: A measures the time of reloading the same chunk into the cache.</a:t>
            </a:r>
            <a:endParaRPr lang="zh-CN" altLang="en-US" dirty="0" smtClean="0"/>
          </a:p>
          <a:p>
            <a:endParaRPr lang="zh-CN" altLang="en-US" dirty="0" smtClean="0"/>
          </a:p>
          <a:p>
            <a:r>
              <a:rPr lang="en-US" dirty="0" smtClean="0"/>
              <a:t>If the time is shorter, it means that these instructions has been already in the cache. In other words, B has executed these instructions.  </a:t>
            </a:r>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12</a:t>
            </a:fld>
            <a:endParaRPr lang="uk-UA"/>
          </a:p>
        </p:txBody>
      </p:sp>
    </p:spTree>
    <p:extLst>
      <p:ext uri="{BB962C8B-B14F-4D97-AF65-F5344CB8AC3E}">
        <p14:creationId xmlns:p14="http://schemas.microsoft.com/office/powerpoint/2010/main" val="1078898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a:t>
            </a:r>
            <a:r>
              <a:rPr lang="en-US" baseline="0" dirty="0" smtClean="0"/>
              <a:t> about LLC is L2 on ARM</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15</a:t>
            </a:fld>
            <a:endParaRPr lang="uk-UA"/>
          </a:p>
        </p:txBody>
      </p:sp>
    </p:spTree>
    <p:extLst>
      <p:ext uri="{BB962C8B-B14F-4D97-AF65-F5344CB8AC3E}">
        <p14:creationId xmlns:p14="http://schemas.microsoft.com/office/powerpoint/2010/main" val="1316505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16</a:t>
            </a:fld>
            <a:endParaRPr lang="uk-UA"/>
          </a:p>
        </p:txBody>
      </p:sp>
    </p:spTree>
    <p:extLst>
      <p:ext uri="{BB962C8B-B14F-4D97-AF65-F5344CB8AC3E}">
        <p14:creationId xmlns:p14="http://schemas.microsoft.com/office/powerpoint/2010/main" val="1426819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17</a:t>
            </a:fld>
            <a:endParaRPr lang="uk-UA"/>
          </a:p>
        </p:txBody>
      </p:sp>
    </p:spTree>
    <p:extLst>
      <p:ext uri="{BB962C8B-B14F-4D97-AF65-F5344CB8AC3E}">
        <p14:creationId xmlns:p14="http://schemas.microsoft.com/office/powerpoint/2010/main" val="395279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18</a:t>
            </a:fld>
            <a:endParaRPr lang="uk-UA"/>
          </a:p>
        </p:txBody>
      </p:sp>
    </p:spTree>
    <p:extLst>
      <p:ext uri="{BB962C8B-B14F-4D97-AF65-F5344CB8AC3E}">
        <p14:creationId xmlns:p14="http://schemas.microsoft.com/office/powerpoint/2010/main" val="1239036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22</a:t>
            </a:fld>
            <a:endParaRPr lang="uk-UA"/>
          </a:p>
        </p:txBody>
      </p:sp>
    </p:spTree>
    <p:extLst>
      <p:ext uri="{BB962C8B-B14F-4D97-AF65-F5344CB8AC3E}">
        <p14:creationId xmlns:p14="http://schemas.microsoft.com/office/powerpoint/2010/main" val="711845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4803898"/>
      </p:ext>
    </p:extLst>
  </p:cSld>
  <p:clrMapOvr>
    <a:masterClrMapping/>
  </p:clrMapOvr>
  <p:transition spd="slow">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90893D-9CB3-1B43-85EC-BE827DAB7236}" type="datetimeFigureOut">
              <a:rPr lang="en-US" smtClean="0"/>
              <a:t>11/4/16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966440-EC59-C54E-B982-91FC87D15E54}" type="slidenum">
              <a:rPr lang="en-US" smtClean="0"/>
              <a:t>‹#›</a:t>
            </a:fld>
            <a:endParaRPr lang="en-US"/>
          </a:p>
        </p:txBody>
      </p:sp>
    </p:spTree>
    <p:extLst>
      <p:ext uri="{BB962C8B-B14F-4D97-AF65-F5344CB8AC3E}">
        <p14:creationId xmlns:p14="http://schemas.microsoft.com/office/powerpoint/2010/main" val="2122017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5"/>
            <a:ext cx="5829300" cy="1022350"/>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2179641"/>
            <a:ext cx="5829300" cy="1125537"/>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90893D-9CB3-1B43-85EC-BE827DAB7236}" type="datetimeFigureOut">
              <a:rPr lang="en-US" smtClean="0"/>
              <a:t>11/4/16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966440-EC59-C54E-B982-91FC87D15E54}" type="slidenum">
              <a:rPr lang="en-US" smtClean="0"/>
              <a:t>‹#›</a:t>
            </a:fld>
            <a:endParaRPr lang="en-US"/>
          </a:p>
        </p:txBody>
      </p:sp>
    </p:spTree>
    <p:extLst>
      <p:ext uri="{BB962C8B-B14F-4D97-AF65-F5344CB8AC3E}">
        <p14:creationId xmlns:p14="http://schemas.microsoft.com/office/powerpoint/2010/main" val="2194063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1200153"/>
            <a:ext cx="3028950" cy="33940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1200153"/>
            <a:ext cx="3028950" cy="33940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90893D-9CB3-1B43-85EC-BE827DAB7236}" type="datetimeFigureOut">
              <a:rPr lang="en-US" smtClean="0"/>
              <a:t>11/4/16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966440-EC59-C54E-B982-91FC87D15E54}" type="slidenum">
              <a:rPr lang="en-US" smtClean="0"/>
              <a:t>‹#›</a:t>
            </a:fld>
            <a:endParaRPr lang="en-US"/>
          </a:p>
        </p:txBody>
      </p:sp>
    </p:spTree>
    <p:extLst>
      <p:ext uri="{BB962C8B-B14F-4D97-AF65-F5344CB8AC3E}">
        <p14:creationId xmlns:p14="http://schemas.microsoft.com/office/powerpoint/2010/main" val="3785536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1" y="1150938"/>
            <a:ext cx="3030141" cy="4810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342901" y="1631953"/>
            <a:ext cx="3030141" cy="2962275"/>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70" y="1150938"/>
            <a:ext cx="3031331" cy="4810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483770" y="1631953"/>
            <a:ext cx="3031331" cy="2962275"/>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390893D-9CB3-1B43-85EC-BE827DAB7236}" type="datetimeFigureOut">
              <a:rPr lang="en-US" smtClean="0"/>
              <a:t>11/4/16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966440-EC59-C54E-B982-91FC87D15E54}" type="slidenum">
              <a:rPr lang="en-US" smtClean="0"/>
              <a:t>‹#›</a:t>
            </a:fld>
            <a:endParaRPr lang="en-US"/>
          </a:p>
        </p:txBody>
      </p:sp>
    </p:spTree>
    <p:extLst>
      <p:ext uri="{BB962C8B-B14F-4D97-AF65-F5344CB8AC3E}">
        <p14:creationId xmlns:p14="http://schemas.microsoft.com/office/powerpoint/2010/main" val="2908244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90893D-9CB3-1B43-85EC-BE827DAB7236}" type="datetimeFigureOut">
              <a:rPr lang="en-US" smtClean="0"/>
              <a:t>11/4/16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966440-EC59-C54E-B982-91FC87D15E54}" type="slidenum">
              <a:rPr lang="en-US" smtClean="0"/>
              <a:t>‹#›</a:t>
            </a:fld>
            <a:endParaRPr lang="en-US"/>
          </a:p>
        </p:txBody>
      </p:sp>
    </p:spTree>
    <p:extLst>
      <p:ext uri="{BB962C8B-B14F-4D97-AF65-F5344CB8AC3E}">
        <p14:creationId xmlns:p14="http://schemas.microsoft.com/office/powerpoint/2010/main" val="42044951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90893D-9CB3-1B43-85EC-BE827DAB7236}" type="datetimeFigureOut">
              <a:rPr lang="en-US" smtClean="0"/>
              <a:t>11/4/16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966440-EC59-C54E-B982-91FC87D15E54}" type="slidenum">
              <a:rPr lang="en-US" smtClean="0"/>
              <a:t>‹#›</a:t>
            </a:fld>
            <a:endParaRPr lang="en-US"/>
          </a:p>
        </p:txBody>
      </p:sp>
    </p:spTree>
    <p:extLst>
      <p:ext uri="{BB962C8B-B14F-4D97-AF65-F5344CB8AC3E}">
        <p14:creationId xmlns:p14="http://schemas.microsoft.com/office/powerpoint/2010/main" val="4227363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791"/>
            <a:ext cx="2256235" cy="871537"/>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2681288" y="204791"/>
            <a:ext cx="3833813" cy="438943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1" y="1076325"/>
            <a:ext cx="2256235" cy="3517900"/>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90893D-9CB3-1B43-85EC-BE827DAB7236}" type="datetimeFigureOut">
              <a:rPr lang="en-US" smtClean="0"/>
              <a:t>11/4/16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966440-EC59-C54E-B982-91FC87D15E54}" type="slidenum">
              <a:rPr lang="en-US" smtClean="0"/>
              <a:t>‹#›</a:t>
            </a:fld>
            <a:endParaRPr lang="en-US"/>
          </a:p>
        </p:txBody>
      </p:sp>
    </p:spTree>
    <p:extLst>
      <p:ext uri="{BB962C8B-B14F-4D97-AF65-F5344CB8AC3E}">
        <p14:creationId xmlns:p14="http://schemas.microsoft.com/office/powerpoint/2010/main" val="68398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0"/>
            <a:ext cx="4114800" cy="425450"/>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344216" y="460375"/>
            <a:ext cx="4114800" cy="30861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1344216" y="4025900"/>
            <a:ext cx="4114800" cy="603250"/>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90893D-9CB3-1B43-85EC-BE827DAB7236}" type="datetimeFigureOut">
              <a:rPr lang="en-US" smtClean="0"/>
              <a:t>11/4/16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966440-EC59-C54E-B982-91FC87D15E54}" type="slidenum">
              <a:rPr lang="en-US" smtClean="0"/>
              <a:t>‹#›</a:t>
            </a:fld>
            <a:endParaRPr lang="en-US"/>
          </a:p>
        </p:txBody>
      </p:sp>
    </p:spTree>
    <p:extLst>
      <p:ext uri="{BB962C8B-B14F-4D97-AF65-F5344CB8AC3E}">
        <p14:creationId xmlns:p14="http://schemas.microsoft.com/office/powerpoint/2010/main" val="15655339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90893D-9CB3-1B43-85EC-BE827DAB7236}" type="datetimeFigureOut">
              <a:rPr lang="en-US" smtClean="0"/>
              <a:t>11/4/16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966440-EC59-C54E-B982-91FC87D15E54}" type="slidenum">
              <a:rPr lang="en-US" smtClean="0"/>
              <a:t>‹#›</a:t>
            </a:fld>
            <a:endParaRPr lang="en-US"/>
          </a:p>
        </p:txBody>
      </p:sp>
    </p:spTree>
    <p:extLst>
      <p:ext uri="{BB962C8B-B14F-4D97-AF65-F5344CB8AC3E}">
        <p14:creationId xmlns:p14="http://schemas.microsoft.com/office/powerpoint/2010/main" val="40864956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6375"/>
            <a:ext cx="1543050" cy="4387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206375"/>
            <a:ext cx="451485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90893D-9CB3-1B43-85EC-BE827DAB7236}" type="datetimeFigureOut">
              <a:rPr lang="en-US" smtClean="0"/>
              <a:t>11/4/16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966440-EC59-C54E-B982-91FC87D15E54}" type="slidenum">
              <a:rPr lang="en-US" smtClean="0"/>
              <a:t>‹#›</a:t>
            </a:fld>
            <a:endParaRPr lang="en-US"/>
          </a:p>
        </p:txBody>
      </p:sp>
    </p:spTree>
    <p:extLst>
      <p:ext uri="{BB962C8B-B14F-4D97-AF65-F5344CB8AC3E}">
        <p14:creationId xmlns:p14="http://schemas.microsoft.com/office/powerpoint/2010/main" val="1178771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9" name="Content Placeholder 2"/>
          <p:cNvSpPr>
            <a:spLocks noGrp="1"/>
          </p:cNvSpPr>
          <p:nvPr>
            <p:ph idx="13"/>
          </p:nvPr>
        </p:nvSpPr>
        <p:spPr>
          <a:xfrm>
            <a:off x="560197" y="1372791"/>
            <a:ext cx="6172200" cy="3394472"/>
          </a:xfrm>
          <a:prstGeom prst="rect">
            <a:avLst/>
          </a:prstGeom>
          <a:ln>
            <a:solidFill>
              <a:srgbClr val="FFFFFF"/>
            </a:solidFill>
          </a:ln>
        </p:spPr>
        <p:txBody>
          <a:bodyPr/>
          <a:lstStyle>
            <a:lvl1pPr>
              <a:defRPr>
                <a:solidFill>
                  <a:srgbClr val="BB0000"/>
                </a:solidFill>
              </a:defRPr>
            </a:lvl1pPr>
            <a:lvl2pPr marL="0">
              <a:spcBef>
                <a:spcPts val="450"/>
              </a:spcBef>
              <a:defRPr sz="1800">
                <a:solidFill>
                  <a:schemeClr val="tx1">
                    <a:lumMod val="65000"/>
                    <a:lumOff val="35000"/>
                  </a:schemeClr>
                </a:solidFill>
              </a:defRPr>
            </a:lvl2pPr>
            <a:lvl3pPr>
              <a:spcBef>
                <a:spcPts val="0"/>
              </a:spcBef>
              <a:defRPr sz="1500">
                <a:solidFill>
                  <a:schemeClr val="tx1">
                    <a:lumMod val="65000"/>
                    <a:lumOff val="35000"/>
                  </a:schemeClr>
                </a:solidFill>
              </a:defRPr>
            </a:lvl3pPr>
            <a:lvl5pPr marL="377180" indent="0">
              <a:spcBef>
                <a:spcPts val="263"/>
              </a:spcBef>
              <a:buNone/>
              <a:defRPr sz="1200">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4"/>
            <a:r>
              <a:rPr lang="en-US" dirty="0" smtClean="0"/>
              <a:t>Fifth level</a:t>
            </a:r>
            <a:endParaRPr lang="en-US" dirty="0"/>
          </a:p>
        </p:txBody>
      </p:sp>
      <p:sp>
        <p:nvSpPr>
          <p:cNvPr id="13" name="Content Placeholder 2"/>
          <p:cNvSpPr>
            <a:spLocks noGrp="1"/>
          </p:cNvSpPr>
          <p:nvPr>
            <p:ph idx="15" hasCustomPrompt="1"/>
          </p:nvPr>
        </p:nvSpPr>
        <p:spPr>
          <a:xfrm>
            <a:off x="4180417" y="172361"/>
            <a:ext cx="2544155" cy="501609"/>
          </a:xfrm>
          <a:prstGeom prst="rect">
            <a:avLst/>
          </a:prstGeom>
          <a:ln>
            <a:solidFill>
              <a:srgbClr val="BB0000"/>
            </a:solidFill>
          </a:ln>
        </p:spPr>
        <p:txBody>
          <a:bodyPr/>
          <a:lstStyle>
            <a:lvl1pPr algn="r">
              <a:lnSpc>
                <a:spcPts val="1230"/>
              </a:lnSpc>
              <a:spcBef>
                <a:spcPts val="0"/>
              </a:spcBef>
              <a:defRPr sz="975" baseline="0">
                <a:solidFill>
                  <a:schemeClr val="bg1"/>
                </a:solidFill>
              </a:defRPr>
            </a:lvl1pPr>
            <a:lvl2pPr marL="0">
              <a:spcBef>
                <a:spcPts val="450"/>
              </a:spcBef>
              <a:defRPr sz="1800">
                <a:solidFill>
                  <a:schemeClr val="tx1">
                    <a:lumMod val="65000"/>
                    <a:lumOff val="35000"/>
                  </a:schemeClr>
                </a:solidFill>
              </a:defRPr>
            </a:lvl2pPr>
            <a:lvl3pPr>
              <a:spcBef>
                <a:spcPts val="0"/>
              </a:spcBef>
              <a:defRPr sz="1500">
                <a:solidFill>
                  <a:schemeClr val="tx1">
                    <a:lumMod val="65000"/>
                    <a:lumOff val="35000"/>
                  </a:schemeClr>
                </a:solidFill>
              </a:defRPr>
            </a:lvl3pPr>
            <a:lvl5pPr marL="377180" indent="0">
              <a:spcBef>
                <a:spcPts val="263"/>
              </a:spcBef>
              <a:buNone/>
              <a:defRPr sz="1200">
                <a:solidFill>
                  <a:schemeClr val="tx1">
                    <a:lumMod val="65000"/>
                    <a:lumOff val="35000"/>
                  </a:schemeClr>
                </a:solidFill>
              </a:defRPr>
            </a:lvl5pPr>
          </a:lstStyle>
          <a:p>
            <a:pPr lvl="0"/>
            <a:r>
              <a:rPr lang="en-US" dirty="0" smtClean="0"/>
              <a:t>UNIT NAME HERE</a:t>
            </a:r>
          </a:p>
          <a:p>
            <a:pPr lvl="0"/>
            <a:r>
              <a:rPr lang="en-US" dirty="0" smtClean="0"/>
              <a:t>LINE 2 AS NEEDED</a:t>
            </a:r>
            <a:endParaRPr lang="en-US" dirty="0"/>
          </a:p>
        </p:txBody>
      </p:sp>
      <p:sp>
        <p:nvSpPr>
          <p:cNvPr id="14" name="Content Placeholder 2"/>
          <p:cNvSpPr>
            <a:spLocks noGrp="1"/>
          </p:cNvSpPr>
          <p:nvPr>
            <p:ph idx="16" hasCustomPrompt="1"/>
          </p:nvPr>
        </p:nvSpPr>
        <p:spPr>
          <a:xfrm>
            <a:off x="3236544" y="789715"/>
            <a:ext cx="3482116" cy="477089"/>
          </a:xfrm>
          <a:prstGeom prst="rect">
            <a:avLst/>
          </a:prstGeom>
          <a:ln>
            <a:solidFill>
              <a:schemeClr val="bg1"/>
            </a:solidFill>
          </a:ln>
        </p:spPr>
        <p:txBody>
          <a:bodyPr/>
          <a:lstStyle>
            <a:lvl1pPr algn="r">
              <a:lnSpc>
                <a:spcPts val="1230"/>
              </a:lnSpc>
              <a:spcBef>
                <a:spcPts val="0"/>
              </a:spcBef>
              <a:defRPr sz="1200" b="1" baseline="0">
                <a:solidFill>
                  <a:schemeClr val="tx1">
                    <a:lumMod val="65000"/>
                    <a:lumOff val="35000"/>
                  </a:schemeClr>
                </a:solidFill>
              </a:defRPr>
            </a:lvl1pPr>
            <a:lvl2pPr marL="0">
              <a:spcBef>
                <a:spcPts val="450"/>
              </a:spcBef>
              <a:defRPr sz="1800">
                <a:solidFill>
                  <a:schemeClr val="tx1">
                    <a:lumMod val="65000"/>
                    <a:lumOff val="35000"/>
                  </a:schemeClr>
                </a:solidFill>
              </a:defRPr>
            </a:lvl2pPr>
            <a:lvl3pPr>
              <a:spcBef>
                <a:spcPts val="0"/>
              </a:spcBef>
              <a:defRPr sz="1500">
                <a:solidFill>
                  <a:schemeClr val="tx1">
                    <a:lumMod val="65000"/>
                    <a:lumOff val="35000"/>
                  </a:schemeClr>
                </a:solidFill>
              </a:defRPr>
            </a:lvl3pPr>
            <a:lvl5pPr marL="377180" indent="0">
              <a:spcBef>
                <a:spcPts val="263"/>
              </a:spcBef>
              <a:buNone/>
              <a:defRPr sz="1200">
                <a:solidFill>
                  <a:schemeClr val="tx1">
                    <a:lumMod val="65000"/>
                    <a:lumOff val="35000"/>
                  </a:schemeClr>
                </a:solidFill>
              </a:defRPr>
            </a:lvl5pPr>
          </a:lstStyle>
          <a:p>
            <a:pPr lvl="0"/>
            <a:r>
              <a:rPr lang="en-US" dirty="0" smtClean="0"/>
              <a:t>TOPIC TITLE HERE</a:t>
            </a:r>
            <a:endParaRPr lang="en-US" dirty="0"/>
          </a:p>
        </p:txBody>
      </p:sp>
    </p:spTree>
    <p:extLst>
      <p:ext uri="{BB962C8B-B14F-4D97-AF65-F5344CB8AC3E}">
        <p14:creationId xmlns:p14="http://schemas.microsoft.com/office/powerpoint/2010/main" val="3793167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g Phrase-Word Slide WHITE1">
    <p:spTree>
      <p:nvGrpSpPr>
        <p:cNvPr id="1" name=""/>
        <p:cNvGrpSpPr/>
        <p:nvPr/>
      </p:nvGrpSpPr>
      <p:grpSpPr>
        <a:xfrm>
          <a:off x="0" y="0"/>
          <a:ext cx="0" cy="0"/>
          <a:chOff x="0" y="0"/>
          <a:chExt cx="0" cy="0"/>
        </a:xfrm>
      </p:grpSpPr>
      <p:sp>
        <p:nvSpPr>
          <p:cNvPr id="10" name="Content Placeholder 2"/>
          <p:cNvSpPr>
            <a:spLocks noGrp="1"/>
          </p:cNvSpPr>
          <p:nvPr>
            <p:ph idx="16" hasCustomPrompt="1"/>
          </p:nvPr>
        </p:nvSpPr>
        <p:spPr>
          <a:xfrm>
            <a:off x="488819" y="1300894"/>
            <a:ext cx="5395515" cy="3313013"/>
          </a:xfrm>
          <a:prstGeom prst="rect">
            <a:avLst/>
          </a:prstGeom>
          <a:ln>
            <a:solidFill>
              <a:srgbClr val="FFFFFF"/>
            </a:solidFill>
          </a:ln>
        </p:spPr>
        <p:txBody>
          <a:bodyPr/>
          <a:lstStyle>
            <a:lvl1pPr algn="l">
              <a:lnSpc>
                <a:spcPts val="6300"/>
              </a:lnSpc>
              <a:spcBef>
                <a:spcPts val="0"/>
              </a:spcBef>
              <a:defRPr sz="6000" b="1" baseline="0">
                <a:solidFill>
                  <a:srgbClr val="BB0000"/>
                </a:solidFill>
              </a:defRPr>
            </a:lvl1pPr>
            <a:lvl2pPr marL="0">
              <a:spcBef>
                <a:spcPts val="450"/>
              </a:spcBef>
              <a:defRPr sz="1800">
                <a:solidFill>
                  <a:schemeClr val="tx1">
                    <a:lumMod val="65000"/>
                    <a:lumOff val="35000"/>
                  </a:schemeClr>
                </a:solidFill>
              </a:defRPr>
            </a:lvl2pPr>
            <a:lvl3pPr>
              <a:spcBef>
                <a:spcPts val="0"/>
              </a:spcBef>
              <a:defRPr sz="1500">
                <a:solidFill>
                  <a:schemeClr val="tx1">
                    <a:lumMod val="65000"/>
                    <a:lumOff val="35000"/>
                  </a:schemeClr>
                </a:solidFill>
              </a:defRPr>
            </a:lvl3pPr>
            <a:lvl5pPr marL="377180" indent="0">
              <a:spcBef>
                <a:spcPts val="263"/>
              </a:spcBef>
              <a:buNone/>
              <a:defRPr sz="1200">
                <a:solidFill>
                  <a:schemeClr val="tx1">
                    <a:lumMod val="65000"/>
                    <a:lumOff val="35000"/>
                  </a:schemeClr>
                </a:solidFill>
              </a:defRPr>
            </a:lvl5pPr>
          </a:lstStyle>
          <a:p>
            <a:pPr lvl="0"/>
            <a:r>
              <a:rPr lang="en-US" dirty="0" smtClean="0"/>
              <a:t>BIG WORD BIG PHRASE</a:t>
            </a:r>
            <a:br>
              <a:rPr lang="en-US" dirty="0" smtClean="0"/>
            </a:br>
            <a:r>
              <a:rPr lang="en-US" dirty="0" smtClean="0"/>
              <a:t>SLIDE</a:t>
            </a:r>
            <a:endParaRPr lang="en-US" dirty="0"/>
          </a:p>
        </p:txBody>
      </p:sp>
      <p:sp>
        <p:nvSpPr>
          <p:cNvPr id="11" name="Content Placeholder 2"/>
          <p:cNvSpPr>
            <a:spLocks noGrp="1"/>
          </p:cNvSpPr>
          <p:nvPr>
            <p:ph idx="15" hasCustomPrompt="1"/>
          </p:nvPr>
        </p:nvSpPr>
        <p:spPr>
          <a:xfrm>
            <a:off x="4180417" y="172361"/>
            <a:ext cx="2544155" cy="501609"/>
          </a:xfrm>
          <a:prstGeom prst="rect">
            <a:avLst/>
          </a:prstGeom>
          <a:ln>
            <a:solidFill>
              <a:srgbClr val="BB0000"/>
            </a:solidFill>
          </a:ln>
        </p:spPr>
        <p:txBody>
          <a:bodyPr/>
          <a:lstStyle>
            <a:lvl1pPr algn="r">
              <a:lnSpc>
                <a:spcPts val="1230"/>
              </a:lnSpc>
              <a:spcBef>
                <a:spcPts val="0"/>
              </a:spcBef>
              <a:defRPr sz="975" baseline="0">
                <a:solidFill>
                  <a:schemeClr val="bg1"/>
                </a:solidFill>
              </a:defRPr>
            </a:lvl1pPr>
            <a:lvl2pPr marL="0">
              <a:spcBef>
                <a:spcPts val="450"/>
              </a:spcBef>
              <a:defRPr sz="1800">
                <a:solidFill>
                  <a:schemeClr val="tx1">
                    <a:lumMod val="65000"/>
                    <a:lumOff val="35000"/>
                  </a:schemeClr>
                </a:solidFill>
              </a:defRPr>
            </a:lvl2pPr>
            <a:lvl3pPr>
              <a:spcBef>
                <a:spcPts val="0"/>
              </a:spcBef>
              <a:defRPr sz="1500">
                <a:solidFill>
                  <a:schemeClr val="tx1">
                    <a:lumMod val="65000"/>
                    <a:lumOff val="35000"/>
                  </a:schemeClr>
                </a:solidFill>
              </a:defRPr>
            </a:lvl3pPr>
            <a:lvl5pPr marL="377180" indent="0">
              <a:spcBef>
                <a:spcPts val="263"/>
              </a:spcBef>
              <a:buNone/>
              <a:defRPr sz="1200">
                <a:solidFill>
                  <a:schemeClr val="tx1">
                    <a:lumMod val="65000"/>
                    <a:lumOff val="35000"/>
                  </a:schemeClr>
                </a:solidFill>
              </a:defRPr>
            </a:lvl5pPr>
          </a:lstStyle>
          <a:p>
            <a:pPr lvl="0"/>
            <a:r>
              <a:rPr lang="en-US" dirty="0" smtClean="0"/>
              <a:t>UNIT NAME HERE</a:t>
            </a:r>
          </a:p>
          <a:p>
            <a:pPr lvl="0"/>
            <a:r>
              <a:rPr lang="en-US" dirty="0" smtClean="0"/>
              <a:t>LINE 2 AS NEEDED</a:t>
            </a:r>
            <a:endParaRPr lang="en-US" dirty="0"/>
          </a:p>
        </p:txBody>
      </p:sp>
    </p:spTree>
    <p:extLst>
      <p:ext uri="{BB962C8B-B14F-4D97-AF65-F5344CB8AC3E}">
        <p14:creationId xmlns:p14="http://schemas.microsoft.com/office/powerpoint/2010/main" val="1106801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g Phrase-Word Slide RED">
    <p:spTree>
      <p:nvGrpSpPr>
        <p:cNvPr id="1" name=""/>
        <p:cNvGrpSpPr/>
        <p:nvPr/>
      </p:nvGrpSpPr>
      <p:grpSpPr>
        <a:xfrm>
          <a:off x="0" y="0"/>
          <a:ext cx="0" cy="0"/>
          <a:chOff x="0" y="0"/>
          <a:chExt cx="0" cy="0"/>
        </a:xfrm>
      </p:grpSpPr>
      <p:sp>
        <p:nvSpPr>
          <p:cNvPr id="4" name="Rectangle 3"/>
          <p:cNvSpPr/>
          <p:nvPr userDrawn="1"/>
        </p:nvSpPr>
        <p:spPr>
          <a:xfrm>
            <a:off x="0" y="682628"/>
            <a:ext cx="6858000" cy="4460875"/>
          </a:xfrm>
          <a:prstGeom prst="rect">
            <a:avLst/>
          </a:prstGeom>
          <a:solidFill>
            <a:srgbClr val="B70F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BB0000"/>
              </a:solidFill>
            </a:endParaRPr>
          </a:p>
        </p:txBody>
      </p:sp>
      <p:sp>
        <p:nvSpPr>
          <p:cNvPr id="8" name="Content Placeholder 2"/>
          <p:cNvSpPr>
            <a:spLocks noGrp="1"/>
          </p:cNvSpPr>
          <p:nvPr>
            <p:ph idx="15" hasCustomPrompt="1"/>
          </p:nvPr>
        </p:nvSpPr>
        <p:spPr>
          <a:xfrm>
            <a:off x="4180417" y="181607"/>
            <a:ext cx="2544155" cy="501609"/>
          </a:xfrm>
          <a:prstGeom prst="rect">
            <a:avLst/>
          </a:prstGeom>
          <a:ln>
            <a:solidFill>
              <a:srgbClr val="BB0000"/>
            </a:solidFill>
          </a:ln>
        </p:spPr>
        <p:txBody>
          <a:bodyPr/>
          <a:lstStyle>
            <a:lvl1pPr algn="r">
              <a:lnSpc>
                <a:spcPts val="1230"/>
              </a:lnSpc>
              <a:spcBef>
                <a:spcPts val="0"/>
              </a:spcBef>
              <a:defRPr sz="975" baseline="0">
                <a:solidFill>
                  <a:schemeClr val="bg1"/>
                </a:solidFill>
              </a:defRPr>
            </a:lvl1pPr>
            <a:lvl2pPr marL="0">
              <a:spcBef>
                <a:spcPts val="450"/>
              </a:spcBef>
              <a:defRPr sz="1800">
                <a:solidFill>
                  <a:schemeClr val="tx1">
                    <a:lumMod val="65000"/>
                    <a:lumOff val="35000"/>
                  </a:schemeClr>
                </a:solidFill>
              </a:defRPr>
            </a:lvl2pPr>
            <a:lvl3pPr>
              <a:spcBef>
                <a:spcPts val="0"/>
              </a:spcBef>
              <a:defRPr sz="1500">
                <a:solidFill>
                  <a:schemeClr val="tx1">
                    <a:lumMod val="65000"/>
                    <a:lumOff val="35000"/>
                  </a:schemeClr>
                </a:solidFill>
              </a:defRPr>
            </a:lvl3pPr>
            <a:lvl5pPr marL="377180" indent="0">
              <a:spcBef>
                <a:spcPts val="263"/>
              </a:spcBef>
              <a:buNone/>
              <a:defRPr sz="1200">
                <a:solidFill>
                  <a:schemeClr val="tx1">
                    <a:lumMod val="65000"/>
                    <a:lumOff val="35000"/>
                  </a:schemeClr>
                </a:solidFill>
              </a:defRPr>
            </a:lvl5pPr>
          </a:lstStyle>
          <a:p>
            <a:pPr lvl="0"/>
            <a:r>
              <a:rPr lang="en-US" dirty="0" smtClean="0"/>
              <a:t>UNIT NAME HERE</a:t>
            </a:r>
          </a:p>
          <a:p>
            <a:pPr lvl="0"/>
            <a:r>
              <a:rPr lang="en-US" dirty="0" smtClean="0"/>
              <a:t>LINE 2 AS NEEDED</a:t>
            </a:r>
            <a:endParaRPr lang="en-US" dirty="0"/>
          </a:p>
        </p:txBody>
      </p:sp>
      <p:sp>
        <p:nvSpPr>
          <p:cNvPr id="9" name="Content Placeholder 2"/>
          <p:cNvSpPr>
            <a:spLocks noGrp="1"/>
          </p:cNvSpPr>
          <p:nvPr>
            <p:ph idx="16" hasCustomPrompt="1"/>
          </p:nvPr>
        </p:nvSpPr>
        <p:spPr>
          <a:xfrm>
            <a:off x="488819" y="1300894"/>
            <a:ext cx="5395515" cy="3313013"/>
          </a:xfrm>
          <a:prstGeom prst="rect">
            <a:avLst/>
          </a:prstGeom>
          <a:ln>
            <a:solidFill>
              <a:srgbClr val="BB0000"/>
            </a:solidFill>
          </a:ln>
        </p:spPr>
        <p:txBody>
          <a:bodyPr/>
          <a:lstStyle>
            <a:lvl1pPr algn="l">
              <a:lnSpc>
                <a:spcPts val="6300"/>
              </a:lnSpc>
              <a:spcBef>
                <a:spcPts val="0"/>
              </a:spcBef>
              <a:defRPr sz="6000" b="1" baseline="0">
                <a:solidFill>
                  <a:schemeClr val="bg1"/>
                </a:solidFill>
              </a:defRPr>
            </a:lvl1pPr>
            <a:lvl2pPr marL="0">
              <a:spcBef>
                <a:spcPts val="450"/>
              </a:spcBef>
              <a:defRPr sz="1800">
                <a:solidFill>
                  <a:schemeClr val="tx1">
                    <a:lumMod val="65000"/>
                    <a:lumOff val="35000"/>
                  </a:schemeClr>
                </a:solidFill>
              </a:defRPr>
            </a:lvl2pPr>
            <a:lvl3pPr>
              <a:spcBef>
                <a:spcPts val="0"/>
              </a:spcBef>
              <a:defRPr sz="1500">
                <a:solidFill>
                  <a:schemeClr val="tx1">
                    <a:lumMod val="65000"/>
                    <a:lumOff val="35000"/>
                  </a:schemeClr>
                </a:solidFill>
              </a:defRPr>
            </a:lvl3pPr>
            <a:lvl5pPr marL="377180" indent="0">
              <a:spcBef>
                <a:spcPts val="263"/>
              </a:spcBef>
              <a:buNone/>
              <a:defRPr sz="1200">
                <a:solidFill>
                  <a:schemeClr val="tx1">
                    <a:lumMod val="65000"/>
                    <a:lumOff val="35000"/>
                  </a:schemeClr>
                </a:solidFill>
              </a:defRPr>
            </a:lvl5pPr>
          </a:lstStyle>
          <a:p>
            <a:pPr lvl="0"/>
            <a:r>
              <a:rPr lang="en-US" dirty="0" smtClean="0"/>
              <a:t>BIG WORD</a:t>
            </a:r>
          </a:p>
          <a:p>
            <a:pPr lvl="0"/>
            <a:r>
              <a:rPr lang="en-US" dirty="0" smtClean="0"/>
              <a:t>BIG PHRASE</a:t>
            </a:r>
            <a:br>
              <a:rPr lang="en-US" dirty="0" smtClean="0"/>
            </a:br>
            <a:r>
              <a:rPr lang="en-US" dirty="0" smtClean="0"/>
              <a:t>SLIDE</a:t>
            </a:r>
            <a:endParaRPr lang="en-US" dirty="0"/>
          </a:p>
        </p:txBody>
      </p:sp>
    </p:spTree>
    <p:extLst>
      <p:ext uri="{BB962C8B-B14F-4D97-AF65-F5344CB8AC3E}">
        <p14:creationId xmlns:p14="http://schemas.microsoft.com/office/powerpoint/2010/main" val="1471957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11" name="Content Placeholder 2"/>
          <p:cNvSpPr>
            <a:spLocks noGrp="1"/>
          </p:cNvSpPr>
          <p:nvPr>
            <p:ph idx="15" hasCustomPrompt="1"/>
          </p:nvPr>
        </p:nvSpPr>
        <p:spPr>
          <a:xfrm>
            <a:off x="4180417" y="172361"/>
            <a:ext cx="2544155" cy="501609"/>
          </a:xfrm>
          <a:prstGeom prst="rect">
            <a:avLst/>
          </a:prstGeom>
          <a:ln>
            <a:solidFill>
              <a:srgbClr val="BB0000"/>
            </a:solidFill>
          </a:ln>
        </p:spPr>
        <p:txBody>
          <a:bodyPr/>
          <a:lstStyle>
            <a:lvl1pPr algn="r">
              <a:lnSpc>
                <a:spcPts val="1230"/>
              </a:lnSpc>
              <a:spcBef>
                <a:spcPts val="0"/>
              </a:spcBef>
              <a:defRPr sz="975" baseline="0">
                <a:solidFill>
                  <a:schemeClr val="bg1"/>
                </a:solidFill>
              </a:defRPr>
            </a:lvl1pPr>
            <a:lvl2pPr marL="0">
              <a:spcBef>
                <a:spcPts val="450"/>
              </a:spcBef>
              <a:defRPr sz="1800">
                <a:solidFill>
                  <a:schemeClr val="tx1">
                    <a:lumMod val="65000"/>
                    <a:lumOff val="35000"/>
                  </a:schemeClr>
                </a:solidFill>
              </a:defRPr>
            </a:lvl2pPr>
            <a:lvl3pPr>
              <a:spcBef>
                <a:spcPts val="0"/>
              </a:spcBef>
              <a:defRPr sz="1500">
                <a:solidFill>
                  <a:schemeClr val="tx1">
                    <a:lumMod val="65000"/>
                    <a:lumOff val="35000"/>
                  </a:schemeClr>
                </a:solidFill>
              </a:defRPr>
            </a:lvl3pPr>
            <a:lvl5pPr marL="377180" indent="0">
              <a:spcBef>
                <a:spcPts val="263"/>
              </a:spcBef>
              <a:buNone/>
              <a:defRPr sz="1200">
                <a:solidFill>
                  <a:schemeClr val="tx1">
                    <a:lumMod val="65000"/>
                    <a:lumOff val="35000"/>
                  </a:schemeClr>
                </a:solidFill>
              </a:defRPr>
            </a:lvl5pPr>
          </a:lstStyle>
          <a:p>
            <a:pPr lvl="0"/>
            <a:r>
              <a:rPr lang="en-US" dirty="0" smtClean="0"/>
              <a:t>UNIT NAME HERE</a:t>
            </a:r>
          </a:p>
          <a:p>
            <a:pPr lvl="0"/>
            <a:r>
              <a:rPr lang="en-US" dirty="0" smtClean="0"/>
              <a:t>LINE 2 AS NEEDED</a:t>
            </a:r>
            <a:endParaRPr lang="en-US" dirty="0"/>
          </a:p>
        </p:txBody>
      </p:sp>
      <p:sp>
        <p:nvSpPr>
          <p:cNvPr id="13" name="Content Placeholder 2"/>
          <p:cNvSpPr>
            <a:spLocks noGrp="1"/>
          </p:cNvSpPr>
          <p:nvPr>
            <p:ph idx="17" hasCustomPrompt="1"/>
          </p:nvPr>
        </p:nvSpPr>
        <p:spPr>
          <a:xfrm>
            <a:off x="3660758" y="4029502"/>
            <a:ext cx="2544155" cy="820519"/>
          </a:xfrm>
          <a:prstGeom prst="rect">
            <a:avLst/>
          </a:prstGeom>
          <a:ln>
            <a:solidFill>
              <a:schemeClr val="bg1"/>
            </a:solidFill>
          </a:ln>
        </p:spPr>
        <p:txBody>
          <a:bodyPr/>
          <a:lstStyle>
            <a:lvl1pPr algn="r">
              <a:lnSpc>
                <a:spcPct val="110000"/>
              </a:lnSpc>
              <a:spcBef>
                <a:spcPts val="0"/>
              </a:spcBef>
              <a:defRPr sz="1800" baseline="-25000">
                <a:solidFill>
                  <a:srgbClr val="BB0000"/>
                </a:solidFill>
              </a:defRPr>
            </a:lvl1pPr>
            <a:lvl2pPr marL="0">
              <a:spcBef>
                <a:spcPts val="450"/>
              </a:spcBef>
              <a:defRPr sz="1800">
                <a:solidFill>
                  <a:schemeClr val="tx1">
                    <a:lumMod val="65000"/>
                    <a:lumOff val="35000"/>
                  </a:schemeClr>
                </a:solidFill>
              </a:defRPr>
            </a:lvl2pPr>
            <a:lvl3pPr>
              <a:spcBef>
                <a:spcPts val="0"/>
              </a:spcBef>
              <a:defRPr sz="1500">
                <a:solidFill>
                  <a:schemeClr val="tx1">
                    <a:lumMod val="65000"/>
                    <a:lumOff val="35000"/>
                  </a:schemeClr>
                </a:solidFill>
              </a:defRPr>
            </a:lvl3pPr>
            <a:lvl5pPr marL="377180" indent="0">
              <a:spcBef>
                <a:spcPts val="263"/>
              </a:spcBef>
              <a:buNone/>
              <a:defRPr sz="1200">
                <a:solidFill>
                  <a:schemeClr val="tx1">
                    <a:lumMod val="65000"/>
                    <a:lumOff val="35000"/>
                  </a:schemeClr>
                </a:solidFill>
              </a:defRPr>
            </a:lvl5pPr>
          </a:lstStyle>
          <a:p>
            <a:pPr algn="r">
              <a:lnSpc>
                <a:spcPct val="110000"/>
              </a:lnSpc>
            </a:pPr>
            <a:r>
              <a:rPr lang="en-US" sz="1800" dirty="0" smtClean="0">
                <a:solidFill>
                  <a:schemeClr val="tx1">
                    <a:lumMod val="75000"/>
                    <a:lumOff val="25000"/>
                  </a:schemeClr>
                </a:solidFill>
                <a:cs typeface="Arial"/>
              </a:rPr>
              <a:t>– </a:t>
            </a:r>
            <a:r>
              <a:rPr lang="en-US" sz="1800" dirty="0" err="1" smtClean="0">
                <a:solidFill>
                  <a:schemeClr val="tx1">
                    <a:lumMod val="75000"/>
                    <a:lumOff val="25000"/>
                  </a:schemeClr>
                </a:solidFill>
                <a:cs typeface="Arial"/>
              </a:rPr>
              <a:t>Firstandlast</a:t>
            </a:r>
            <a:r>
              <a:rPr lang="en-US" sz="1800" dirty="0" smtClean="0">
                <a:solidFill>
                  <a:schemeClr val="tx1">
                    <a:lumMod val="75000"/>
                    <a:lumOff val="25000"/>
                  </a:schemeClr>
                </a:solidFill>
                <a:cs typeface="Arial"/>
              </a:rPr>
              <a:t> Name</a:t>
            </a:r>
          </a:p>
          <a:p>
            <a:pPr algn="r">
              <a:lnSpc>
                <a:spcPct val="110000"/>
              </a:lnSpc>
            </a:pPr>
            <a:r>
              <a:rPr lang="en-US" sz="1350" dirty="0" smtClean="0">
                <a:solidFill>
                  <a:schemeClr val="tx1">
                    <a:lumMod val="60000"/>
                    <a:lumOff val="40000"/>
                  </a:schemeClr>
                </a:solidFill>
                <a:cs typeface="Arial"/>
              </a:rPr>
              <a:t>   Optional title line</a:t>
            </a:r>
            <a:endParaRPr lang="en-US" dirty="0"/>
          </a:p>
        </p:txBody>
      </p:sp>
      <p:sp>
        <p:nvSpPr>
          <p:cNvPr id="14" name="Text Placeholder 13"/>
          <p:cNvSpPr>
            <a:spLocks noGrp="1"/>
          </p:cNvSpPr>
          <p:nvPr>
            <p:ph type="body" sz="quarter" idx="18" hasCustomPrompt="1"/>
          </p:nvPr>
        </p:nvSpPr>
        <p:spPr>
          <a:xfrm>
            <a:off x="701621" y="1208647"/>
            <a:ext cx="5400288" cy="2842484"/>
          </a:xfrm>
          <a:prstGeom prst="rect">
            <a:avLst/>
          </a:prstGeom>
          <a:ln>
            <a:solidFill>
              <a:srgbClr val="FFFFFF"/>
            </a:solidFill>
          </a:ln>
        </p:spPr>
        <p:txBody>
          <a:bodyPr vert="horz"/>
          <a:lstStyle>
            <a:lvl1pPr algn="ctr">
              <a:defRPr lang="en-US" sz="2400" b="0" smtClean="0">
                <a:solidFill>
                  <a:srgbClr val="BB0032"/>
                </a:solidFill>
                <a:cs typeface="Arial"/>
              </a:defRPr>
            </a:lvl1pPr>
          </a:lstStyle>
          <a:p>
            <a:pPr lvl="0"/>
            <a:r>
              <a:rPr lang="en-US" sz="4875" b="0" dirty="0" smtClean="0">
                <a:solidFill>
                  <a:srgbClr val="BB0032"/>
                </a:solidFill>
                <a:latin typeface="+mj-lt"/>
                <a:cs typeface="Arial"/>
              </a:rPr>
              <a:t>“Notable quotes</a:t>
            </a:r>
            <a:br>
              <a:rPr lang="en-US" sz="4875" b="0" dirty="0" smtClean="0">
                <a:solidFill>
                  <a:srgbClr val="BB0032"/>
                </a:solidFill>
                <a:latin typeface="+mj-lt"/>
                <a:cs typeface="Arial"/>
              </a:rPr>
            </a:br>
            <a:r>
              <a:rPr lang="en-US" sz="4875" b="0" dirty="0" smtClean="0">
                <a:solidFill>
                  <a:srgbClr val="BB0032"/>
                </a:solidFill>
                <a:latin typeface="+mj-lt"/>
                <a:cs typeface="Arial"/>
              </a:rPr>
              <a:t>goes right here,</a:t>
            </a:r>
            <a:br>
              <a:rPr lang="en-US" sz="4875" b="0" dirty="0" smtClean="0">
                <a:solidFill>
                  <a:srgbClr val="BB0032"/>
                </a:solidFill>
                <a:latin typeface="+mj-lt"/>
                <a:cs typeface="Arial"/>
              </a:rPr>
            </a:br>
            <a:r>
              <a:rPr lang="en-US" sz="4875" b="0" dirty="0" smtClean="0">
                <a:solidFill>
                  <a:srgbClr val="BB0032"/>
                </a:solidFill>
                <a:latin typeface="+mj-lt"/>
                <a:cs typeface="Arial"/>
              </a:rPr>
              <a:t>yes right here.”</a:t>
            </a:r>
            <a:endParaRPr lang="en-US" dirty="0"/>
          </a:p>
        </p:txBody>
      </p:sp>
    </p:spTree>
    <p:extLst>
      <p:ext uri="{BB962C8B-B14F-4D97-AF65-F5344CB8AC3E}">
        <p14:creationId xmlns:p14="http://schemas.microsoft.com/office/powerpoint/2010/main" val="1627922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Photo Sli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692952"/>
            <a:ext cx="6858000" cy="4450548"/>
          </a:xfrm>
          <a:prstGeom prst="rect">
            <a:avLst/>
          </a:prstGeom>
        </p:spPr>
        <p:txBody>
          <a:bodyPr vert="horz"/>
          <a:lstStyle>
            <a:lvl1pPr>
              <a:defRPr>
                <a:solidFill>
                  <a:schemeClr val="bg1">
                    <a:lumMod val="75000"/>
                  </a:schemeClr>
                </a:solidFill>
              </a:defRPr>
            </a:lvl1pPr>
          </a:lstStyle>
          <a:p>
            <a:r>
              <a:rPr lang="en-US" dirty="0" smtClean="0"/>
              <a:t>Full slide picture</a:t>
            </a:r>
            <a:endParaRPr lang="en-US" dirty="0"/>
          </a:p>
        </p:txBody>
      </p:sp>
      <p:sp>
        <p:nvSpPr>
          <p:cNvPr id="11" name="Content Placeholder 2"/>
          <p:cNvSpPr>
            <a:spLocks noGrp="1"/>
          </p:cNvSpPr>
          <p:nvPr>
            <p:ph idx="15" hasCustomPrompt="1"/>
          </p:nvPr>
        </p:nvSpPr>
        <p:spPr>
          <a:xfrm>
            <a:off x="4180417" y="172361"/>
            <a:ext cx="2544155" cy="501609"/>
          </a:xfrm>
          <a:prstGeom prst="rect">
            <a:avLst/>
          </a:prstGeom>
          <a:ln>
            <a:solidFill>
              <a:srgbClr val="BB0000"/>
            </a:solidFill>
          </a:ln>
        </p:spPr>
        <p:txBody>
          <a:bodyPr/>
          <a:lstStyle>
            <a:lvl1pPr algn="r">
              <a:lnSpc>
                <a:spcPts val="1230"/>
              </a:lnSpc>
              <a:spcBef>
                <a:spcPts val="0"/>
              </a:spcBef>
              <a:defRPr sz="975" baseline="0">
                <a:solidFill>
                  <a:schemeClr val="bg1"/>
                </a:solidFill>
              </a:defRPr>
            </a:lvl1pPr>
            <a:lvl2pPr marL="0">
              <a:spcBef>
                <a:spcPts val="450"/>
              </a:spcBef>
              <a:defRPr sz="1800">
                <a:solidFill>
                  <a:schemeClr val="tx1">
                    <a:lumMod val="65000"/>
                    <a:lumOff val="35000"/>
                  </a:schemeClr>
                </a:solidFill>
              </a:defRPr>
            </a:lvl2pPr>
            <a:lvl3pPr>
              <a:spcBef>
                <a:spcPts val="0"/>
              </a:spcBef>
              <a:defRPr sz="1500">
                <a:solidFill>
                  <a:schemeClr val="tx1">
                    <a:lumMod val="65000"/>
                    <a:lumOff val="35000"/>
                  </a:schemeClr>
                </a:solidFill>
              </a:defRPr>
            </a:lvl3pPr>
            <a:lvl5pPr marL="377180" indent="0">
              <a:spcBef>
                <a:spcPts val="263"/>
              </a:spcBef>
              <a:buNone/>
              <a:defRPr sz="1200">
                <a:solidFill>
                  <a:schemeClr val="tx1">
                    <a:lumMod val="65000"/>
                    <a:lumOff val="35000"/>
                  </a:schemeClr>
                </a:solidFill>
              </a:defRPr>
            </a:lvl5pPr>
          </a:lstStyle>
          <a:p>
            <a:pPr lvl="0"/>
            <a:r>
              <a:rPr lang="en-US" dirty="0" smtClean="0"/>
              <a:t>UNIT NAME HERE</a:t>
            </a:r>
          </a:p>
          <a:p>
            <a:pPr lvl="0"/>
            <a:r>
              <a:rPr lang="en-US" dirty="0" smtClean="0"/>
              <a:t>LINE 2 AS NEEDED</a:t>
            </a:r>
            <a:endParaRPr lang="en-US" dirty="0"/>
          </a:p>
        </p:txBody>
      </p:sp>
      <p:sp>
        <p:nvSpPr>
          <p:cNvPr id="12" name="Content Placeholder 2"/>
          <p:cNvSpPr>
            <a:spLocks noGrp="1"/>
          </p:cNvSpPr>
          <p:nvPr>
            <p:ph idx="14"/>
          </p:nvPr>
        </p:nvSpPr>
        <p:spPr>
          <a:xfrm>
            <a:off x="3651407" y="1077078"/>
            <a:ext cx="2999167" cy="1380206"/>
          </a:xfrm>
          <a:prstGeom prst="rect">
            <a:avLst/>
          </a:prstGeom>
          <a:ln w="28575" cmpd="sng">
            <a:solidFill>
              <a:srgbClr val="636D6E"/>
            </a:solidFill>
          </a:ln>
          <a:effectLst/>
        </p:spPr>
        <p:txBody>
          <a:bodyPr/>
          <a:lstStyle>
            <a:lvl1pPr marL="68579">
              <a:lnSpc>
                <a:spcPts val="2580"/>
              </a:lnSpc>
              <a:spcBef>
                <a:spcPts val="0"/>
              </a:spcBef>
              <a:defRPr sz="1500" b="1">
                <a:solidFill>
                  <a:srgbClr val="636D6E"/>
                </a:solidFill>
              </a:defRPr>
            </a:lvl1pPr>
            <a:lvl2pPr marL="68579" indent="137156">
              <a:spcBef>
                <a:spcPts val="150"/>
              </a:spcBef>
              <a:spcAft>
                <a:spcPts val="0"/>
              </a:spcAft>
              <a:buClr>
                <a:srgbClr val="BB0000"/>
              </a:buClr>
              <a:buFont typeface="Arial"/>
              <a:buChar char="•"/>
              <a:defRPr sz="1200">
                <a:solidFill>
                  <a:srgbClr val="636D6E"/>
                </a:solidFill>
              </a:defRPr>
            </a:lvl2pPr>
            <a:lvl3pPr marL="68579" indent="137156">
              <a:spcBef>
                <a:spcPts val="150"/>
              </a:spcBef>
              <a:spcAft>
                <a:spcPts val="0"/>
              </a:spcAft>
              <a:buClr>
                <a:srgbClr val="BB0000"/>
              </a:buClr>
              <a:defRPr sz="1200">
                <a:solidFill>
                  <a:srgbClr val="636D6E"/>
                </a:solidFill>
              </a:defRPr>
            </a:lvl3pPr>
            <a:lvl5pPr marL="377180" indent="0">
              <a:spcBef>
                <a:spcPts val="263"/>
              </a:spcBef>
              <a:buFont typeface="Arial"/>
              <a:buNone/>
              <a:defRPr sz="1350">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2"/>
            <a:r>
              <a:rPr lang="en-US" dirty="0" smtClean="0"/>
              <a:t>Fifth level</a:t>
            </a:r>
            <a:endParaRPr lang="en-US" dirty="0"/>
          </a:p>
        </p:txBody>
      </p:sp>
    </p:spTree>
    <p:extLst>
      <p:ext uri="{BB962C8B-B14F-4D97-AF65-F5344CB8AC3E}">
        <p14:creationId xmlns:p14="http://schemas.microsoft.com/office/powerpoint/2010/main" val="3201747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Text Sli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1" y="692952"/>
            <a:ext cx="2912888" cy="4450548"/>
          </a:xfrm>
          <a:prstGeom prst="rect">
            <a:avLst/>
          </a:prstGeom>
        </p:spPr>
        <p:txBody>
          <a:bodyPr vert="horz"/>
          <a:lstStyle>
            <a:lvl1pPr>
              <a:defRPr>
                <a:solidFill>
                  <a:srgbClr val="BFBFBF"/>
                </a:solidFill>
              </a:defRPr>
            </a:lvl1pPr>
          </a:lstStyle>
          <a:p>
            <a:r>
              <a:rPr lang="en-US" dirty="0" smtClean="0"/>
              <a:t>½ slide picture</a:t>
            </a:r>
            <a:endParaRPr lang="en-US" dirty="0"/>
          </a:p>
        </p:txBody>
      </p:sp>
      <p:sp>
        <p:nvSpPr>
          <p:cNvPr id="8" name="Content Placeholder 2"/>
          <p:cNvSpPr>
            <a:spLocks noGrp="1"/>
          </p:cNvSpPr>
          <p:nvPr>
            <p:ph idx="14"/>
          </p:nvPr>
        </p:nvSpPr>
        <p:spPr>
          <a:xfrm>
            <a:off x="3103196" y="1372791"/>
            <a:ext cx="3526127" cy="3394472"/>
          </a:xfrm>
          <a:prstGeom prst="rect">
            <a:avLst/>
          </a:prstGeom>
          <a:ln>
            <a:solidFill>
              <a:srgbClr val="FFFFFF"/>
            </a:solidFill>
          </a:ln>
        </p:spPr>
        <p:txBody>
          <a:bodyPr/>
          <a:lstStyle>
            <a:lvl1pPr>
              <a:lnSpc>
                <a:spcPts val="2580"/>
              </a:lnSpc>
              <a:spcBef>
                <a:spcPts val="0"/>
              </a:spcBef>
              <a:defRPr>
                <a:solidFill>
                  <a:srgbClr val="BB0000"/>
                </a:solidFill>
              </a:defRPr>
            </a:lvl1pPr>
            <a:lvl2pPr marL="0">
              <a:spcBef>
                <a:spcPts val="450"/>
              </a:spcBef>
              <a:defRPr sz="1800">
                <a:solidFill>
                  <a:schemeClr val="tx1">
                    <a:lumMod val="65000"/>
                    <a:lumOff val="35000"/>
                  </a:schemeClr>
                </a:solidFill>
              </a:defRPr>
            </a:lvl2pPr>
            <a:lvl3pPr>
              <a:spcBef>
                <a:spcPts val="0"/>
              </a:spcBef>
              <a:defRPr sz="1500">
                <a:solidFill>
                  <a:schemeClr val="tx1">
                    <a:lumMod val="65000"/>
                    <a:lumOff val="35000"/>
                  </a:schemeClr>
                </a:solidFill>
              </a:defRPr>
            </a:lvl3pPr>
            <a:lvl5pPr marL="377180" indent="0">
              <a:spcBef>
                <a:spcPts val="263"/>
              </a:spcBef>
              <a:buNone/>
              <a:defRPr sz="1200">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4"/>
            <a:r>
              <a:rPr lang="en-US" dirty="0" smtClean="0"/>
              <a:t>Fifth level</a:t>
            </a:r>
            <a:endParaRPr lang="en-US" dirty="0"/>
          </a:p>
        </p:txBody>
      </p:sp>
      <p:sp>
        <p:nvSpPr>
          <p:cNvPr id="12" name="Content Placeholder 2"/>
          <p:cNvSpPr>
            <a:spLocks noGrp="1"/>
          </p:cNvSpPr>
          <p:nvPr>
            <p:ph idx="15" hasCustomPrompt="1"/>
          </p:nvPr>
        </p:nvSpPr>
        <p:spPr>
          <a:xfrm>
            <a:off x="4180417" y="172361"/>
            <a:ext cx="2544155" cy="501609"/>
          </a:xfrm>
          <a:prstGeom prst="rect">
            <a:avLst/>
          </a:prstGeom>
          <a:ln>
            <a:solidFill>
              <a:srgbClr val="BB0000"/>
            </a:solidFill>
          </a:ln>
        </p:spPr>
        <p:txBody>
          <a:bodyPr/>
          <a:lstStyle>
            <a:lvl1pPr algn="r">
              <a:lnSpc>
                <a:spcPts val="1230"/>
              </a:lnSpc>
              <a:spcBef>
                <a:spcPts val="0"/>
              </a:spcBef>
              <a:defRPr sz="975" baseline="0">
                <a:solidFill>
                  <a:schemeClr val="bg1"/>
                </a:solidFill>
              </a:defRPr>
            </a:lvl1pPr>
            <a:lvl2pPr marL="0">
              <a:spcBef>
                <a:spcPts val="450"/>
              </a:spcBef>
              <a:defRPr sz="1800">
                <a:solidFill>
                  <a:schemeClr val="tx1">
                    <a:lumMod val="65000"/>
                    <a:lumOff val="35000"/>
                  </a:schemeClr>
                </a:solidFill>
              </a:defRPr>
            </a:lvl2pPr>
            <a:lvl3pPr>
              <a:spcBef>
                <a:spcPts val="0"/>
              </a:spcBef>
              <a:defRPr sz="1500">
                <a:solidFill>
                  <a:schemeClr val="tx1">
                    <a:lumMod val="65000"/>
                    <a:lumOff val="35000"/>
                  </a:schemeClr>
                </a:solidFill>
              </a:defRPr>
            </a:lvl3pPr>
            <a:lvl5pPr marL="377180" indent="0">
              <a:spcBef>
                <a:spcPts val="263"/>
              </a:spcBef>
              <a:buNone/>
              <a:defRPr sz="1200">
                <a:solidFill>
                  <a:schemeClr val="tx1">
                    <a:lumMod val="65000"/>
                    <a:lumOff val="35000"/>
                  </a:schemeClr>
                </a:solidFill>
              </a:defRPr>
            </a:lvl5pPr>
          </a:lstStyle>
          <a:p>
            <a:pPr lvl="0"/>
            <a:r>
              <a:rPr lang="en-US" dirty="0" smtClean="0"/>
              <a:t>UNIT NAME HERE</a:t>
            </a:r>
          </a:p>
          <a:p>
            <a:pPr lvl="0"/>
            <a:r>
              <a:rPr lang="en-US" dirty="0" smtClean="0"/>
              <a:t>LINE 2 AS NEEDED</a:t>
            </a:r>
            <a:endParaRPr lang="en-US" dirty="0"/>
          </a:p>
        </p:txBody>
      </p:sp>
      <p:sp>
        <p:nvSpPr>
          <p:cNvPr id="13" name="Content Placeholder 2"/>
          <p:cNvSpPr>
            <a:spLocks noGrp="1"/>
          </p:cNvSpPr>
          <p:nvPr>
            <p:ph idx="16" hasCustomPrompt="1"/>
          </p:nvPr>
        </p:nvSpPr>
        <p:spPr>
          <a:xfrm>
            <a:off x="3236544" y="789715"/>
            <a:ext cx="3482116" cy="477089"/>
          </a:xfrm>
          <a:prstGeom prst="rect">
            <a:avLst/>
          </a:prstGeom>
          <a:ln>
            <a:solidFill>
              <a:schemeClr val="bg1"/>
            </a:solidFill>
          </a:ln>
        </p:spPr>
        <p:txBody>
          <a:bodyPr/>
          <a:lstStyle>
            <a:lvl1pPr algn="r">
              <a:lnSpc>
                <a:spcPts val="1230"/>
              </a:lnSpc>
              <a:spcBef>
                <a:spcPts val="0"/>
              </a:spcBef>
              <a:defRPr sz="1200" b="1" baseline="0">
                <a:solidFill>
                  <a:schemeClr val="tx1">
                    <a:lumMod val="65000"/>
                    <a:lumOff val="35000"/>
                  </a:schemeClr>
                </a:solidFill>
              </a:defRPr>
            </a:lvl1pPr>
            <a:lvl2pPr marL="0">
              <a:spcBef>
                <a:spcPts val="450"/>
              </a:spcBef>
              <a:defRPr sz="1800">
                <a:solidFill>
                  <a:schemeClr val="tx1">
                    <a:lumMod val="65000"/>
                    <a:lumOff val="35000"/>
                  </a:schemeClr>
                </a:solidFill>
              </a:defRPr>
            </a:lvl2pPr>
            <a:lvl3pPr>
              <a:spcBef>
                <a:spcPts val="0"/>
              </a:spcBef>
              <a:defRPr sz="1500">
                <a:solidFill>
                  <a:schemeClr val="tx1">
                    <a:lumMod val="65000"/>
                    <a:lumOff val="35000"/>
                  </a:schemeClr>
                </a:solidFill>
              </a:defRPr>
            </a:lvl3pPr>
            <a:lvl5pPr marL="377180" indent="0">
              <a:spcBef>
                <a:spcPts val="263"/>
              </a:spcBef>
              <a:buNone/>
              <a:defRPr sz="1200">
                <a:solidFill>
                  <a:schemeClr val="tx1">
                    <a:lumMod val="65000"/>
                    <a:lumOff val="35000"/>
                  </a:schemeClr>
                </a:solidFill>
              </a:defRPr>
            </a:lvl5pPr>
          </a:lstStyle>
          <a:p>
            <a:pPr lvl="0"/>
            <a:r>
              <a:rPr lang="en-US" dirty="0" smtClean="0"/>
              <a:t>TOPIC TITLE HERE</a:t>
            </a:r>
            <a:endParaRPr lang="en-US" dirty="0"/>
          </a:p>
        </p:txBody>
      </p:sp>
    </p:spTree>
    <p:extLst>
      <p:ext uri="{BB962C8B-B14F-4D97-AF65-F5344CB8AC3E}">
        <p14:creationId xmlns:p14="http://schemas.microsoft.com/office/powerpoint/2010/main" val="16736812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Content Placeholder 2"/>
          <p:cNvSpPr>
            <a:spLocks noGrp="1"/>
          </p:cNvSpPr>
          <p:nvPr>
            <p:ph idx="15" hasCustomPrompt="1"/>
          </p:nvPr>
        </p:nvSpPr>
        <p:spPr>
          <a:xfrm>
            <a:off x="4180417" y="172361"/>
            <a:ext cx="2544155" cy="501609"/>
          </a:xfrm>
          <a:prstGeom prst="rect">
            <a:avLst/>
          </a:prstGeom>
          <a:ln>
            <a:solidFill>
              <a:srgbClr val="BB0000"/>
            </a:solidFill>
          </a:ln>
        </p:spPr>
        <p:txBody>
          <a:bodyPr/>
          <a:lstStyle>
            <a:lvl1pPr algn="r">
              <a:lnSpc>
                <a:spcPts val="1230"/>
              </a:lnSpc>
              <a:spcBef>
                <a:spcPts val="0"/>
              </a:spcBef>
              <a:defRPr sz="975" baseline="0">
                <a:solidFill>
                  <a:schemeClr val="bg1"/>
                </a:solidFill>
              </a:defRPr>
            </a:lvl1pPr>
            <a:lvl2pPr marL="0">
              <a:spcBef>
                <a:spcPts val="450"/>
              </a:spcBef>
              <a:defRPr sz="1800">
                <a:solidFill>
                  <a:schemeClr val="tx1">
                    <a:lumMod val="65000"/>
                    <a:lumOff val="35000"/>
                  </a:schemeClr>
                </a:solidFill>
              </a:defRPr>
            </a:lvl2pPr>
            <a:lvl3pPr>
              <a:spcBef>
                <a:spcPts val="0"/>
              </a:spcBef>
              <a:defRPr sz="1500">
                <a:solidFill>
                  <a:schemeClr val="tx1">
                    <a:lumMod val="65000"/>
                    <a:lumOff val="35000"/>
                  </a:schemeClr>
                </a:solidFill>
              </a:defRPr>
            </a:lvl3pPr>
            <a:lvl5pPr marL="377180" indent="0">
              <a:spcBef>
                <a:spcPts val="263"/>
              </a:spcBef>
              <a:buNone/>
              <a:defRPr sz="1200">
                <a:solidFill>
                  <a:schemeClr val="tx1">
                    <a:lumMod val="65000"/>
                    <a:lumOff val="35000"/>
                  </a:schemeClr>
                </a:solidFill>
              </a:defRPr>
            </a:lvl5pPr>
          </a:lstStyle>
          <a:p>
            <a:pPr lvl="0"/>
            <a:r>
              <a:rPr lang="en-US" dirty="0" smtClean="0"/>
              <a:t>UNIT NAME HERE</a:t>
            </a:r>
          </a:p>
          <a:p>
            <a:pPr lvl="0"/>
            <a:r>
              <a:rPr lang="en-US" dirty="0" smtClean="0"/>
              <a:t>LINE 2 AS NEEDED</a:t>
            </a:r>
            <a:endParaRPr lang="en-US" dirty="0"/>
          </a:p>
        </p:txBody>
      </p:sp>
      <p:sp>
        <p:nvSpPr>
          <p:cNvPr id="5" name="Content Placeholder 2"/>
          <p:cNvSpPr>
            <a:spLocks noGrp="1"/>
          </p:cNvSpPr>
          <p:nvPr>
            <p:ph idx="16" hasCustomPrompt="1"/>
          </p:nvPr>
        </p:nvSpPr>
        <p:spPr>
          <a:xfrm>
            <a:off x="3236544" y="789715"/>
            <a:ext cx="3482116" cy="477089"/>
          </a:xfrm>
          <a:prstGeom prst="rect">
            <a:avLst/>
          </a:prstGeom>
          <a:ln>
            <a:solidFill>
              <a:schemeClr val="bg1"/>
            </a:solidFill>
          </a:ln>
        </p:spPr>
        <p:txBody>
          <a:bodyPr/>
          <a:lstStyle>
            <a:lvl1pPr algn="r">
              <a:lnSpc>
                <a:spcPts val="1230"/>
              </a:lnSpc>
              <a:spcBef>
                <a:spcPts val="0"/>
              </a:spcBef>
              <a:defRPr sz="1200" b="1" baseline="0">
                <a:solidFill>
                  <a:schemeClr val="tx1">
                    <a:lumMod val="65000"/>
                    <a:lumOff val="35000"/>
                  </a:schemeClr>
                </a:solidFill>
              </a:defRPr>
            </a:lvl1pPr>
            <a:lvl2pPr marL="0">
              <a:spcBef>
                <a:spcPts val="450"/>
              </a:spcBef>
              <a:defRPr sz="1800">
                <a:solidFill>
                  <a:schemeClr val="tx1">
                    <a:lumMod val="65000"/>
                    <a:lumOff val="35000"/>
                  </a:schemeClr>
                </a:solidFill>
              </a:defRPr>
            </a:lvl2pPr>
            <a:lvl3pPr>
              <a:spcBef>
                <a:spcPts val="0"/>
              </a:spcBef>
              <a:defRPr sz="1500">
                <a:solidFill>
                  <a:schemeClr val="tx1">
                    <a:lumMod val="65000"/>
                    <a:lumOff val="35000"/>
                  </a:schemeClr>
                </a:solidFill>
              </a:defRPr>
            </a:lvl3pPr>
            <a:lvl5pPr marL="377180" indent="0">
              <a:spcBef>
                <a:spcPts val="263"/>
              </a:spcBef>
              <a:buNone/>
              <a:defRPr sz="1200">
                <a:solidFill>
                  <a:schemeClr val="tx1">
                    <a:lumMod val="65000"/>
                    <a:lumOff val="35000"/>
                  </a:schemeClr>
                </a:solidFill>
              </a:defRPr>
            </a:lvl5pPr>
          </a:lstStyle>
          <a:p>
            <a:pPr lvl="0"/>
            <a:r>
              <a:rPr lang="en-US" dirty="0" smtClean="0"/>
              <a:t>TOPIC TITLE HERE</a:t>
            </a:r>
            <a:endParaRPr lang="en-US" dirty="0"/>
          </a:p>
        </p:txBody>
      </p:sp>
      <p:sp>
        <p:nvSpPr>
          <p:cNvPr id="6" name="Content Placeholder 2"/>
          <p:cNvSpPr>
            <a:spLocks noGrp="1"/>
          </p:cNvSpPr>
          <p:nvPr>
            <p:ph idx="14"/>
          </p:nvPr>
        </p:nvSpPr>
        <p:spPr>
          <a:xfrm>
            <a:off x="1050303" y="1372791"/>
            <a:ext cx="4895687" cy="3394472"/>
          </a:xfrm>
          <a:prstGeom prst="rect">
            <a:avLst/>
          </a:prstGeom>
          <a:ln>
            <a:solidFill>
              <a:srgbClr val="FFFFFF"/>
            </a:solidFill>
          </a:ln>
        </p:spPr>
        <p:txBody>
          <a:bodyPr/>
          <a:lstStyle>
            <a:lvl1pPr algn="ctr">
              <a:lnSpc>
                <a:spcPts val="2580"/>
              </a:lnSpc>
              <a:spcBef>
                <a:spcPts val="0"/>
              </a:spcBef>
              <a:defRPr>
                <a:solidFill>
                  <a:schemeClr val="bg1">
                    <a:lumMod val="75000"/>
                  </a:schemeClr>
                </a:solidFill>
              </a:defRPr>
            </a:lvl1pPr>
            <a:lvl2pPr marL="0">
              <a:spcBef>
                <a:spcPts val="450"/>
              </a:spcBef>
              <a:defRPr sz="1800">
                <a:solidFill>
                  <a:schemeClr val="tx1">
                    <a:lumMod val="65000"/>
                    <a:lumOff val="35000"/>
                  </a:schemeClr>
                </a:solidFill>
              </a:defRPr>
            </a:lvl2pPr>
            <a:lvl3pPr>
              <a:spcBef>
                <a:spcPts val="0"/>
              </a:spcBef>
              <a:defRPr sz="1500">
                <a:solidFill>
                  <a:schemeClr val="tx1">
                    <a:lumMod val="65000"/>
                    <a:lumOff val="35000"/>
                  </a:schemeClr>
                </a:solidFill>
              </a:defRPr>
            </a:lvl3pPr>
            <a:lvl5pPr marL="377180" indent="0">
              <a:spcBef>
                <a:spcPts val="263"/>
              </a:spcBef>
              <a:buNone/>
              <a:defRPr sz="1200">
                <a:solidFill>
                  <a:schemeClr val="tx1">
                    <a:lumMod val="65000"/>
                    <a:lumOff val="35000"/>
                  </a:schemeClr>
                </a:solidFill>
              </a:defRPr>
            </a:lvl5pPr>
          </a:lstStyle>
          <a:p>
            <a:pPr lvl="0"/>
            <a:endParaRPr lang="en-US" dirty="0" smtClean="0"/>
          </a:p>
          <a:p>
            <a:pPr lvl="0"/>
            <a:endParaRPr lang="en-US" dirty="0" smtClean="0"/>
          </a:p>
          <a:p>
            <a:pPr lvl="0"/>
            <a:endParaRPr lang="en-US" dirty="0" smtClean="0"/>
          </a:p>
          <a:p>
            <a:pPr lvl="0"/>
            <a:endParaRPr lang="en-US" dirty="0" smtClean="0"/>
          </a:p>
          <a:p>
            <a:pPr lvl="0"/>
            <a:r>
              <a:rPr lang="en-US" dirty="0" smtClean="0"/>
              <a:t>chart/graph/table</a:t>
            </a:r>
            <a:endParaRPr lang="en-US" dirty="0"/>
          </a:p>
        </p:txBody>
      </p:sp>
    </p:spTree>
    <p:extLst>
      <p:ext uri="{BB962C8B-B14F-4D97-AF65-F5344CB8AC3E}">
        <p14:creationId xmlns:p14="http://schemas.microsoft.com/office/powerpoint/2010/main" val="383328258"/>
      </p:ext>
    </p:extLst>
  </p:cSld>
  <p:clrMapOvr>
    <a:masterClrMapping/>
  </p:clrMapOvr>
  <p:transition spd="slow">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8616"/>
            <a:ext cx="5829300" cy="11017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390893D-9CB3-1B43-85EC-BE827DAB7236}" type="datetimeFigureOut">
              <a:rPr lang="en-US" smtClean="0"/>
              <a:t>11/4/16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966440-EC59-C54E-B982-91FC87D15E54}" type="slidenum">
              <a:rPr lang="en-US" smtClean="0"/>
              <a:t>‹#›</a:t>
            </a:fld>
            <a:endParaRPr lang="en-US"/>
          </a:p>
        </p:txBody>
      </p:sp>
    </p:spTree>
    <p:extLst>
      <p:ext uri="{BB962C8B-B14F-4D97-AF65-F5344CB8AC3E}">
        <p14:creationId xmlns:p14="http://schemas.microsoft.com/office/powerpoint/2010/main" val="382116014"/>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theme" Target="../theme/theme2.xml"/><Relationship Id="rId9"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19.xml"/><Relationship Id="rId12" Type="http://schemas.openxmlformats.org/officeDocument/2006/relationships/theme" Target="../theme/theme3.xml"/><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 Id="rId9" Type="http://schemas.openxmlformats.org/officeDocument/2006/relationships/slideLayout" Target="../slideLayouts/slideLayout17.xml"/><Relationship Id="rId10"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2549531" y="4767263"/>
            <a:ext cx="1600200" cy="273844"/>
          </a:xfrm>
          <a:prstGeom prst="rect">
            <a:avLst/>
          </a:prstGeom>
          <a:ln>
            <a:solidFill>
              <a:schemeClr val="bg1"/>
            </a:solidFill>
          </a:ln>
        </p:spPr>
        <p:txBody>
          <a:bodyPr vert="horz" lIns="91440" tIns="45720" rIns="91440" bIns="45720" rtlCol="0" anchor="ctr"/>
          <a:lstStyle>
            <a:lvl1pPr algn="ctr">
              <a:defRPr sz="900">
                <a:solidFill>
                  <a:schemeClr val="tx1">
                    <a:tint val="75000"/>
                  </a:schemeClr>
                </a:solidFill>
              </a:defRPr>
            </a:lvl1pPr>
          </a:lstStyle>
          <a:p>
            <a:fld id="{0F0D8E7B-AF3B-B444-8E74-E549FC814F53}" type="datetimeFigureOut">
              <a:rPr lang="en-US" smtClean="0"/>
              <a:pPr/>
              <a:t>11/4/16</a:t>
            </a:fld>
            <a:endParaRPr lang="en-US"/>
          </a:p>
        </p:txBody>
      </p:sp>
      <p:sp>
        <p:nvSpPr>
          <p:cNvPr id="7" name="Rectangle 6"/>
          <p:cNvSpPr/>
          <p:nvPr userDrawn="1"/>
        </p:nvSpPr>
        <p:spPr>
          <a:xfrm>
            <a:off x="0" y="2230836"/>
            <a:ext cx="6858000" cy="2222105"/>
          </a:xfrm>
          <a:prstGeom prst="rect">
            <a:avLst/>
          </a:prstGeom>
          <a:solidFill>
            <a:srgbClr val="B70F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9" name="Picture 8" descr="TheOhioStateUniversity-Horiz-RGBHEX.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7188" y="1200153"/>
            <a:ext cx="3600450" cy="696087"/>
          </a:xfrm>
          <a:prstGeom prst="rect">
            <a:avLst/>
          </a:prstGeom>
        </p:spPr>
      </p:pic>
    </p:spTree>
    <p:extLst>
      <p:ext uri="{BB962C8B-B14F-4D97-AF65-F5344CB8AC3E}">
        <p14:creationId xmlns:p14="http://schemas.microsoft.com/office/powerpoint/2010/main" val="1848112563"/>
      </p:ext>
    </p:extLst>
  </p:cSld>
  <p:clrMap bg1="lt1" tx1="dk1" bg2="lt2" tx2="dk2" accent1="accent1" accent2="accent2" accent3="accent3" accent4="accent4" accent5="accent5" accent6="accent6" hlink="hlink" folHlink="folHlink"/>
  <p:sldLayoutIdLst>
    <p:sldLayoutId id="2147483777" r:id="rId1"/>
  </p:sldLayoutIdLst>
  <p:txStyles>
    <p:titleStyle>
      <a:lvl1pPr algn="ctr" defTabSz="342892" rtl="0" eaLnBrk="1" latinLnBrk="0" hangingPunct="1">
        <a:spcBef>
          <a:spcPct val="0"/>
        </a:spcBef>
        <a:buNone/>
        <a:defRPr sz="3300" kern="1200">
          <a:solidFill>
            <a:schemeClr val="tx1"/>
          </a:solidFill>
          <a:latin typeface="+mj-lt"/>
          <a:ea typeface="+mj-ea"/>
          <a:cs typeface="+mj-cs"/>
        </a:defRPr>
      </a:lvl1pPr>
    </p:titleStyle>
    <p:bodyStyle>
      <a:lvl1pPr marL="0" indent="0" algn="l" defTabSz="342892" rtl="0" eaLnBrk="1" latinLnBrk="0" hangingPunct="1">
        <a:spcBef>
          <a:spcPct val="20000"/>
        </a:spcBef>
        <a:buFont typeface="Arial"/>
        <a:buNone/>
        <a:defRPr sz="2400" kern="1200">
          <a:solidFill>
            <a:schemeClr val="tx1"/>
          </a:solidFill>
          <a:latin typeface="+mn-lt"/>
          <a:ea typeface="+mn-ea"/>
          <a:cs typeface="+mn-cs"/>
        </a:defRPr>
      </a:lvl1pPr>
      <a:lvl2pPr marL="557199" indent="-214308" algn="l" defTabSz="342892" rtl="0" eaLnBrk="1" latinLnBrk="0" hangingPunct="1">
        <a:spcBef>
          <a:spcPct val="20000"/>
        </a:spcBef>
        <a:buFont typeface="Arial"/>
        <a:buChar char="–"/>
        <a:defRPr sz="2100" kern="1200">
          <a:solidFill>
            <a:schemeClr val="tx1"/>
          </a:solidFill>
          <a:latin typeface="+mn-lt"/>
          <a:ea typeface="+mn-ea"/>
          <a:cs typeface="+mn-cs"/>
        </a:defRPr>
      </a:lvl2pPr>
      <a:lvl3pPr marL="857228" indent="-171446" algn="l" defTabSz="342892" rtl="0" eaLnBrk="1" latinLnBrk="0" hangingPunct="1">
        <a:spcBef>
          <a:spcPct val="20000"/>
        </a:spcBef>
        <a:buFont typeface="Arial"/>
        <a:buChar char="•"/>
        <a:defRPr sz="1800" kern="1200">
          <a:solidFill>
            <a:schemeClr val="tx1"/>
          </a:solidFill>
          <a:latin typeface="+mn-lt"/>
          <a:ea typeface="+mn-ea"/>
          <a:cs typeface="+mn-cs"/>
        </a:defRPr>
      </a:lvl3pPr>
      <a:lvl4pPr marL="1200120" indent="-171446" algn="l" defTabSz="342892" rtl="0" eaLnBrk="1" latinLnBrk="0" hangingPunct="1">
        <a:spcBef>
          <a:spcPct val="20000"/>
        </a:spcBef>
        <a:buFont typeface="Arial"/>
        <a:buChar char="–"/>
        <a:defRPr sz="1500" kern="1200">
          <a:solidFill>
            <a:schemeClr val="tx1"/>
          </a:solidFill>
          <a:latin typeface="+mn-lt"/>
          <a:ea typeface="+mn-ea"/>
          <a:cs typeface="+mn-cs"/>
        </a:defRPr>
      </a:lvl4pPr>
      <a:lvl5pPr marL="1543012" indent="-171446" algn="l" defTabSz="342892" rtl="0" eaLnBrk="1" latinLnBrk="0" hangingPunct="1">
        <a:spcBef>
          <a:spcPct val="20000"/>
        </a:spcBef>
        <a:buFont typeface="Arial"/>
        <a:buChar char="»"/>
        <a:defRPr sz="15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4"/>
            <a:ext cx="6858000" cy="682625"/>
            <a:chOff x="0" y="1040406"/>
            <a:chExt cx="9144000" cy="910167"/>
          </a:xfrm>
        </p:grpSpPr>
        <p:sp>
          <p:nvSpPr>
            <p:cNvPr id="8" name="Rectangle 7"/>
            <p:cNvSpPr/>
            <p:nvPr/>
          </p:nvSpPr>
          <p:spPr>
            <a:xfrm>
              <a:off x="0" y="1040406"/>
              <a:ext cx="9144000" cy="910167"/>
            </a:xfrm>
            <a:prstGeom prst="rect">
              <a:avLst/>
            </a:prstGeom>
            <a:solidFill>
              <a:srgbClr val="B70F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9" name="Picture 8" descr="TheOhioStateUniversity-REV-Horiz-RGBHEX.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6917" y="1238313"/>
              <a:ext cx="2438400" cy="471424"/>
            </a:xfrm>
            <a:prstGeom prst="rect">
              <a:avLst/>
            </a:prstGeom>
          </p:spPr>
        </p:pic>
      </p:grpSp>
      <p:sp>
        <p:nvSpPr>
          <p:cNvPr id="2" name="Rectangle 1"/>
          <p:cNvSpPr/>
          <p:nvPr userDrawn="1"/>
        </p:nvSpPr>
        <p:spPr>
          <a:xfrm>
            <a:off x="6388776" y="4763431"/>
            <a:ext cx="372218" cy="276999"/>
          </a:xfrm>
          <a:prstGeom prst="rect">
            <a:avLst/>
          </a:prstGeom>
        </p:spPr>
        <p:txBody>
          <a:bodyPr wrap="none">
            <a:spAutoFit/>
          </a:bodyPr>
          <a:lstStyle/>
          <a:p>
            <a:fld id="{B5C881AA-F0C4-B947-803C-EA0A96934EAC}" type="slidenum">
              <a:rPr lang="en-US" sz="1200" smtClean="0">
                <a:solidFill>
                  <a:srgbClr val="636D6E"/>
                </a:solidFill>
              </a:rPr>
              <a:pPr/>
              <a:t>‹#›</a:t>
            </a:fld>
            <a:endParaRPr lang="en-US" sz="1200" dirty="0">
              <a:solidFill>
                <a:srgbClr val="636D6E"/>
              </a:solidFill>
            </a:endParaRPr>
          </a:p>
        </p:txBody>
      </p:sp>
    </p:spTree>
    <p:extLst>
      <p:ext uri="{BB962C8B-B14F-4D97-AF65-F5344CB8AC3E}">
        <p14:creationId xmlns:p14="http://schemas.microsoft.com/office/powerpoint/2010/main" val="4027036291"/>
      </p:ext>
    </p:extLst>
  </p:cSld>
  <p:clrMap bg1="lt1" tx1="dk1" bg2="lt2" tx2="dk2" accent1="accent1" accent2="accent2" accent3="accent3" accent4="accent4" accent5="accent5" accent6="accent6" hlink="hlink" folHlink="folHlink"/>
  <p:sldLayoutIdLst>
    <p:sldLayoutId id="2147483752" r:id="rId1"/>
    <p:sldLayoutId id="2147483754" r:id="rId2"/>
    <p:sldLayoutId id="2147483769" r:id="rId3"/>
    <p:sldLayoutId id="2147483767" r:id="rId4"/>
    <p:sldLayoutId id="2147483758" r:id="rId5"/>
    <p:sldLayoutId id="2147483768" r:id="rId6"/>
    <p:sldLayoutId id="2147483763" r:id="rId7"/>
  </p:sldLayoutIdLst>
  <p:txStyles>
    <p:titleStyle>
      <a:lvl1pPr algn="ctr" defTabSz="342892" rtl="0" eaLnBrk="1" latinLnBrk="0" hangingPunct="1">
        <a:spcBef>
          <a:spcPct val="0"/>
        </a:spcBef>
        <a:buNone/>
        <a:defRPr sz="3300" kern="1200">
          <a:solidFill>
            <a:schemeClr val="tx1"/>
          </a:solidFill>
          <a:latin typeface="+mj-lt"/>
          <a:ea typeface="+mj-ea"/>
          <a:cs typeface="+mj-cs"/>
        </a:defRPr>
      </a:lvl1pPr>
    </p:titleStyle>
    <p:bodyStyle>
      <a:lvl1pPr marL="0" indent="0" algn="l" defTabSz="342892" rtl="0" eaLnBrk="1" latinLnBrk="0" hangingPunct="1">
        <a:spcBef>
          <a:spcPct val="20000"/>
        </a:spcBef>
        <a:buFont typeface="Arial"/>
        <a:buNone/>
        <a:defRPr sz="2400" kern="1200">
          <a:solidFill>
            <a:schemeClr val="tx1"/>
          </a:solidFill>
          <a:latin typeface="+mn-lt"/>
          <a:ea typeface="+mn-ea"/>
          <a:cs typeface="+mn-cs"/>
        </a:defRPr>
      </a:lvl1pPr>
      <a:lvl2pPr marL="342892" indent="0" algn="l" defTabSz="342892" rtl="0" eaLnBrk="1" latinLnBrk="0" hangingPunct="1">
        <a:spcBef>
          <a:spcPct val="20000"/>
        </a:spcBef>
        <a:buFont typeface="Arial"/>
        <a:buNone/>
        <a:defRPr sz="2100" kern="1200">
          <a:solidFill>
            <a:schemeClr val="tx1"/>
          </a:solidFill>
          <a:latin typeface="+mn-lt"/>
          <a:ea typeface="+mn-ea"/>
          <a:cs typeface="+mn-cs"/>
        </a:defRPr>
      </a:lvl2pPr>
      <a:lvl3pPr marL="0" indent="-171446" algn="l" defTabSz="342892" rtl="0" eaLnBrk="1" latinLnBrk="0" hangingPunct="1">
        <a:spcBef>
          <a:spcPts val="375"/>
        </a:spcBef>
        <a:buFont typeface="Arial"/>
        <a:buChar char="•"/>
        <a:defRPr sz="1800" kern="1200">
          <a:solidFill>
            <a:schemeClr val="tx1"/>
          </a:solidFill>
          <a:latin typeface="+mn-lt"/>
          <a:ea typeface="+mn-ea"/>
          <a:cs typeface="+mn-cs"/>
        </a:defRPr>
      </a:lvl3pPr>
      <a:lvl4pPr marL="411470" indent="0" algn="l" defTabSz="342892" rtl="0" eaLnBrk="1" latinLnBrk="0" hangingPunct="1">
        <a:spcBef>
          <a:spcPts val="0"/>
        </a:spcBef>
        <a:buFont typeface="Arial"/>
        <a:buNone/>
        <a:defRPr sz="1500" kern="1200">
          <a:solidFill>
            <a:schemeClr val="tx1"/>
          </a:solidFill>
          <a:latin typeface="+mn-lt"/>
          <a:ea typeface="+mn-ea"/>
          <a:cs typeface="+mn-cs"/>
        </a:defRPr>
      </a:lvl4pPr>
      <a:lvl5pPr marL="1543012" indent="-171446" algn="l" defTabSz="342892" rtl="0" eaLnBrk="1" latinLnBrk="0" hangingPunct="1">
        <a:spcBef>
          <a:spcPct val="20000"/>
        </a:spcBef>
        <a:buFont typeface="Arial"/>
        <a:buChar char="»"/>
        <a:defRPr sz="15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6375"/>
            <a:ext cx="61722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42900" y="1200153"/>
            <a:ext cx="6172200" cy="33940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42900" y="4767266"/>
            <a:ext cx="1600200" cy="274637"/>
          </a:xfrm>
          <a:prstGeom prst="rect">
            <a:avLst/>
          </a:prstGeom>
        </p:spPr>
        <p:txBody>
          <a:bodyPr vert="horz" lIns="91440" tIns="45720" rIns="91440" bIns="45720" rtlCol="0" anchor="ctr"/>
          <a:lstStyle>
            <a:lvl1pPr algn="l">
              <a:defRPr sz="900">
                <a:solidFill>
                  <a:schemeClr val="tx1">
                    <a:tint val="75000"/>
                  </a:schemeClr>
                </a:solidFill>
              </a:defRPr>
            </a:lvl1pPr>
          </a:lstStyle>
          <a:p>
            <a:fld id="{7390893D-9CB3-1B43-85EC-BE827DAB7236}" type="datetimeFigureOut">
              <a:rPr lang="en-US" smtClean="0"/>
              <a:t>11/4/16</a:t>
            </a:fld>
            <a:endParaRPr lang="en-US"/>
          </a:p>
        </p:txBody>
      </p:sp>
      <p:sp>
        <p:nvSpPr>
          <p:cNvPr id="5" name="Footer Placeholder 4"/>
          <p:cNvSpPr>
            <a:spLocks noGrp="1"/>
          </p:cNvSpPr>
          <p:nvPr>
            <p:ph type="ftr" sz="quarter" idx="3"/>
          </p:nvPr>
        </p:nvSpPr>
        <p:spPr>
          <a:xfrm>
            <a:off x="2343150" y="4767266"/>
            <a:ext cx="2171700" cy="274637"/>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4767266"/>
            <a:ext cx="1600200" cy="274637"/>
          </a:xfrm>
          <a:prstGeom prst="rect">
            <a:avLst/>
          </a:prstGeom>
        </p:spPr>
        <p:txBody>
          <a:bodyPr vert="horz" lIns="91440" tIns="45720" rIns="91440" bIns="45720" rtlCol="0" anchor="ctr"/>
          <a:lstStyle>
            <a:lvl1pPr algn="r">
              <a:defRPr sz="900">
                <a:solidFill>
                  <a:schemeClr val="tx1">
                    <a:tint val="75000"/>
                  </a:schemeClr>
                </a:solidFill>
              </a:defRPr>
            </a:lvl1pPr>
          </a:lstStyle>
          <a:p>
            <a:fld id="{9C966440-EC59-C54E-B982-91FC87D15E54}" type="slidenum">
              <a:rPr lang="en-US" smtClean="0"/>
              <a:t>‹#›</a:t>
            </a:fld>
            <a:endParaRPr lang="en-US"/>
          </a:p>
        </p:txBody>
      </p:sp>
    </p:spTree>
    <p:extLst>
      <p:ext uri="{BB962C8B-B14F-4D97-AF65-F5344CB8AC3E}">
        <p14:creationId xmlns:p14="http://schemas.microsoft.com/office/powerpoint/2010/main" val="3934936730"/>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defTabSz="342892"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342892" rtl="0" eaLnBrk="1" latinLnBrk="0" hangingPunct="1">
        <a:spcBef>
          <a:spcPct val="20000"/>
        </a:spcBef>
        <a:buFont typeface="Arial"/>
        <a:buChar char="•"/>
        <a:defRPr sz="2400" kern="1200">
          <a:solidFill>
            <a:schemeClr val="tx1"/>
          </a:solidFill>
          <a:latin typeface="+mn-lt"/>
          <a:ea typeface="+mn-ea"/>
          <a:cs typeface="+mn-cs"/>
        </a:defRPr>
      </a:lvl1pPr>
      <a:lvl2pPr marL="557199" indent="-214308" algn="l" defTabSz="342892" rtl="0" eaLnBrk="1" latinLnBrk="0" hangingPunct="1">
        <a:spcBef>
          <a:spcPct val="20000"/>
        </a:spcBef>
        <a:buFont typeface="Arial"/>
        <a:buChar char="–"/>
        <a:defRPr sz="2100" kern="1200">
          <a:solidFill>
            <a:schemeClr val="tx1"/>
          </a:solidFill>
          <a:latin typeface="+mn-lt"/>
          <a:ea typeface="+mn-ea"/>
          <a:cs typeface="+mn-cs"/>
        </a:defRPr>
      </a:lvl2pPr>
      <a:lvl3pPr marL="857228" indent="-171446" algn="l" defTabSz="342892" rtl="0" eaLnBrk="1" latinLnBrk="0" hangingPunct="1">
        <a:spcBef>
          <a:spcPct val="20000"/>
        </a:spcBef>
        <a:buFont typeface="Arial"/>
        <a:buChar char="•"/>
        <a:defRPr sz="1800" kern="1200">
          <a:solidFill>
            <a:schemeClr val="tx1"/>
          </a:solidFill>
          <a:latin typeface="+mn-lt"/>
          <a:ea typeface="+mn-ea"/>
          <a:cs typeface="+mn-cs"/>
        </a:defRPr>
      </a:lvl3pPr>
      <a:lvl4pPr marL="1200120" indent="-171446" algn="l" defTabSz="342892" rtl="0" eaLnBrk="1" latinLnBrk="0" hangingPunct="1">
        <a:spcBef>
          <a:spcPct val="20000"/>
        </a:spcBef>
        <a:buFont typeface="Arial"/>
        <a:buChar char="–"/>
        <a:defRPr sz="1500" kern="1200">
          <a:solidFill>
            <a:schemeClr val="tx1"/>
          </a:solidFill>
          <a:latin typeface="+mn-lt"/>
          <a:ea typeface="+mn-ea"/>
          <a:cs typeface="+mn-cs"/>
        </a:defRPr>
      </a:lvl4pPr>
      <a:lvl5pPr marL="1543012" indent="-171446" algn="l" defTabSz="342892" rtl="0" eaLnBrk="1" latinLnBrk="0" hangingPunct="1">
        <a:spcBef>
          <a:spcPct val="20000"/>
        </a:spcBef>
        <a:buFont typeface="Arial"/>
        <a:buChar char="»"/>
        <a:defRPr sz="15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tiff"/><Relationship Id="rId3" Type="http://schemas.openxmlformats.org/officeDocument/2006/relationships/image" Target="../media/image7.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20.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20.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5.tiff"/></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 Id="rId3" Type="http://schemas.openxmlformats.org/officeDocument/2006/relationships/image" Target="../media/image7.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tiff"/></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tiff"/><Relationship Id="rId3" Type="http://schemas.openxmlformats.org/officeDocument/2006/relationships/image" Target="../media/image7.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5.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5.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5.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5.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5.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tiff"/><Relationship Id="rId3" Type="http://schemas.openxmlformats.org/officeDocument/2006/relationships/image" Target="../media/image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tif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7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emf"/><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12.emf"/><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8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12.emf"/><Relationship Id="rId6" Type="http://schemas.openxmlformats.org/officeDocument/2006/relationships/image" Target="../media/image9.tiff"/><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8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 Id="rId3" Type="http://schemas.openxmlformats.org/officeDocument/2006/relationships/image" Target="../media/image1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 Id="rId3" Type="http://schemas.openxmlformats.org/officeDocument/2006/relationships/image" Target="../media/image1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264969" y="1797222"/>
            <a:ext cx="7348970" cy="2324722"/>
          </a:xfrm>
          <a:ln>
            <a:noFill/>
          </a:ln>
        </p:spPr>
        <p:txBody>
          <a:bodyPr/>
          <a:lstStyle/>
          <a:p>
            <a:pPr algn="ctr"/>
            <a:r>
              <a:rPr lang="en-US" dirty="0">
                <a:solidFill>
                  <a:schemeClr val="tx1"/>
                </a:solidFill>
              </a:rPr>
              <a:t>Return-Oriented Flush-Reload </a:t>
            </a:r>
            <a:endParaRPr lang="en-US" dirty="0" smtClean="0">
              <a:solidFill>
                <a:schemeClr val="tx1"/>
              </a:solidFill>
            </a:endParaRPr>
          </a:p>
          <a:p>
            <a:pPr algn="ctr"/>
            <a:r>
              <a:rPr lang="en-US" dirty="0" smtClean="0">
                <a:solidFill>
                  <a:schemeClr val="tx1"/>
                </a:solidFill>
              </a:rPr>
              <a:t>Side Channels on ARM and </a:t>
            </a:r>
          </a:p>
          <a:p>
            <a:pPr algn="ctr"/>
            <a:r>
              <a:rPr lang="en-US" dirty="0" smtClean="0">
                <a:solidFill>
                  <a:schemeClr val="tx1"/>
                </a:solidFill>
              </a:rPr>
              <a:t>Their Implications for Android </a:t>
            </a:r>
            <a:r>
              <a:rPr lang="en-US" dirty="0">
                <a:solidFill>
                  <a:schemeClr val="tx1"/>
                </a:solidFill>
              </a:rPr>
              <a:t>Devices </a:t>
            </a:r>
          </a:p>
        </p:txBody>
      </p:sp>
      <p:sp>
        <p:nvSpPr>
          <p:cNvPr id="4" name="TextBox 3"/>
          <p:cNvSpPr txBox="1"/>
          <p:nvPr/>
        </p:nvSpPr>
        <p:spPr>
          <a:xfrm>
            <a:off x="1278082" y="3378345"/>
            <a:ext cx="4262870" cy="923330"/>
          </a:xfrm>
          <a:prstGeom prst="rect">
            <a:avLst/>
          </a:prstGeom>
          <a:noFill/>
        </p:spPr>
        <p:txBody>
          <a:bodyPr wrap="square" rtlCol="0">
            <a:spAutoFit/>
          </a:bodyPr>
          <a:lstStyle/>
          <a:p>
            <a:pPr algn="ctr"/>
            <a:r>
              <a:rPr lang="en-US" sz="1350" b="1" dirty="0"/>
              <a:t>Xiaokuan Zhang</a:t>
            </a:r>
            <a:r>
              <a:rPr lang="en-US" sz="1350" dirty="0"/>
              <a:t>, Yuan Xiao, </a:t>
            </a:r>
            <a:r>
              <a:rPr lang="en-US" sz="1350" dirty="0" err="1"/>
              <a:t>Yinqian</a:t>
            </a:r>
            <a:r>
              <a:rPr lang="en-US" sz="1350" dirty="0"/>
              <a:t> Zhang</a:t>
            </a:r>
          </a:p>
          <a:p>
            <a:pPr algn="ctr"/>
            <a:r>
              <a:rPr lang="en-US" altLang="zh-CN" sz="1350" i="1" dirty="0"/>
              <a:t>Dept.</a:t>
            </a:r>
            <a:r>
              <a:rPr lang="zh-CN" altLang="en-US" sz="1350" i="1" dirty="0"/>
              <a:t> </a:t>
            </a:r>
            <a:r>
              <a:rPr lang="en-US" altLang="zh-CN" sz="1350" i="1" dirty="0"/>
              <a:t>of</a:t>
            </a:r>
            <a:r>
              <a:rPr lang="zh-CN" altLang="en-US" sz="1350" i="1" dirty="0"/>
              <a:t> </a:t>
            </a:r>
            <a:r>
              <a:rPr lang="en-US" altLang="zh-CN" sz="1350" i="1" dirty="0"/>
              <a:t>Computer</a:t>
            </a:r>
            <a:r>
              <a:rPr lang="zh-CN" altLang="en-US" sz="1350" i="1" dirty="0"/>
              <a:t> </a:t>
            </a:r>
            <a:r>
              <a:rPr lang="en-US" altLang="zh-CN" sz="1350" i="1" dirty="0"/>
              <a:t>Science</a:t>
            </a:r>
            <a:r>
              <a:rPr lang="zh-CN" altLang="en-US" sz="1350" i="1" dirty="0"/>
              <a:t> </a:t>
            </a:r>
            <a:r>
              <a:rPr lang="en-US" altLang="zh-CN" sz="1350" i="1" dirty="0"/>
              <a:t>&amp;</a:t>
            </a:r>
            <a:r>
              <a:rPr lang="zh-CN" altLang="en-US" sz="1350" i="1" dirty="0"/>
              <a:t> </a:t>
            </a:r>
            <a:r>
              <a:rPr lang="en-US" altLang="zh-CN" sz="1350" i="1" dirty="0"/>
              <a:t>Engineering</a:t>
            </a:r>
            <a:endParaRPr lang="zh-CN" altLang="en-US" sz="1350" i="1" dirty="0"/>
          </a:p>
          <a:p>
            <a:pPr algn="ctr"/>
            <a:r>
              <a:rPr lang="en-US" sz="1350" i="1" dirty="0"/>
              <a:t>The Ohio State University</a:t>
            </a:r>
            <a:endParaRPr lang="en-US" sz="1350" dirty="0"/>
          </a:p>
          <a:p>
            <a:pPr algn="ctr"/>
            <a:endParaRPr lang="en-US" sz="1350" dirty="0"/>
          </a:p>
        </p:txBody>
      </p:sp>
      <p:sp>
        <p:nvSpPr>
          <p:cNvPr id="5" name="Content Placeholder 4"/>
          <p:cNvSpPr>
            <a:spLocks noGrp="1"/>
          </p:cNvSpPr>
          <p:nvPr>
            <p:ph idx="15"/>
          </p:nvPr>
        </p:nvSpPr>
        <p:spPr/>
        <p:txBody>
          <a:bodyPr/>
          <a:lstStyle/>
          <a:p>
            <a:endParaRPr lang="en-US" dirty="0"/>
          </a:p>
        </p:txBody>
      </p:sp>
      <p:sp>
        <p:nvSpPr>
          <p:cNvPr id="6"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32931569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977640" y="2747678"/>
            <a:ext cx="1435608" cy="548981"/>
          </a:xfrm>
          <a:prstGeom prst="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p:cNvSpPr/>
          <p:nvPr/>
        </p:nvSpPr>
        <p:spPr>
          <a:xfrm>
            <a:off x="1883812" y="3625341"/>
            <a:ext cx="3648308" cy="548981"/>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2582601" y="2191088"/>
            <a:ext cx="467502" cy="392247"/>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14" name="Rectangle 13"/>
          <p:cNvSpPr/>
          <p:nvPr/>
        </p:nvSpPr>
        <p:spPr>
          <a:xfrm>
            <a:off x="2098548" y="2747678"/>
            <a:ext cx="1435608" cy="548981"/>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Rectangle 14"/>
          <p:cNvSpPr/>
          <p:nvPr/>
        </p:nvSpPr>
        <p:spPr>
          <a:xfrm>
            <a:off x="4461693" y="2191088"/>
            <a:ext cx="467502" cy="392247"/>
          </a:xfrm>
          <a:prstGeom prst="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16" name="TextBox 15"/>
          <p:cNvSpPr txBox="1"/>
          <p:nvPr/>
        </p:nvSpPr>
        <p:spPr>
          <a:xfrm>
            <a:off x="381866" y="2191088"/>
            <a:ext cx="1072031" cy="300082"/>
          </a:xfrm>
          <a:prstGeom prst="rect">
            <a:avLst/>
          </a:prstGeom>
          <a:noFill/>
        </p:spPr>
        <p:txBody>
          <a:bodyPr wrap="square" rtlCol="0">
            <a:spAutoFit/>
          </a:bodyPr>
          <a:lstStyle/>
          <a:p>
            <a:r>
              <a:rPr lang="en-US" sz="1350" dirty="0"/>
              <a:t>L1 CACHE</a:t>
            </a:r>
          </a:p>
        </p:txBody>
      </p:sp>
      <p:sp>
        <p:nvSpPr>
          <p:cNvPr id="17" name="TextBox 16"/>
          <p:cNvSpPr txBox="1"/>
          <p:nvPr/>
        </p:nvSpPr>
        <p:spPr>
          <a:xfrm>
            <a:off x="381866" y="2883667"/>
            <a:ext cx="1072031" cy="300082"/>
          </a:xfrm>
          <a:prstGeom prst="rect">
            <a:avLst/>
          </a:prstGeom>
          <a:noFill/>
        </p:spPr>
        <p:txBody>
          <a:bodyPr wrap="square" rtlCol="0">
            <a:spAutoFit/>
          </a:bodyPr>
          <a:lstStyle/>
          <a:p>
            <a:r>
              <a:rPr lang="en-US" sz="1350" dirty="0"/>
              <a:t>L2 CACHE</a:t>
            </a:r>
          </a:p>
        </p:txBody>
      </p:sp>
      <p:sp>
        <p:nvSpPr>
          <p:cNvPr id="18" name="TextBox 17"/>
          <p:cNvSpPr txBox="1"/>
          <p:nvPr/>
        </p:nvSpPr>
        <p:spPr>
          <a:xfrm>
            <a:off x="381866" y="3761332"/>
            <a:ext cx="1072031" cy="300082"/>
          </a:xfrm>
          <a:prstGeom prst="rect">
            <a:avLst/>
          </a:prstGeom>
          <a:noFill/>
        </p:spPr>
        <p:txBody>
          <a:bodyPr wrap="square" rtlCol="0">
            <a:spAutoFit/>
          </a:bodyPr>
          <a:lstStyle/>
          <a:p>
            <a:r>
              <a:rPr lang="en-US" sz="1350" dirty="0"/>
              <a:t>L3 CACHE</a:t>
            </a:r>
          </a:p>
        </p:txBody>
      </p:sp>
      <p:sp>
        <p:nvSpPr>
          <p:cNvPr id="19" name="TextBox 18"/>
          <p:cNvSpPr txBox="1"/>
          <p:nvPr/>
        </p:nvSpPr>
        <p:spPr>
          <a:xfrm>
            <a:off x="2234103" y="1798018"/>
            <a:ext cx="1564519" cy="300082"/>
          </a:xfrm>
          <a:prstGeom prst="rect">
            <a:avLst/>
          </a:prstGeom>
          <a:noFill/>
        </p:spPr>
        <p:txBody>
          <a:bodyPr wrap="square" rtlCol="0">
            <a:spAutoFit/>
          </a:bodyPr>
          <a:lstStyle/>
          <a:p>
            <a:r>
              <a:rPr lang="en-US" sz="1350"/>
              <a:t>VICTIM CORE</a:t>
            </a:r>
            <a:endParaRPr lang="en-US" sz="1350" dirty="0"/>
          </a:p>
        </p:txBody>
      </p:sp>
      <p:sp>
        <p:nvSpPr>
          <p:cNvPr id="20" name="TextBox 19"/>
          <p:cNvSpPr txBox="1"/>
          <p:nvPr/>
        </p:nvSpPr>
        <p:spPr>
          <a:xfrm>
            <a:off x="3977640" y="1814084"/>
            <a:ext cx="1669582" cy="300082"/>
          </a:xfrm>
          <a:prstGeom prst="rect">
            <a:avLst/>
          </a:prstGeom>
          <a:noFill/>
        </p:spPr>
        <p:txBody>
          <a:bodyPr wrap="square" rtlCol="0">
            <a:spAutoFit/>
          </a:bodyPr>
          <a:lstStyle/>
          <a:p>
            <a:r>
              <a:rPr lang="en-US" sz="1350" dirty="0"/>
              <a:t>ATTACKER CORE</a:t>
            </a:r>
          </a:p>
        </p:txBody>
      </p:sp>
      <p:sp>
        <p:nvSpPr>
          <p:cNvPr id="23" name="Oval 22"/>
          <p:cNvSpPr/>
          <p:nvPr/>
        </p:nvSpPr>
        <p:spPr>
          <a:xfrm>
            <a:off x="5592264" y="1814801"/>
            <a:ext cx="1265735" cy="69257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F0000"/>
                </a:solidFill>
              </a:rPr>
              <a:t>RELOAD&amp;TIME</a:t>
            </a:r>
          </a:p>
          <a:p>
            <a:pPr algn="ctr"/>
            <a:r>
              <a:rPr lang="en-US" sz="1350" dirty="0">
                <a:solidFill>
                  <a:srgbClr val="FF0000"/>
                </a:solidFill>
              </a:rPr>
              <a:t>(</a:t>
            </a:r>
            <a:r>
              <a:rPr lang="en-US" sz="1350" dirty="0" err="1">
                <a:solidFill>
                  <a:srgbClr val="FF0000"/>
                </a:solidFill>
              </a:rPr>
              <a:t>rdtsc</a:t>
            </a:r>
            <a:r>
              <a:rPr lang="en-US" sz="1350" dirty="0">
                <a:solidFill>
                  <a:srgbClr val="FF0000"/>
                </a:solidFill>
              </a:rPr>
              <a:t>)</a:t>
            </a:r>
          </a:p>
        </p:txBody>
      </p:sp>
      <p:cxnSp>
        <p:nvCxnSpPr>
          <p:cNvPr id="21" name="Straight Connector 20"/>
          <p:cNvCxnSpPr/>
          <p:nvPr/>
        </p:nvCxnSpPr>
        <p:spPr>
          <a:xfrm>
            <a:off x="2582601" y="2387212"/>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582601" y="3031864"/>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582601" y="3895972"/>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81866" y="870094"/>
            <a:ext cx="5904886" cy="461665"/>
          </a:xfrm>
          <a:prstGeom prst="rect">
            <a:avLst/>
          </a:prstGeom>
          <a:noFill/>
        </p:spPr>
        <p:txBody>
          <a:bodyPr wrap="none" rtlCol="0">
            <a:spAutoFit/>
          </a:bodyPr>
          <a:lstStyle/>
          <a:p>
            <a:r>
              <a:rPr lang="en-US" altLang="zh-CN" sz="2400" dirty="0"/>
              <a:t>Flush-Reload Side-Channel Attack on x86</a:t>
            </a:r>
          </a:p>
        </p:txBody>
      </p:sp>
      <p:sp>
        <p:nvSpPr>
          <p:cNvPr id="2" name="Content Placeholder 1"/>
          <p:cNvSpPr>
            <a:spLocks noGrp="1"/>
          </p:cNvSpPr>
          <p:nvPr>
            <p:ph idx="15"/>
          </p:nvPr>
        </p:nvSpPr>
        <p:spPr/>
        <p:txBody>
          <a:bodyPr/>
          <a:lstStyle/>
          <a:p>
            <a:endParaRPr lang="en-US"/>
          </a:p>
        </p:txBody>
      </p:sp>
      <p:sp>
        <p:nvSpPr>
          <p:cNvPr id="27"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31299498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317426" y="2223569"/>
            <a:ext cx="791535" cy="937098"/>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8" name="Rectangle 7"/>
          <p:cNvSpPr/>
          <p:nvPr/>
        </p:nvSpPr>
        <p:spPr>
          <a:xfrm>
            <a:off x="1997964" y="3309219"/>
            <a:ext cx="2702052" cy="1055327"/>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B0F0"/>
              </a:solidFill>
            </a:endParaRPr>
          </a:p>
        </p:txBody>
      </p:sp>
      <p:sp>
        <p:nvSpPr>
          <p:cNvPr id="11" name="TextBox 10"/>
          <p:cNvSpPr txBox="1"/>
          <p:nvPr/>
        </p:nvSpPr>
        <p:spPr>
          <a:xfrm>
            <a:off x="381866" y="3698382"/>
            <a:ext cx="1072031" cy="300082"/>
          </a:xfrm>
          <a:prstGeom prst="rect">
            <a:avLst/>
          </a:prstGeom>
          <a:noFill/>
        </p:spPr>
        <p:txBody>
          <a:bodyPr wrap="square" rtlCol="0">
            <a:spAutoFit/>
          </a:bodyPr>
          <a:lstStyle/>
          <a:p>
            <a:r>
              <a:rPr lang="en-US" sz="1350" dirty="0"/>
              <a:t>L2 CACHE</a:t>
            </a:r>
          </a:p>
        </p:txBody>
      </p:sp>
      <p:sp>
        <p:nvSpPr>
          <p:cNvPr id="12" name="TextBox 11"/>
          <p:cNvSpPr txBox="1"/>
          <p:nvPr/>
        </p:nvSpPr>
        <p:spPr>
          <a:xfrm>
            <a:off x="2494708" y="1864078"/>
            <a:ext cx="1300052" cy="300082"/>
          </a:xfrm>
          <a:prstGeom prst="rect">
            <a:avLst/>
          </a:prstGeom>
          <a:noFill/>
        </p:spPr>
        <p:txBody>
          <a:bodyPr wrap="square" rtlCol="0">
            <a:spAutoFit/>
          </a:bodyPr>
          <a:lstStyle/>
          <a:p>
            <a:r>
              <a:rPr lang="en-US" sz="1350" dirty="0"/>
              <a:t>L1-I</a:t>
            </a:r>
          </a:p>
        </p:txBody>
      </p:sp>
      <p:sp>
        <p:nvSpPr>
          <p:cNvPr id="13" name="TextBox 12"/>
          <p:cNvSpPr txBox="1"/>
          <p:nvPr/>
        </p:nvSpPr>
        <p:spPr>
          <a:xfrm>
            <a:off x="3794760" y="1864078"/>
            <a:ext cx="1669582" cy="300082"/>
          </a:xfrm>
          <a:prstGeom prst="rect">
            <a:avLst/>
          </a:prstGeom>
          <a:noFill/>
        </p:spPr>
        <p:txBody>
          <a:bodyPr wrap="square" rtlCol="0">
            <a:spAutoFit/>
          </a:bodyPr>
          <a:lstStyle/>
          <a:p>
            <a:r>
              <a:rPr lang="en-US" sz="1350"/>
              <a:t>L1-D</a:t>
            </a:r>
            <a:endParaRPr lang="en-US" sz="1350" dirty="0"/>
          </a:p>
        </p:txBody>
      </p:sp>
      <p:sp>
        <p:nvSpPr>
          <p:cNvPr id="16" name="Rectangle 15"/>
          <p:cNvSpPr/>
          <p:nvPr/>
        </p:nvSpPr>
        <p:spPr>
          <a:xfrm>
            <a:off x="3637642" y="2223569"/>
            <a:ext cx="791535" cy="937098"/>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4" name="TextBox 3"/>
          <p:cNvSpPr txBox="1"/>
          <p:nvPr/>
        </p:nvSpPr>
        <p:spPr>
          <a:xfrm>
            <a:off x="4908450" y="3498367"/>
            <a:ext cx="1862689" cy="323165"/>
          </a:xfrm>
          <a:prstGeom prst="rect">
            <a:avLst/>
          </a:prstGeom>
          <a:noFill/>
        </p:spPr>
        <p:txBody>
          <a:bodyPr wrap="none" rtlCol="0">
            <a:spAutoFit/>
          </a:bodyPr>
          <a:lstStyle/>
          <a:p>
            <a:r>
              <a:rPr lang="en-US" sz="1500" dirty="0">
                <a:solidFill>
                  <a:srgbClr val="0070C0"/>
                </a:solidFill>
              </a:rPr>
              <a:t>T1: L1 Access Time</a:t>
            </a:r>
            <a:endParaRPr lang="en-US" sz="1200" dirty="0">
              <a:solidFill>
                <a:srgbClr val="0070C0"/>
              </a:solidFill>
            </a:endParaRPr>
          </a:p>
        </p:txBody>
      </p:sp>
      <p:cxnSp>
        <p:nvCxnSpPr>
          <p:cNvPr id="18" name="Straight Connector 17"/>
          <p:cNvCxnSpPr/>
          <p:nvPr/>
        </p:nvCxnSpPr>
        <p:spPr>
          <a:xfrm>
            <a:off x="2317426" y="3823599"/>
            <a:ext cx="791535" cy="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724160" y="1953650"/>
            <a:ext cx="1454244" cy="300082"/>
          </a:xfrm>
          <a:prstGeom prst="rect">
            <a:avLst/>
          </a:prstGeom>
          <a:noFill/>
        </p:spPr>
        <p:txBody>
          <a:bodyPr wrap="none" rtlCol="0">
            <a:spAutoFit/>
          </a:bodyPr>
          <a:lstStyle/>
          <a:p>
            <a:r>
              <a:rPr lang="en-US" sz="1350" dirty="0">
                <a:solidFill>
                  <a:srgbClr val="FF0000"/>
                </a:solidFill>
              </a:rPr>
              <a:t>Execute Dummy</a:t>
            </a:r>
          </a:p>
        </p:txBody>
      </p:sp>
      <p:cxnSp>
        <p:nvCxnSpPr>
          <p:cNvPr id="17" name="Straight Connector 16"/>
          <p:cNvCxnSpPr/>
          <p:nvPr/>
        </p:nvCxnSpPr>
        <p:spPr>
          <a:xfrm>
            <a:off x="2317426" y="2719673"/>
            <a:ext cx="791535" cy="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2"/>
          <a:stretch>
            <a:fillRect/>
          </a:stretch>
        </p:blipFill>
        <p:spPr>
          <a:xfrm>
            <a:off x="2430169" y="2416352"/>
            <a:ext cx="566049" cy="566049"/>
          </a:xfrm>
          <a:prstGeom prst="rect">
            <a:avLst/>
          </a:prstGeom>
        </p:spPr>
      </p:pic>
      <p:sp>
        <p:nvSpPr>
          <p:cNvPr id="19"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a:solidFill>
                  <a:prstClr val="white"/>
                </a:solidFill>
              </a:rPr>
              <a:t>Y,</a:t>
            </a:r>
            <a:r>
              <a:rPr lang="zh-CN" altLang="en-US" sz="1500" dirty="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
        <p:nvSpPr>
          <p:cNvPr id="20" name="TextBox 19"/>
          <p:cNvSpPr txBox="1"/>
          <p:nvPr/>
        </p:nvSpPr>
        <p:spPr>
          <a:xfrm>
            <a:off x="381866" y="923529"/>
            <a:ext cx="6081279" cy="461665"/>
          </a:xfrm>
          <a:prstGeom prst="rect">
            <a:avLst/>
          </a:prstGeom>
          <a:noFill/>
        </p:spPr>
        <p:txBody>
          <a:bodyPr wrap="square" rtlCol="0">
            <a:spAutoFit/>
          </a:bodyPr>
          <a:lstStyle/>
          <a:p>
            <a:pPr algn="ctr"/>
            <a:r>
              <a:rPr lang="en-US" altLang="zh-CN" sz="2400" dirty="0"/>
              <a:t>Cache Inclusiveness </a:t>
            </a:r>
            <a:r>
              <a:rPr lang="en-US" altLang="zh-CN" sz="2400"/>
              <a:t>--- Instruction Cache</a:t>
            </a:r>
            <a:endParaRPr lang="en-US" altLang="zh-CN" sz="2400" dirty="0"/>
          </a:p>
        </p:txBody>
      </p:sp>
      <p:sp>
        <p:nvSpPr>
          <p:cNvPr id="5" name="Content Placeholder 4"/>
          <p:cNvSpPr>
            <a:spLocks noGrp="1"/>
          </p:cNvSpPr>
          <p:nvPr>
            <p:ph idx="15"/>
          </p:nvPr>
        </p:nvSpPr>
        <p:spPr/>
        <p:txBody>
          <a:bodyPr/>
          <a:lstStyle/>
          <a:p>
            <a:endParaRPr lang="en-US"/>
          </a:p>
        </p:txBody>
      </p:sp>
      <p:sp>
        <p:nvSpPr>
          <p:cNvPr id="24" name="TextBox 23"/>
          <p:cNvSpPr txBox="1"/>
          <p:nvPr/>
        </p:nvSpPr>
        <p:spPr>
          <a:xfrm>
            <a:off x="4908450" y="3498367"/>
            <a:ext cx="1862689" cy="323165"/>
          </a:xfrm>
          <a:prstGeom prst="rect">
            <a:avLst/>
          </a:prstGeom>
          <a:noFill/>
        </p:spPr>
        <p:txBody>
          <a:bodyPr wrap="none" rtlCol="0">
            <a:spAutoFit/>
          </a:bodyPr>
          <a:lstStyle/>
          <a:p>
            <a:r>
              <a:rPr lang="en-US" sz="1500" dirty="0">
                <a:solidFill>
                  <a:schemeClr val="tx2">
                    <a:lumMod val="50000"/>
                    <a:lumOff val="50000"/>
                  </a:schemeClr>
                </a:solidFill>
              </a:rPr>
              <a:t>T1: L1 Access Time</a:t>
            </a:r>
            <a:endParaRPr lang="en-US" sz="1200" dirty="0">
              <a:solidFill>
                <a:schemeClr val="tx2">
                  <a:lumMod val="50000"/>
                  <a:lumOff val="50000"/>
                </a:schemeClr>
              </a:solidFill>
            </a:endParaRPr>
          </a:p>
        </p:txBody>
      </p:sp>
      <p:pic>
        <p:nvPicPr>
          <p:cNvPr id="25" name="Content Placeholder 1"/>
          <p:cNvPicPr>
            <a:picLocks noGrp="1" noChangeAspect="1"/>
          </p:cNvPicPr>
          <p:nvPr>
            <p:ph idx="15"/>
          </p:nvPr>
        </p:nvPicPr>
        <p:blipFill>
          <a:blip r:embed="rId3">
            <a:extLst>
              <a:ext uri="{28A0092B-C50C-407E-A947-70E740481C1C}">
                <a14:useLocalDpi xmlns:a14="http://schemas.microsoft.com/office/drawing/2010/main" val="0"/>
              </a:ext>
            </a:extLst>
          </a:blip>
          <a:stretch>
            <a:fillRect/>
          </a:stretch>
        </p:blipFill>
        <p:spPr>
          <a:xfrm>
            <a:off x="4767757" y="3205393"/>
            <a:ext cx="2003382" cy="1571401"/>
          </a:xfrm>
        </p:spPr>
      </p:pic>
      <p:sp>
        <p:nvSpPr>
          <p:cNvPr id="26" name="TextBox 25"/>
          <p:cNvSpPr txBox="1"/>
          <p:nvPr/>
        </p:nvSpPr>
        <p:spPr>
          <a:xfrm>
            <a:off x="4767755" y="3536799"/>
            <a:ext cx="1862689" cy="323165"/>
          </a:xfrm>
          <a:prstGeom prst="rect">
            <a:avLst/>
          </a:prstGeom>
          <a:noFill/>
        </p:spPr>
        <p:txBody>
          <a:bodyPr wrap="none" rtlCol="0">
            <a:spAutoFit/>
          </a:bodyPr>
          <a:lstStyle/>
          <a:p>
            <a:r>
              <a:rPr lang="en-US" sz="1500" dirty="0">
                <a:solidFill>
                  <a:srgbClr val="00B0F0"/>
                </a:solidFill>
              </a:rPr>
              <a:t>T1: L1 Access Time</a:t>
            </a:r>
            <a:endParaRPr lang="en-US" sz="1200" dirty="0">
              <a:solidFill>
                <a:srgbClr val="00B0F0"/>
              </a:solidFill>
            </a:endParaRPr>
          </a:p>
        </p:txBody>
      </p:sp>
      <p:sp>
        <p:nvSpPr>
          <p:cNvPr id="27" name="Circular Arrow 26"/>
          <p:cNvSpPr/>
          <p:nvPr/>
        </p:nvSpPr>
        <p:spPr>
          <a:xfrm flipH="1">
            <a:off x="1402907" y="1555389"/>
            <a:ext cx="808740" cy="1067737"/>
          </a:xfrm>
          <a:prstGeom prst="circularArrow">
            <a:avLst>
              <a:gd name="adj1" fmla="val 6303"/>
              <a:gd name="adj2" fmla="val 829402"/>
              <a:gd name="adj3" fmla="val 18786337"/>
              <a:gd name="adj4" fmla="val 1402782"/>
              <a:gd name="adj5" fmla="val 7721"/>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28" name="TextBox 27"/>
          <p:cNvSpPr txBox="1"/>
          <p:nvPr/>
        </p:nvSpPr>
        <p:spPr>
          <a:xfrm>
            <a:off x="381866" y="2883667"/>
            <a:ext cx="1072031" cy="300082"/>
          </a:xfrm>
          <a:prstGeom prst="rect">
            <a:avLst/>
          </a:prstGeom>
          <a:noFill/>
        </p:spPr>
        <p:txBody>
          <a:bodyPr wrap="square" rtlCol="0">
            <a:spAutoFit/>
          </a:bodyPr>
          <a:lstStyle/>
          <a:p>
            <a:r>
              <a:rPr lang="en-US" sz="1350" dirty="0"/>
              <a:t>L1 CACHE</a:t>
            </a:r>
          </a:p>
        </p:txBody>
      </p:sp>
    </p:spTree>
    <p:extLst>
      <p:ext uri="{BB962C8B-B14F-4D97-AF65-F5344CB8AC3E}">
        <p14:creationId xmlns:p14="http://schemas.microsoft.com/office/powerpoint/2010/main" val="11153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dissolv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
          <p:cNvPicPr>
            <a:picLocks noGrp="1" noChangeAspect="1"/>
          </p:cNvPicPr>
          <p:nvPr>
            <p:ph idx="15"/>
          </p:nvPr>
        </p:nvPicPr>
        <p:blipFill>
          <a:blip r:embed="rId2">
            <a:extLst>
              <a:ext uri="{28A0092B-C50C-407E-A947-70E740481C1C}">
                <a14:useLocalDpi xmlns:a14="http://schemas.microsoft.com/office/drawing/2010/main" val="0"/>
              </a:ext>
            </a:extLst>
          </a:blip>
          <a:stretch>
            <a:fillRect/>
          </a:stretch>
        </p:blipFill>
        <p:spPr>
          <a:xfrm>
            <a:off x="4989929" y="3205393"/>
            <a:ext cx="1765815" cy="1571401"/>
          </a:xfrm>
        </p:spPr>
      </p:pic>
      <p:sp>
        <p:nvSpPr>
          <p:cNvPr id="7" name="Rectangle 6"/>
          <p:cNvSpPr/>
          <p:nvPr/>
        </p:nvSpPr>
        <p:spPr>
          <a:xfrm>
            <a:off x="2317426" y="2223569"/>
            <a:ext cx="791535" cy="937098"/>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8" name="Rectangle 7"/>
          <p:cNvSpPr/>
          <p:nvPr/>
        </p:nvSpPr>
        <p:spPr>
          <a:xfrm>
            <a:off x="1997964" y="3309219"/>
            <a:ext cx="2702052" cy="1055327"/>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B0F0"/>
              </a:solidFill>
            </a:endParaRPr>
          </a:p>
        </p:txBody>
      </p:sp>
      <p:sp>
        <p:nvSpPr>
          <p:cNvPr id="11" name="TextBox 10"/>
          <p:cNvSpPr txBox="1"/>
          <p:nvPr/>
        </p:nvSpPr>
        <p:spPr>
          <a:xfrm>
            <a:off x="381866" y="3698382"/>
            <a:ext cx="1072031" cy="300082"/>
          </a:xfrm>
          <a:prstGeom prst="rect">
            <a:avLst/>
          </a:prstGeom>
          <a:noFill/>
        </p:spPr>
        <p:txBody>
          <a:bodyPr wrap="square" rtlCol="0">
            <a:spAutoFit/>
          </a:bodyPr>
          <a:lstStyle/>
          <a:p>
            <a:r>
              <a:rPr lang="en-US" sz="1350" dirty="0"/>
              <a:t>L2 CACHE</a:t>
            </a:r>
          </a:p>
        </p:txBody>
      </p:sp>
      <p:sp>
        <p:nvSpPr>
          <p:cNvPr id="12" name="TextBox 11"/>
          <p:cNvSpPr txBox="1"/>
          <p:nvPr/>
        </p:nvSpPr>
        <p:spPr>
          <a:xfrm>
            <a:off x="2494708" y="1864078"/>
            <a:ext cx="1300052" cy="300082"/>
          </a:xfrm>
          <a:prstGeom prst="rect">
            <a:avLst/>
          </a:prstGeom>
          <a:noFill/>
        </p:spPr>
        <p:txBody>
          <a:bodyPr wrap="square" rtlCol="0">
            <a:spAutoFit/>
          </a:bodyPr>
          <a:lstStyle/>
          <a:p>
            <a:r>
              <a:rPr lang="en-US" sz="1350" dirty="0"/>
              <a:t>L1-I</a:t>
            </a:r>
          </a:p>
        </p:txBody>
      </p:sp>
      <p:sp>
        <p:nvSpPr>
          <p:cNvPr id="13" name="TextBox 12"/>
          <p:cNvSpPr txBox="1"/>
          <p:nvPr/>
        </p:nvSpPr>
        <p:spPr>
          <a:xfrm>
            <a:off x="3794760" y="1864078"/>
            <a:ext cx="1669582" cy="300082"/>
          </a:xfrm>
          <a:prstGeom prst="rect">
            <a:avLst/>
          </a:prstGeom>
          <a:noFill/>
        </p:spPr>
        <p:txBody>
          <a:bodyPr wrap="square" rtlCol="0">
            <a:spAutoFit/>
          </a:bodyPr>
          <a:lstStyle/>
          <a:p>
            <a:r>
              <a:rPr lang="en-US" sz="1350"/>
              <a:t>L1-D</a:t>
            </a:r>
            <a:endParaRPr lang="en-US" sz="1350" dirty="0"/>
          </a:p>
        </p:txBody>
      </p:sp>
      <p:sp>
        <p:nvSpPr>
          <p:cNvPr id="16" name="Rectangle 15"/>
          <p:cNvSpPr/>
          <p:nvPr/>
        </p:nvSpPr>
        <p:spPr>
          <a:xfrm>
            <a:off x="3637642" y="2223569"/>
            <a:ext cx="791535" cy="937098"/>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cxnSp>
        <p:nvCxnSpPr>
          <p:cNvPr id="14" name="Straight Connector 13"/>
          <p:cNvCxnSpPr/>
          <p:nvPr/>
        </p:nvCxnSpPr>
        <p:spPr>
          <a:xfrm>
            <a:off x="2317426" y="2719673"/>
            <a:ext cx="791535" cy="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317426" y="3823599"/>
            <a:ext cx="791535" cy="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5"/>
          </p:nvPr>
        </p:nvSpPr>
        <p:spPr/>
        <p:txBody>
          <a:bodyPr/>
          <a:lstStyle/>
          <a:p>
            <a:endParaRPr lang="en-US"/>
          </a:p>
        </p:txBody>
      </p:sp>
      <p:sp>
        <p:nvSpPr>
          <p:cNvPr id="15" name="TextBox 14"/>
          <p:cNvSpPr txBox="1"/>
          <p:nvPr/>
        </p:nvSpPr>
        <p:spPr>
          <a:xfrm>
            <a:off x="4908450" y="3498367"/>
            <a:ext cx="1862689" cy="323165"/>
          </a:xfrm>
          <a:prstGeom prst="rect">
            <a:avLst/>
          </a:prstGeom>
          <a:noFill/>
        </p:spPr>
        <p:txBody>
          <a:bodyPr wrap="none" rtlCol="0">
            <a:spAutoFit/>
          </a:bodyPr>
          <a:lstStyle/>
          <a:p>
            <a:r>
              <a:rPr lang="en-US" sz="1500" dirty="0">
                <a:solidFill>
                  <a:schemeClr val="tx1">
                    <a:lumMod val="65000"/>
                    <a:lumOff val="35000"/>
                  </a:schemeClr>
                </a:solidFill>
              </a:rPr>
              <a:t>T1: L1 Access Time</a:t>
            </a:r>
            <a:endParaRPr lang="en-US" sz="1200" dirty="0">
              <a:solidFill>
                <a:schemeClr val="tx1">
                  <a:lumMod val="65000"/>
                  <a:lumOff val="35000"/>
                </a:schemeClr>
              </a:solidFill>
            </a:endParaRPr>
          </a:p>
        </p:txBody>
      </p:sp>
      <p:sp>
        <p:nvSpPr>
          <p:cNvPr id="17"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a:solidFill>
                  <a:prstClr val="white"/>
                </a:solidFill>
              </a:rPr>
              <a:t>Y,</a:t>
            </a:r>
            <a:r>
              <a:rPr lang="zh-CN" altLang="en-US" sz="1500" dirty="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
        <p:nvSpPr>
          <p:cNvPr id="18" name="TextBox 17"/>
          <p:cNvSpPr txBox="1"/>
          <p:nvPr/>
        </p:nvSpPr>
        <p:spPr>
          <a:xfrm>
            <a:off x="381866" y="923529"/>
            <a:ext cx="6081279" cy="461665"/>
          </a:xfrm>
          <a:prstGeom prst="rect">
            <a:avLst/>
          </a:prstGeom>
          <a:noFill/>
        </p:spPr>
        <p:txBody>
          <a:bodyPr wrap="square" rtlCol="0">
            <a:spAutoFit/>
          </a:bodyPr>
          <a:lstStyle/>
          <a:p>
            <a:pPr algn="ctr"/>
            <a:r>
              <a:rPr lang="en-US" altLang="zh-CN" sz="2400" dirty="0"/>
              <a:t>Cache Inclusiveness </a:t>
            </a:r>
            <a:r>
              <a:rPr lang="en-US" altLang="zh-CN" sz="2400"/>
              <a:t>--- Instruction Cache</a:t>
            </a:r>
            <a:endParaRPr lang="en-US" altLang="zh-CN" sz="2400" dirty="0"/>
          </a:p>
        </p:txBody>
      </p:sp>
      <p:sp>
        <p:nvSpPr>
          <p:cNvPr id="23" name="TextBox 22"/>
          <p:cNvSpPr txBox="1"/>
          <p:nvPr/>
        </p:nvSpPr>
        <p:spPr>
          <a:xfrm>
            <a:off x="4908450" y="3498367"/>
            <a:ext cx="1862689" cy="323165"/>
          </a:xfrm>
          <a:prstGeom prst="rect">
            <a:avLst/>
          </a:prstGeom>
          <a:noFill/>
        </p:spPr>
        <p:txBody>
          <a:bodyPr wrap="none" rtlCol="0">
            <a:spAutoFit/>
          </a:bodyPr>
          <a:lstStyle/>
          <a:p>
            <a:r>
              <a:rPr lang="en-US" sz="1500" dirty="0">
                <a:solidFill>
                  <a:schemeClr val="tx2">
                    <a:lumMod val="50000"/>
                    <a:lumOff val="50000"/>
                  </a:schemeClr>
                </a:solidFill>
              </a:rPr>
              <a:t>T1: L1 Access Time</a:t>
            </a:r>
            <a:endParaRPr lang="en-US" sz="1200" dirty="0">
              <a:solidFill>
                <a:schemeClr val="tx2">
                  <a:lumMod val="50000"/>
                  <a:lumOff val="50000"/>
                </a:schemeClr>
              </a:solidFill>
            </a:endParaRPr>
          </a:p>
        </p:txBody>
      </p:sp>
      <p:pic>
        <p:nvPicPr>
          <p:cNvPr id="24" name="Content Placeholder 1"/>
          <p:cNvPicPr>
            <a:picLocks noGrp="1" noChangeAspect="1"/>
          </p:cNvPicPr>
          <p:nvPr>
            <p:ph idx="15"/>
          </p:nvPr>
        </p:nvPicPr>
        <p:blipFill>
          <a:blip r:embed="rId2">
            <a:extLst>
              <a:ext uri="{28A0092B-C50C-407E-A947-70E740481C1C}">
                <a14:useLocalDpi xmlns:a14="http://schemas.microsoft.com/office/drawing/2010/main" val="0"/>
              </a:ext>
            </a:extLst>
          </a:blip>
          <a:stretch>
            <a:fillRect/>
          </a:stretch>
        </p:blipFill>
        <p:spPr>
          <a:xfrm>
            <a:off x="4767757" y="3205393"/>
            <a:ext cx="2003382" cy="1571401"/>
          </a:xfrm>
        </p:spPr>
      </p:pic>
      <p:sp>
        <p:nvSpPr>
          <p:cNvPr id="25" name="TextBox 24"/>
          <p:cNvSpPr txBox="1"/>
          <p:nvPr/>
        </p:nvSpPr>
        <p:spPr>
          <a:xfrm>
            <a:off x="4767755" y="3536799"/>
            <a:ext cx="1862689" cy="323165"/>
          </a:xfrm>
          <a:prstGeom prst="rect">
            <a:avLst/>
          </a:prstGeom>
          <a:noFill/>
        </p:spPr>
        <p:txBody>
          <a:bodyPr wrap="none" rtlCol="0">
            <a:spAutoFit/>
          </a:bodyPr>
          <a:lstStyle/>
          <a:p>
            <a:r>
              <a:rPr lang="en-US" sz="1500" dirty="0">
                <a:solidFill>
                  <a:schemeClr val="tx1">
                    <a:lumMod val="65000"/>
                    <a:lumOff val="35000"/>
                  </a:schemeClr>
                </a:solidFill>
              </a:rPr>
              <a:t>T1: L1 Access Time</a:t>
            </a:r>
            <a:endParaRPr lang="en-US" sz="1200" dirty="0">
              <a:solidFill>
                <a:schemeClr val="tx1">
                  <a:lumMod val="65000"/>
                  <a:lumOff val="35000"/>
                </a:schemeClr>
              </a:solidFill>
            </a:endParaRPr>
          </a:p>
        </p:txBody>
      </p:sp>
      <p:sp>
        <p:nvSpPr>
          <p:cNvPr id="46" name="TextBox 45"/>
          <p:cNvSpPr txBox="1"/>
          <p:nvPr/>
        </p:nvSpPr>
        <p:spPr>
          <a:xfrm>
            <a:off x="381866" y="2883667"/>
            <a:ext cx="1072031" cy="300082"/>
          </a:xfrm>
          <a:prstGeom prst="rect">
            <a:avLst/>
          </a:prstGeom>
          <a:noFill/>
        </p:spPr>
        <p:txBody>
          <a:bodyPr wrap="square" rtlCol="0">
            <a:spAutoFit/>
          </a:bodyPr>
          <a:lstStyle/>
          <a:p>
            <a:r>
              <a:rPr lang="en-US" sz="1350" dirty="0"/>
              <a:t>L1 CACHE</a:t>
            </a:r>
          </a:p>
        </p:txBody>
      </p:sp>
      <p:sp>
        <p:nvSpPr>
          <p:cNvPr id="47" name="TextBox 46"/>
          <p:cNvSpPr txBox="1"/>
          <p:nvPr/>
        </p:nvSpPr>
        <p:spPr>
          <a:xfrm>
            <a:off x="223056" y="2021965"/>
            <a:ext cx="1396536" cy="923330"/>
          </a:xfrm>
          <a:prstGeom prst="rect">
            <a:avLst/>
          </a:prstGeom>
          <a:noFill/>
        </p:spPr>
        <p:txBody>
          <a:bodyPr wrap="none" rtlCol="0">
            <a:spAutoFit/>
          </a:bodyPr>
          <a:lstStyle/>
          <a:p>
            <a:r>
              <a:rPr lang="zh-CN" altLang="en-US" sz="1350" dirty="0" smtClean="0">
                <a:solidFill>
                  <a:schemeClr val="tx1">
                    <a:lumMod val="75000"/>
                    <a:lumOff val="25000"/>
                  </a:schemeClr>
                </a:solidFill>
              </a:rPr>
              <a:t>       </a:t>
            </a:r>
            <a:r>
              <a:rPr lang="en-US" sz="1350" dirty="0" smtClean="0">
                <a:solidFill>
                  <a:schemeClr val="tx1">
                    <a:lumMod val="75000"/>
                    <a:lumOff val="25000"/>
                  </a:schemeClr>
                </a:solidFill>
              </a:rPr>
              <a:t>Cleanse L2</a:t>
            </a:r>
            <a:endParaRPr lang="zh-CN" altLang="en-US" sz="1350" dirty="0">
              <a:solidFill>
                <a:schemeClr val="tx1">
                  <a:lumMod val="75000"/>
                  <a:lumOff val="25000"/>
                </a:schemeClr>
              </a:solidFill>
            </a:endParaRPr>
          </a:p>
          <a:p>
            <a:endParaRPr lang="zh-CN" altLang="en-US" sz="1350" dirty="0">
              <a:solidFill>
                <a:schemeClr val="tx1">
                  <a:lumMod val="75000"/>
                  <a:lumOff val="25000"/>
                </a:schemeClr>
              </a:solidFill>
            </a:endParaRPr>
          </a:p>
          <a:p>
            <a:endParaRPr lang="en-US" sz="1350" dirty="0">
              <a:solidFill>
                <a:schemeClr val="tx1">
                  <a:lumMod val="75000"/>
                  <a:lumOff val="25000"/>
                </a:schemeClr>
              </a:solidFill>
            </a:endParaRPr>
          </a:p>
          <a:p>
            <a:r>
              <a:rPr lang="en-US" sz="1350" dirty="0">
                <a:solidFill>
                  <a:schemeClr val="tx1">
                    <a:lumMod val="75000"/>
                    <a:lumOff val="25000"/>
                  </a:schemeClr>
                </a:solidFill>
              </a:rPr>
              <a:t>    </a:t>
            </a:r>
          </a:p>
        </p:txBody>
      </p:sp>
      <p:sp>
        <p:nvSpPr>
          <p:cNvPr id="48" name="Circular Arrow 47"/>
          <p:cNvSpPr/>
          <p:nvPr/>
        </p:nvSpPr>
        <p:spPr>
          <a:xfrm flipH="1">
            <a:off x="1132291" y="1679355"/>
            <a:ext cx="981169" cy="1281262"/>
          </a:xfrm>
          <a:prstGeom prst="circularArrow">
            <a:avLst>
              <a:gd name="adj1" fmla="val 6303"/>
              <a:gd name="adj2" fmla="val 829402"/>
              <a:gd name="adj3" fmla="val 18786337"/>
              <a:gd name="adj4" fmla="val 4680526"/>
              <a:gd name="adj5" fmla="val 7721"/>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49" name="TextBox 48"/>
          <p:cNvSpPr txBox="1"/>
          <p:nvPr/>
        </p:nvSpPr>
        <p:spPr>
          <a:xfrm>
            <a:off x="400050" y="2570150"/>
            <a:ext cx="1454244" cy="507831"/>
          </a:xfrm>
          <a:prstGeom prst="rect">
            <a:avLst/>
          </a:prstGeom>
          <a:noFill/>
        </p:spPr>
        <p:txBody>
          <a:bodyPr wrap="none" rtlCol="0">
            <a:spAutoFit/>
          </a:bodyPr>
          <a:lstStyle/>
          <a:p>
            <a:r>
              <a:rPr lang="en-US" sz="1350" dirty="0">
                <a:solidFill>
                  <a:schemeClr val="tx1">
                    <a:lumMod val="75000"/>
                    <a:lumOff val="25000"/>
                  </a:schemeClr>
                </a:solidFill>
              </a:rPr>
              <a:t>Execute Dummy</a:t>
            </a:r>
          </a:p>
          <a:p>
            <a:endParaRPr lang="en-US" sz="1350" dirty="0">
              <a:solidFill>
                <a:schemeClr val="tx1">
                  <a:lumMod val="75000"/>
                  <a:lumOff val="25000"/>
                </a:schemeClr>
              </a:solidFill>
            </a:endParaRPr>
          </a:p>
        </p:txBody>
      </p:sp>
      <p:cxnSp>
        <p:nvCxnSpPr>
          <p:cNvPr id="50" name="Straight Arrow Connector 49"/>
          <p:cNvCxnSpPr/>
          <p:nvPr/>
        </p:nvCxnSpPr>
        <p:spPr>
          <a:xfrm>
            <a:off x="1099463" y="2290505"/>
            <a:ext cx="0" cy="324251"/>
          </a:xfrm>
          <a:prstGeom prst="straightConnector1">
            <a:avLst/>
          </a:prstGeom>
          <a:ln w="50800">
            <a:solidFill>
              <a:srgbClr val="0070C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88822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1"/>
          <p:cNvPicPr>
            <a:picLocks noGrp="1" noChangeAspect="1"/>
          </p:cNvPicPr>
          <p:nvPr>
            <p:ph idx="15"/>
          </p:nvPr>
        </p:nvPicPr>
        <p:blipFill>
          <a:blip r:embed="rId2">
            <a:extLst>
              <a:ext uri="{28A0092B-C50C-407E-A947-70E740481C1C}">
                <a14:useLocalDpi xmlns:a14="http://schemas.microsoft.com/office/drawing/2010/main" val="0"/>
              </a:ext>
            </a:extLst>
          </a:blip>
          <a:stretch>
            <a:fillRect/>
          </a:stretch>
        </p:blipFill>
        <p:spPr>
          <a:xfrm>
            <a:off x="4989929" y="3205393"/>
            <a:ext cx="1765815" cy="1571401"/>
          </a:xfrm>
        </p:spPr>
      </p:pic>
      <p:sp>
        <p:nvSpPr>
          <p:cNvPr id="7" name="Rectangle 6"/>
          <p:cNvSpPr/>
          <p:nvPr/>
        </p:nvSpPr>
        <p:spPr>
          <a:xfrm>
            <a:off x="2317426" y="2223569"/>
            <a:ext cx="791535" cy="937098"/>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8" name="Rectangle 7"/>
          <p:cNvSpPr/>
          <p:nvPr/>
        </p:nvSpPr>
        <p:spPr>
          <a:xfrm>
            <a:off x="1997964" y="3309219"/>
            <a:ext cx="2702052" cy="1055327"/>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B0F0"/>
              </a:solidFill>
            </a:endParaRPr>
          </a:p>
        </p:txBody>
      </p:sp>
      <p:sp>
        <p:nvSpPr>
          <p:cNvPr id="11" name="TextBox 10"/>
          <p:cNvSpPr txBox="1"/>
          <p:nvPr/>
        </p:nvSpPr>
        <p:spPr>
          <a:xfrm>
            <a:off x="381866" y="3698382"/>
            <a:ext cx="1072031" cy="300082"/>
          </a:xfrm>
          <a:prstGeom prst="rect">
            <a:avLst/>
          </a:prstGeom>
          <a:noFill/>
        </p:spPr>
        <p:txBody>
          <a:bodyPr wrap="square" rtlCol="0">
            <a:spAutoFit/>
          </a:bodyPr>
          <a:lstStyle/>
          <a:p>
            <a:r>
              <a:rPr lang="en-US" sz="1350" dirty="0"/>
              <a:t>L2 CACHE</a:t>
            </a:r>
          </a:p>
        </p:txBody>
      </p:sp>
      <p:sp>
        <p:nvSpPr>
          <p:cNvPr id="12" name="TextBox 11"/>
          <p:cNvSpPr txBox="1"/>
          <p:nvPr/>
        </p:nvSpPr>
        <p:spPr>
          <a:xfrm>
            <a:off x="2494708" y="1864078"/>
            <a:ext cx="1300052" cy="300082"/>
          </a:xfrm>
          <a:prstGeom prst="rect">
            <a:avLst/>
          </a:prstGeom>
          <a:noFill/>
        </p:spPr>
        <p:txBody>
          <a:bodyPr wrap="square" rtlCol="0">
            <a:spAutoFit/>
          </a:bodyPr>
          <a:lstStyle/>
          <a:p>
            <a:r>
              <a:rPr lang="en-US" sz="1350" dirty="0"/>
              <a:t>L1-I</a:t>
            </a:r>
          </a:p>
        </p:txBody>
      </p:sp>
      <p:sp>
        <p:nvSpPr>
          <p:cNvPr id="13" name="TextBox 12"/>
          <p:cNvSpPr txBox="1"/>
          <p:nvPr/>
        </p:nvSpPr>
        <p:spPr>
          <a:xfrm>
            <a:off x="3794760" y="1864078"/>
            <a:ext cx="1669582" cy="300082"/>
          </a:xfrm>
          <a:prstGeom prst="rect">
            <a:avLst/>
          </a:prstGeom>
          <a:noFill/>
        </p:spPr>
        <p:txBody>
          <a:bodyPr wrap="square" rtlCol="0">
            <a:spAutoFit/>
          </a:bodyPr>
          <a:lstStyle/>
          <a:p>
            <a:r>
              <a:rPr lang="en-US" sz="1350"/>
              <a:t>L1-D</a:t>
            </a:r>
            <a:endParaRPr lang="en-US" sz="1350" dirty="0"/>
          </a:p>
        </p:txBody>
      </p:sp>
      <p:sp>
        <p:nvSpPr>
          <p:cNvPr id="16" name="Rectangle 15"/>
          <p:cNvSpPr/>
          <p:nvPr/>
        </p:nvSpPr>
        <p:spPr>
          <a:xfrm>
            <a:off x="3637642" y="2223569"/>
            <a:ext cx="791535" cy="937098"/>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cxnSp>
        <p:nvCxnSpPr>
          <p:cNvPr id="14" name="Straight Connector 13"/>
          <p:cNvCxnSpPr/>
          <p:nvPr/>
        </p:nvCxnSpPr>
        <p:spPr>
          <a:xfrm>
            <a:off x="2317426" y="2719673"/>
            <a:ext cx="791535" cy="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317426" y="3823599"/>
            <a:ext cx="791535" cy="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5"/>
          </p:nvPr>
        </p:nvSpPr>
        <p:spPr/>
        <p:txBody>
          <a:bodyPr/>
          <a:lstStyle/>
          <a:p>
            <a:endParaRPr lang="en-US"/>
          </a:p>
        </p:txBody>
      </p:sp>
      <p:sp>
        <p:nvSpPr>
          <p:cNvPr id="17" name="TextBox 16"/>
          <p:cNvSpPr txBox="1"/>
          <p:nvPr/>
        </p:nvSpPr>
        <p:spPr>
          <a:xfrm>
            <a:off x="4908450" y="3498367"/>
            <a:ext cx="1862689" cy="323165"/>
          </a:xfrm>
          <a:prstGeom prst="rect">
            <a:avLst/>
          </a:prstGeom>
          <a:noFill/>
        </p:spPr>
        <p:txBody>
          <a:bodyPr wrap="none" rtlCol="0">
            <a:spAutoFit/>
          </a:bodyPr>
          <a:lstStyle/>
          <a:p>
            <a:r>
              <a:rPr lang="en-US" sz="1500" dirty="0">
                <a:solidFill>
                  <a:schemeClr val="tx1">
                    <a:lumMod val="65000"/>
                    <a:lumOff val="35000"/>
                  </a:schemeClr>
                </a:solidFill>
              </a:rPr>
              <a:t>T1: L1 Access Time</a:t>
            </a:r>
            <a:endParaRPr lang="en-US" sz="1200" dirty="0">
              <a:solidFill>
                <a:schemeClr val="tx1">
                  <a:lumMod val="65000"/>
                  <a:lumOff val="35000"/>
                </a:schemeClr>
              </a:solidFill>
            </a:endParaRPr>
          </a:p>
        </p:txBody>
      </p:sp>
      <p:sp>
        <p:nvSpPr>
          <p:cNvPr id="18"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a:solidFill>
                  <a:prstClr val="white"/>
                </a:solidFill>
              </a:rPr>
              <a:t>Y,</a:t>
            </a:r>
            <a:r>
              <a:rPr lang="zh-CN" altLang="en-US" sz="1500" dirty="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
        <p:nvSpPr>
          <p:cNvPr id="19" name="TextBox 18"/>
          <p:cNvSpPr txBox="1"/>
          <p:nvPr/>
        </p:nvSpPr>
        <p:spPr>
          <a:xfrm>
            <a:off x="381866" y="923529"/>
            <a:ext cx="6081279" cy="461665"/>
          </a:xfrm>
          <a:prstGeom prst="rect">
            <a:avLst/>
          </a:prstGeom>
          <a:noFill/>
        </p:spPr>
        <p:txBody>
          <a:bodyPr wrap="square" rtlCol="0">
            <a:spAutoFit/>
          </a:bodyPr>
          <a:lstStyle/>
          <a:p>
            <a:pPr algn="ctr"/>
            <a:r>
              <a:rPr lang="en-US" altLang="zh-CN" sz="2400" dirty="0"/>
              <a:t>Cache Inclusiveness </a:t>
            </a:r>
            <a:r>
              <a:rPr lang="en-US" altLang="zh-CN" sz="2400"/>
              <a:t>--- Instruction Cache</a:t>
            </a:r>
            <a:endParaRPr lang="en-US" altLang="zh-CN" sz="2400" dirty="0"/>
          </a:p>
        </p:txBody>
      </p:sp>
      <p:sp>
        <p:nvSpPr>
          <p:cNvPr id="24" name="TextBox 23"/>
          <p:cNvSpPr txBox="1"/>
          <p:nvPr/>
        </p:nvSpPr>
        <p:spPr>
          <a:xfrm>
            <a:off x="4908450" y="3498367"/>
            <a:ext cx="1862689" cy="323165"/>
          </a:xfrm>
          <a:prstGeom prst="rect">
            <a:avLst/>
          </a:prstGeom>
          <a:noFill/>
        </p:spPr>
        <p:txBody>
          <a:bodyPr wrap="none" rtlCol="0">
            <a:spAutoFit/>
          </a:bodyPr>
          <a:lstStyle/>
          <a:p>
            <a:r>
              <a:rPr lang="en-US" sz="1500" dirty="0">
                <a:solidFill>
                  <a:schemeClr val="tx2">
                    <a:lumMod val="50000"/>
                    <a:lumOff val="50000"/>
                  </a:schemeClr>
                </a:solidFill>
              </a:rPr>
              <a:t>T1: L1 Access Time</a:t>
            </a:r>
            <a:endParaRPr lang="en-US" sz="1200" dirty="0">
              <a:solidFill>
                <a:schemeClr val="tx2">
                  <a:lumMod val="50000"/>
                  <a:lumOff val="50000"/>
                </a:schemeClr>
              </a:solidFill>
            </a:endParaRPr>
          </a:p>
        </p:txBody>
      </p:sp>
      <p:pic>
        <p:nvPicPr>
          <p:cNvPr id="25" name="Content Placeholder 1"/>
          <p:cNvPicPr>
            <a:picLocks noGrp="1" noChangeAspect="1"/>
          </p:cNvPicPr>
          <p:nvPr>
            <p:ph idx="15"/>
          </p:nvPr>
        </p:nvPicPr>
        <p:blipFill>
          <a:blip r:embed="rId2">
            <a:extLst>
              <a:ext uri="{28A0092B-C50C-407E-A947-70E740481C1C}">
                <a14:useLocalDpi xmlns:a14="http://schemas.microsoft.com/office/drawing/2010/main" val="0"/>
              </a:ext>
            </a:extLst>
          </a:blip>
          <a:stretch>
            <a:fillRect/>
          </a:stretch>
        </p:blipFill>
        <p:spPr>
          <a:xfrm>
            <a:off x="4767757" y="3205393"/>
            <a:ext cx="2003382" cy="1571401"/>
          </a:xfrm>
        </p:spPr>
      </p:pic>
      <p:sp>
        <p:nvSpPr>
          <p:cNvPr id="26" name="TextBox 25"/>
          <p:cNvSpPr txBox="1"/>
          <p:nvPr/>
        </p:nvSpPr>
        <p:spPr>
          <a:xfrm>
            <a:off x="4767755" y="3536799"/>
            <a:ext cx="1862689" cy="323165"/>
          </a:xfrm>
          <a:prstGeom prst="rect">
            <a:avLst/>
          </a:prstGeom>
          <a:noFill/>
        </p:spPr>
        <p:txBody>
          <a:bodyPr wrap="none" rtlCol="0">
            <a:spAutoFit/>
          </a:bodyPr>
          <a:lstStyle/>
          <a:p>
            <a:r>
              <a:rPr lang="en-US" sz="1500" dirty="0">
                <a:solidFill>
                  <a:schemeClr val="tx1">
                    <a:lumMod val="65000"/>
                    <a:lumOff val="35000"/>
                  </a:schemeClr>
                </a:solidFill>
              </a:rPr>
              <a:t>T1: L1 Access Time</a:t>
            </a:r>
            <a:endParaRPr lang="en-US" sz="1200" dirty="0">
              <a:solidFill>
                <a:schemeClr val="tx1">
                  <a:lumMod val="65000"/>
                  <a:lumOff val="35000"/>
                </a:schemeClr>
              </a:solidFill>
            </a:endParaRPr>
          </a:p>
        </p:txBody>
      </p:sp>
      <p:sp>
        <p:nvSpPr>
          <p:cNvPr id="36" name="TextBox 35"/>
          <p:cNvSpPr txBox="1"/>
          <p:nvPr/>
        </p:nvSpPr>
        <p:spPr>
          <a:xfrm>
            <a:off x="381866" y="2883667"/>
            <a:ext cx="1072031" cy="300082"/>
          </a:xfrm>
          <a:prstGeom prst="rect">
            <a:avLst/>
          </a:prstGeom>
          <a:noFill/>
        </p:spPr>
        <p:txBody>
          <a:bodyPr wrap="square" rtlCol="0">
            <a:spAutoFit/>
          </a:bodyPr>
          <a:lstStyle/>
          <a:p>
            <a:r>
              <a:rPr lang="en-US" sz="1350" dirty="0"/>
              <a:t>L1 CACHE</a:t>
            </a:r>
          </a:p>
        </p:txBody>
      </p:sp>
      <p:sp>
        <p:nvSpPr>
          <p:cNvPr id="37" name="TextBox 36"/>
          <p:cNvSpPr txBox="1"/>
          <p:nvPr/>
        </p:nvSpPr>
        <p:spPr>
          <a:xfrm>
            <a:off x="223056" y="2021965"/>
            <a:ext cx="1396536" cy="923330"/>
          </a:xfrm>
          <a:prstGeom prst="rect">
            <a:avLst/>
          </a:prstGeom>
          <a:noFill/>
        </p:spPr>
        <p:txBody>
          <a:bodyPr wrap="none" rtlCol="0">
            <a:spAutoFit/>
          </a:bodyPr>
          <a:lstStyle/>
          <a:p>
            <a:r>
              <a:rPr lang="zh-CN" altLang="en-US" sz="1350" dirty="0" smtClean="0">
                <a:solidFill>
                  <a:srgbClr val="00B050"/>
                </a:solidFill>
              </a:rPr>
              <a:t>       </a:t>
            </a:r>
            <a:r>
              <a:rPr lang="en-US" sz="1350" dirty="0" smtClean="0">
                <a:solidFill>
                  <a:srgbClr val="FF0000"/>
                </a:solidFill>
              </a:rPr>
              <a:t>Cleanse L2</a:t>
            </a:r>
            <a:endParaRPr lang="zh-CN" altLang="en-US" sz="1350" dirty="0">
              <a:solidFill>
                <a:srgbClr val="FF0000"/>
              </a:solidFill>
            </a:endParaRPr>
          </a:p>
          <a:p>
            <a:endParaRPr lang="zh-CN" altLang="en-US" sz="1350" dirty="0">
              <a:solidFill>
                <a:srgbClr val="00B050"/>
              </a:solidFill>
            </a:endParaRPr>
          </a:p>
          <a:p>
            <a:endParaRPr lang="en-US" sz="1350" dirty="0">
              <a:solidFill>
                <a:srgbClr val="00B050"/>
              </a:solidFill>
            </a:endParaRPr>
          </a:p>
          <a:p>
            <a:r>
              <a:rPr lang="en-US" sz="1350" dirty="0">
                <a:solidFill>
                  <a:srgbClr val="00B050"/>
                </a:solidFill>
              </a:rPr>
              <a:t>    </a:t>
            </a:r>
          </a:p>
        </p:txBody>
      </p:sp>
      <p:sp>
        <p:nvSpPr>
          <p:cNvPr id="38" name="Circular Arrow 37"/>
          <p:cNvSpPr/>
          <p:nvPr/>
        </p:nvSpPr>
        <p:spPr>
          <a:xfrm flipH="1">
            <a:off x="1132291" y="1679355"/>
            <a:ext cx="981169" cy="1281262"/>
          </a:xfrm>
          <a:prstGeom prst="circularArrow">
            <a:avLst>
              <a:gd name="adj1" fmla="val 6303"/>
              <a:gd name="adj2" fmla="val 829402"/>
              <a:gd name="adj3" fmla="val 18786337"/>
              <a:gd name="adj4" fmla="val 4680526"/>
              <a:gd name="adj5" fmla="val 7721"/>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39" name="TextBox 38"/>
          <p:cNvSpPr txBox="1"/>
          <p:nvPr/>
        </p:nvSpPr>
        <p:spPr>
          <a:xfrm>
            <a:off x="400050" y="2570150"/>
            <a:ext cx="1454244" cy="507831"/>
          </a:xfrm>
          <a:prstGeom prst="rect">
            <a:avLst/>
          </a:prstGeom>
          <a:noFill/>
        </p:spPr>
        <p:txBody>
          <a:bodyPr wrap="none" rtlCol="0">
            <a:spAutoFit/>
          </a:bodyPr>
          <a:lstStyle/>
          <a:p>
            <a:r>
              <a:rPr lang="en-US" sz="1350" dirty="0">
                <a:solidFill>
                  <a:schemeClr val="tx1">
                    <a:lumMod val="75000"/>
                    <a:lumOff val="25000"/>
                  </a:schemeClr>
                </a:solidFill>
              </a:rPr>
              <a:t>Execute Dummy</a:t>
            </a:r>
          </a:p>
          <a:p>
            <a:endParaRPr lang="en-US" sz="1350" dirty="0">
              <a:solidFill>
                <a:schemeClr val="tx1">
                  <a:lumMod val="75000"/>
                  <a:lumOff val="25000"/>
                </a:schemeClr>
              </a:solidFill>
            </a:endParaRPr>
          </a:p>
        </p:txBody>
      </p:sp>
      <p:cxnSp>
        <p:nvCxnSpPr>
          <p:cNvPr id="40" name="Straight Arrow Connector 39"/>
          <p:cNvCxnSpPr/>
          <p:nvPr/>
        </p:nvCxnSpPr>
        <p:spPr>
          <a:xfrm>
            <a:off x="1099463" y="2290505"/>
            <a:ext cx="0" cy="324251"/>
          </a:xfrm>
          <a:prstGeom prst="straightConnector1">
            <a:avLst/>
          </a:prstGeom>
          <a:ln w="50800">
            <a:solidFill>
              <a:srgbClr val="0070C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746984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1"/>
          <p:cNvPicPr>
            <a:picLocks noGrp="1" noChangeAspect="1"/>
          </p:cNvPicPr>
          <p:nvPr>
            <p:ph idx="15"/>
          </p:nvPr>
        </p:nvPicPr>
        <p:blipFill>
          <a:blip r:embed="rId2">
            <a:extLst>
              <a:ext uri="{28A0092B-C50C-407E-A947-70E740481C1C}">
                <a14:useLocalDpi xmlns:a14="http://schemas.microsoft.com/office/drawing/2010/main" val="0"/>
              </a:ext>
            </a:extLst>
          </a:blip>
          <a:stretch>
            <a:fillRect/>
          </a:stretch>
        </p:blipFill>
        <p:spPr>
          <a:xfrm>
            <a:off x="4989929" y="3205393"/>
            <a:ext cx="1765815" cy="1571401"/>
          </a:xfrm>
        </p:spPr>
      </p:pic>
      <p:sp>
        <p:nvSpPr>
          <p:cNvPr id="7" name="Rectangle 6"/>
          <p:cNvSpPr/>
          <p:nvPr/>
        </p:nvSpPr>
        <p:spPr>
          <a:xfrm>
            <a:off x="2317426" y="2223569"/>
            <a:ext cx="791535" cy="937098"/>
          </a:xfrm>
          <a:prstGeom prst="rect">
            <a:avLst/>
          </a:prstGeom>
          <a:solidFill>
            <a:srgbClr val="00B0F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8" name="Rectangle 7"/>
          <p:cNvSpPr/>
          <p:nvPr/>
        </p:nvSpPr>
        <p:spPr>
          <a:xfrm>
            <a:off x="1997964" y="3309219"/>
            <a:ext cx="2702052" cy="1055327"/>
          </a:xfrm>
          <a:prstGeom prst="rect">
            <a:avLst/>
          </a:prstGeom>
          <a:solidFill>
            <a:schemeClr val="tx2">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B0F0"/>
              </a:solidFill>
            </a:endParaRPr>
          </a:p>
        </p:txBody>
      </p:sp>
      <p:sp>
        <p:nvSpPr>
          <p:cNvPr id="11" name="TextBox 10"/>
          <p:cNvSpPr txBox="1"/>
          <p:nvPr/>
        </p:nvSpPr>
        <p:spPr>
          <a:xfrm>
            <a:off x="381866" y="3698382"/>
            <a:ext cx="1072031" cy="300082"/>
          </a:xfrm>
          <a:prstGeom prst="rect">
            <a:avLst/>
          </a:prstGeom>
          <a:noFill/>
        </p:spPr>
        <p:txBody>
          <a:bodyPr wrap="square" rtlCol="0">
            <a:spAutoFit/>
          </a:bodyPr>
          <a:lstStyle/>
          <a:p>
            <a:r>
              <a:rPr lang="en-US" sz="1350" dirty="0"/>
              <a:t>L2 CACHE</a:t>
            </a:r>
          </a:p>
        </p:txBody>
      </p:sp>
      <p:sp>
        <p:nvSpPr>
          <p:cNvPr id="12" name="TextBox 11"/>
          <p:cNvSpPr txBox="1"/>
          <p:nvPr/>
        </p:nvSpPr>
        <p:spPr>
          <a:xfrm>
            <a:off x="2494708" y="1864078"/>
            <a:ext cx="1300052" cy="300082"/>
          </a:xfrm>
          <a:prstGeom prst="rect">
            <a:avLst/>
          </a:prstGeom>
          <a:noFill/>
        </p:spPr>
        <p:txBody>
          <a:bodyPr wrap="square" rtlCol="0">
            <a:spAutoFit/>
          </a:bodyPr>
          <a:lstStyle/>
          <a:p>
            <a:r>
              <a:rPr lang="en-US" sz="1350" dirty="0"/>
              <a:t>L1-I</a:t>
            </a:r>
          </a:p>
        </p:txBody>
      </p:sp>
      <p:sp>
        <p:nvSpPr>
          <p:cNvPr id="13" name="TextBox 12"/>
          <p:cNvSpPr txBox="1"/>
          <p:nvPr/>
        </p:nvSpPr>
        <p:spPr>
          <a:xfrm>
            <a:off x="3794760" y="1864078"/>
            <a:ext cx="634417" cy="300082"/>
          </a:xfrm>
          <a:prstGeom prst="rect">
            <a:avLst/>
          </a:prstGeom>
          <a:noFill/>
        </p:spPr>
        <p:txBody>
          <a:bodyPr wrap="square" rtlCol="0">
            <a:spAutoFit/>
          </a:bodyPr>
          <a:lstStyle/>
          <a:p>
            <a:r>
              <a:rPr lang="en-US" sz="1350"/>
              <a:t>L1-D</a:t>
            </a:r>
            <a:endParaRPr lang="en-US" sz="1350" dirty="0"/>
          </a:p>
        </p:txBody>
      </p:sp>
      <p:sp>
        <p:nvSpPr>
          <p:cNvPr id="16" name="Rectangle 15"/>
          <p:cNvSpPr/>
          <p:nvPr/>
        </p:nvSpPr>
        <p:spPr>
          <a:xfrm>
            <a:off x="3637642" y="2223569"/>
            <a:ext cx="791535" cy="937098"/>
          </a:xfrm>
          <a:prstGeom prst="rect">
            <a:avLst/>
          </a:prstGeom>
          <a:solidFill>
            <a:schemeClr val="tx2">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n w="0"/>
              <a:solidFill>
                <a:schemeClr val="tx1"/>
              </a:solidFill>
              <a:effectLst>
                <a:outerShdw blurRad="38100" dist="19050" dir="2700000" algn="tl" rotWithShape="0">
                  <a:schemeClr val="dk1">
                    <a:alpha val="40000"/>
                  </a:schemeClr>
                </a:outerShdw>
              </a:effectLst>
            </a:endParaRPr>
          </a:p>
        </p:txBody>
      </p:sp>
      <p:cxnSp>
        <p:nvCxnSpPr>
          <p:cNvPr id="19" name="Straight Connector 18"/>
          <p:cNvCxnSpPr/>
          <p:nvPr/>
        </p:nvCxnSpPr>
        <p:spPr>
          <a:xfrm>
            <a:off x="2317426" y="2719673"/>
            <a:ext cx="791535" cy="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0794" y="2246149"/>
            <a:ext cx="591638" cy="891938"/>
          </a:xfrm>
          <a:prstGeom prst="rect">
            <a:avLst/>
          </a:prstGeom>
        </p:spPr>
      </p:pic>
      <p:sp>
        <p:nvSpPr>
          <p:cNvPr id="4" name="Content Placeholder 3"/>
          <p:cNvSpPr>
            <a:spLocks noGrp="1"/>
          </p:cNvSpPr>
          <p:nvPr>
            <p:ph idx="15"/>
          </p:nvPr>
        </p:nvSpPr>
        <p:spPr/>
        <p:txBody>
          <a:bodyPr/>
          <a:lstStyle/>
          <a:p>
            <a:endParaRPr lang="en-US"/>
          </a:p>
        </p:txBody>
      </p:sp>
      <p:sp>
        <p:nvSpPr>
          <p:cNvPr id="24" name="TextBox 23"/>
          <p:cNvSpPr txBox="1"/>
          <p:nvPr/>
        </p:nvSpPr>
        <p:spPr>
          <a:xfrm>
            <a:off x="4861386" y="1692151"/>
            <a:ext cx="1956816" cy="553998"/>
          </a:xfrm>
          <a:prstGeom prst="rect">
            <a:avLst/>
          </a:prstGeom>
          <a:noFill/>
        </p:spPr>
        <p:txBody>
          <a:bodyPr wrap="square" rtlCol="0">
            <a:spAutoFit/>
          </a:bodyPr>
          <a:lstStyle/>
          <a:p>
            <a:pPr algn="ctr"/>
            <a:r>
              <a:rPr lang="en-US" sz="1500" dirty="0">
                <a:solidFill>
                  <a:srgbClr val="FF0000"/>
                </a:solidFill>
              </a:rPr>
              <a:t>L2 Inclusive to L1-</a:t>
            </a:r>
            <a:r>
              <a:rPr lang="en-US" altLang="zh-CN" sz="1500" dirty="0">
                <a:solidFill>
                  <a:srgbClr val="FF0000"/>
                </a:solidFill>
              </a:rPr>
              <a:t>I</a:t>
            </a:r>
            <a:r>
              <a:rPr lang="en-US" sz="1500" dirty="0">
                <a:solidFill>
                  <a:srgbClr val="FF0000"/>
                </a:solidFill>
              </a:rPr>
              <a:t>?</a:t>
            </a:r>
          </a:p>
          <a:p>
            <a:pPr algn="ctr"/>
            <a:r>
              <a:rPr lang="en-US" altLang="zh-CN" sz="1500" dirty="0"/>
              <a:t>YES/NO</a:t>
            </a:r>
            <a:endParaRPr lang="en-US" sz="1200" dirty="0"/>
          </a:p>
        </p:txBody>
      </p:sp>
      <p:sp>
        <p:nvSpPr>
          <p:cNvPr id="17" name="TextBox 16"/>
          <p:cNvSpPr txBox="1"/>
          <p:nvPr/>
        </p:nvSpPr>
        <p:spPr>
          <a:xfrm>
            <a:off x="4908450" y="3498367"/>
            <a:ext cx="1862689" cy="323165"/>
          </a:xfrm>
          <a:prstGeom prst="rect">
            <a:avLst/>
          </a:prstGeom>
          <a:noFill/>
        </p:spPr>
        <p:txBody>
          <a:bodyPr wrap="none" rtlCol="0">
            <a:spAutoFit/>
          </a:bodyPr>
          <a:lstStyle/>
          <a:p>
            <a:r>
              <a:rPr lang="en-US" sz="1500" dirty="0">
                <a:solidFill>
                  <a:schemeClr val="tx1">
                    <a:lumMod val="65000"/>
                    <a:lumOff val="35000"/>
                  </a:schemeClr>
                </a:solidFill>
              </a:rPr>
              <a:t>T1: L1 Access Time</a:t>
            </a:r>
            <a:endParaRPr lang="en-US" sz="1200" dirty="0">
              <a:solidFill>
                <a:schemeClr val="tx1">
                  <a:lumMod val="65000"/>
                  <a:lumOff val="35000"/>
                </a:schemeClr>
              </a:solidFill>
            </a:endParaRPr>
          </a:p>
        </p:txBody>
      </p:sp>
      <p:sp>
        <p:nvSpPr>
          <p:cNvPr id="18"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a:solidFill>
                  <a:prstClr val="white"/>
                </a:solidFill>
              </a:rPr>
              <a:t>Y,</a:t>
            </a:r>
            <a:r>
              <a:rPr lang="zh-CN" altLang="en-US" sz="1500" dirty="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
        <p:nvSpPr>
          <p:cNvPr id="22" name="TextBox 21"/>
          <p:cNvSpPr txBox="1"/>
          <p:nvPr/>
        </p:nvSpPr>
        <p:spPr>
          <a:xfrm>
            <a:off x="381866" y="923529"/>
            <a:ext cx="6081279" cy="461665"/>
          </a:xfrm>
          <a:prstGeom prst="rect">
            <a:avLst/>
          </a:prstGeom>
          <a:noFill/>
        </p:spPr>
        <p:txBody>
          <a:bodyPr wrap="square" rtlCol="0">
            <a:spAutoFit/>
          </a:bodyPr>
          <a:lstStyle/>
          <a:p>
            <a:pPr algn="ctr"/>
            <a:r>
              <a:rPr lang="en-US" altLang="zh-CN" sz="2400" dirty="0"/>
              <a:t>Cache Inclusiveness </a:t>
            </a:r>
            <a:r>
              <a:rPr lang="en-US" altLang="zh-CN" sz="2400"/>
              <a:t>--- Instruction Cache</a:t>
            </a:r>
            <a:endParaRPr lang="en-US" altLang="zh-CN" sz="2400" dirty="0"/>
          </a:p>
        </p:txBody>
      </p:sp>
      <p:sp>
        <p:nvSpPr>
          <p:cNvPr id="25" name="TextBox 24"/>
          <p:cNvSpPr txBox="1"/>
          <p:nvPr/>
        </p:nvSpPr>
        <p:spPr>
          <a:xfrm>
            <a:off x="4908450" y="3498367"/>
            <a:ext cx="1862689" cy="323165"/>
          </a:xfrm>
          <a:prstGeom prst="rect">
            <a:avLst/>
          </a:prstGeom>
          <a:noFill/>
        </p:spPr>
        <p:txBody>
          <a:bodyPr wrap="none" rtlCol="0">
            <a:spAutoFit/>
          </a:bodyPr>
          <a:lstStyle/>
          <a:p>
            <a:r>
              <a:rPr lang="en-US" sz="1500" dirty="0">
                <a:solidFill>
                  <a:schemeClr val="tx2">
                    <a:lumMod val="50000"/>
                    <a:lumOff val="50000"/>
                  </a:schemeClr>
                </a:solidFill>
              </a:rPr>
              <a:t>T1: L1 Access Time</a:t>
            </a:r>
            <a:endParaRPr lang="en-US" sz="1200" dirty="0">
              <a:solidFill>
                <a:schemeClr val="tx2">
                  <a:lumMod val="50000"/>
                  <a:lumOff val="50000"/>
                </a:schemeClr>
              </a:solidFill>
            </a:endParaRPr>
          </a:p>
        </p:txBody>
      </p:sp>
      <p:pic>
        <p:nvPicPr>
          <p:cNvPr id="26" name="Content Placeholder 1"/>
          <p:cNvPicPr>
            <a:picLocks noGrp="1" noChangeAspect="1"/>
          </p:cNvPicPr>
          <p:nvPr>
            <p:ph idx="15"/>
          </p:nvPr>
        </p:nvPicPr>
        <p:blipFill>
          <a:blip r:embed="rId2">
            <a:extLst>
              <a:ext uri="{28A0092B-C50C-407E-A947-70E740481C1C}">
                <a14:useLocalDpi xmlns:a14="http://schemas.microsoft.com/office/drawing/2010/main" val="0"/>
              </a:ext>
            </a:extLst>
          </a:blip>
          <a:stretch>
            <a:fillRect/>
          </a:stretch>
        </p:blipFill>
        <p:spPr>
          <a:xfrm>
            <a:off x="4767757" y="3205393"/>
            <a:ext cx="2003382" cy="1571401"/>
          </a:xfrm>
        </p:spPr>
      </p:pic>
      <p:sp>
        <p:nvSpPr>
          <p:cNvPr id="27" name="TextBox 26"/>
          <p:cNvSpPr txBox="1"/>
          <p:nvPr/>
        </p:nvSpPr>
        <p:spPr>
          <a:xfrm>
            <a:off x="4767755" y="3536799"/>
            <a:ext cx="1862689" cy="323165"/>
          </a:xfrm>
          <a:prstGeom prst="rect">
            <a:avLst/>
          </a:prstGeom>
          <a:noFill/>
        </p:spPr>
        <p:txBody>
          <a:bodyPr wrap="none" rtlCol="0">
            <a:spAutoFit/>
          </a:bodyPr>
          <a:lstStyle/>
          <a:p>
            <a:r>
              <a:rPr lang="en-US" sz="1500" dirty="0">
                <a:solidFill>
                  <a:schemeClr val="tx1">
                    <a:lumMod val="65000"/>
                    <a:lumOff val="35000"/>
                  </a:schemeClr>
                </a:solidFill>
              </a:rPr>
              <a:t>T1: L1 Access Time</a:t>
            </a:r>
            <a:endParaRPr lang="en-US" sz="1200" dirty="0">
              <a:solidFill>
                <a:schemeClr val="tx1">
                  <a:lumMod val="65000"/>
                  <a:lumOff val="35000"/>
                </a:schemeClr>
              </a:solidFill>
            </a:endParaRPr>
          </a:p>
        </p:txBody>
      </p:sp>
      <p:sp>
        <p:nvSpPr>
          <p:cNvPr id="28" name="TextBox 27"/>
          <p:cNvSpPr txBox="1"/>
          <p:nvPr/>
        </p:nvSpPr>
        <p:spPr>
          <a:xfrm>
            <a:off x="381866" y="2883667"/>
            <a:ext cx="1072031" cy="300082"/>
          </a:xfrm>
          <a:prstGeom prst="rect">
            <a:avLst/>
          </a:prstGeom>
          <a:noFill/>
        </p:spPr>
        <p:txBody>
          <a:bodyPr wrap="square" rtlCol="0">
            <a:spAutoFit/>
          </a:bodyPr>
          <a:lstStyle/>
          <a:p>
            <a:r>
              <a:rPr lang="en-US" sz="1350" dirty="0"/>
              <a:t>L1 CACHE</a:t>
            </a:r>
          </a:p>
        </p:txBody>
      </p:sp>
      <p:sp>
        <p:nvSpPr>
          <p:cNvPr id="29" name="TextBox 28"/>
          <p:cNvSpPr txBox="1"/>
          <p:nvPr/>
        </p:nvSpPr>
        <p:spPr>
          <a:xfrm>
            <a:off x="223056" y="2021965"/>
            <a:ext cx="1396536" cy="923330"/>
          </a:xfrm>
          <a:prstGeom prst="rect">
            <a:avLst/>
          </a:prstGeom>
          <a:noFill/>
        </p:spPr>
        <p:txBody>
          <a:bodyPr wrap="none" rtlCol="0">
            <a:spAutoFit/>
          </a:bodyPr>
          <a:lstStyle/>
          <a:p>
            <a:r>
              <a:rPr lang="zh-CN" altLang="en-US" sz="1350" dirty="0" smtClean="0">
                <a:solidFill>
                  <a:srgbClr val="00B050"/>
                </a:solidFill>
              </a:rPr>
              <a:t>       </a:t>
            </a:r>
            <a:r>
              <a:rPr lang="en-US" sz="1350" dirty="0" smtClean="0">
                <a:solidFill>
                  <a:srgbClr val="FF0000"/>
                </a:solidFill>
              </a:rPr>
              <a:t>Cleanse L2</a:t>
            </a:r>
            <a:endParaRPr lang="zh-CN" altLang="en-US" sz="1350" dirty="0">
              <a:solidFill>
                <a:srgbClr val="FF0000"/>
              </a:solidFill>
            </a:endParaRPr>
          </a:p>
          <a:p>
            <a:endParaRPr lang="zh-CN" altLang="en-US" sz="1350" dirty="0">
              <a:solidFill>
                <a:srgbClr val="00B050"/>
              </a:solidFill>
            </a:endParaRPr>
          </a:p>
          <a:p>
            <a:endParaRPr lang="en-US" sz="1350" dirty="0">
              <a:solidFill>
                <a:srgbClr val="00B050"/>
              </a:solidFill>
            </a:endParaRPr>
          </a:p>
          <a:p>
            <a:r>
              <a:rPr lang="en-US" sz="1350" dirty="0">
                <a:solidFill>
                  <a:srgbClr val="00B050"/>
                </a:solidFill>
              </a:rPr>
              <a:t>    </a:t>
            </a:r>
          </a:p>
        </p:txBody>
      </p:sp>
      <p:sp>
        <p:nvSpPr>
          <p:cNvPr id="30" name="Circular Arrow 29"/>
          <p:cNvSpPr/>
          <p:nvPr/>
        </p:nvSpPr>
        <p:spPr>
          <a:xfrm flipH="1">
            <a:off x="1132291" y="1679355"/>
            <a:ext cx="981169" cy="1281262"/>
          </a:xfrm>
          <a:prstGeom prst="circularArrow">
            <a:avLst>
              <a:gd name="adj1" fmla="val 6303"/>
              <a:gd name="adj2" fmla="val 829402"/>
              <a:gd name="adj3" fmla="val 18786337"/>
              <a:gd name="adj4" fmla="val 4680526"/>
              <a:gd name="adj5" fmla="val 7721"/>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31" name="TextBox 30"/>
          <p:cNvSpPr txBox="1"/>
          <p:nvPr/>
        </p:nvSpPr>
        <p:spPr>
          <a:xfrm>
            <a:off x="400050" y="2570150"/>
            <a:ext cx="1454244" cy="507831"/>
          </a:xfrm>
          <a:prstGeom prst="rect">
            <a:avLst/>
          </a:prstGeom>
          <a:noFill/>
        </p:spPr>
        <p:txBody>
          <a:bodyPr wrap="none" rtlCol="0">
            <a:spAutoFit/>
          </a:bodyPr>
          <a:lstStyle/>
          <a:p>
            <a:r>
              <a:rPr lang="en-US" sz="1350" dirty="0">
                <a:solidFill>
                  <a:schemeClr val="tx1">
                    <a:lumMod val="75000"/>
                    <a:lumOff val="25000"/>
                  </a:schemeClr>
                </a:solidFill>
              </a:rPr>
              <a:t>Execute Dummy</a:t>
            </a:r>
          </a:p>
          <a:p>
            <a:endParaRPr lang="en-US" sz="1350" dirty="0">
              <a:solidFill>
                <a:schemeClr val="tx1">
                  <a:lumMod val="75000"/>
                  <a:lumOff val="25000"/>
                </a:schemeClr>
              </a:solidFill>
            </a:endParaRPr>
          </a:p>
        </p:txBody>
      </p:sp>
      <p:cxnSp>
        <p:nvCxnSpPr>
          <p:cNvPr id="32" name="Straight Arrow Connector 31"/>
          <p:cNvCxnSpPr/>
          <p:nvPr/>
        </p:nvCxnSpPr>
        <p:spPr>
          <a:xfrm>
            <a:off x="1099463" y="2290505"/>
            <a:ext cx="0" cy="324251"/>
          </a:xfrm>
          <a:prstGeom prst="straightConnector1">
            <a:avLst/>
          </a:prstGeom>
          <a:ln w="50800">
            <a:solidFill>
              <a:srgbClr val="0070C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879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dissolve">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dissolve">
                                      <p:cBhvr>
                                        <p:cTn id="17"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Content Placeholder 1"/>
          <p:cNvPicPr>
            <a:picLocks noGrp="1" noChangeAspect="1"/>
          </p:cNvPicPr>
          <p:nvPr>
            <p:ph idx="15"/>
          </p:nvPr>
        </p:nvPicPr>
        <p:blipFill>
          <a:blip r:embed="rId2">
            <a:extLst>
              <a:ext uri="{28A0092B-C50C-407E-A947-70E740481C1C}">
                <a14:useLocalDpi xmlns:a14="http://schemas.microsoft.com/office/drawing/2010/main" val="0"/>
              </a:ext>
            </a:extLst>
          </a:blip>
          <a:stretch>
            <a:fillRect/>
          </a:stretch>
        </p:blipFill>
        <p:spPr>
          <a:xfrm>
            <a:off x="4989929" y="3205393"/>
            <a:ext cx="1765815" cy="1571401"/>
          </a:xfrm>
        </p:spPr>
      </p:pic>
      <p:sp>
        <p:nvSpPr>
          <p:cNvPr id="8" name="Rectangle 7"/>
          <p:cNvSpPr/>
          <p:nvPr/>
        </p:nvSpPr>
        <p:spPr>
          <a:xfrm>
            <a:off x="1997964" y="3309219"/>
            <a:ext cx="2702052" cy="1055327"/>
          </a:xfrm>
          <a:prstGeom prst="rect">
            <a:avLst/>
          </a:prstGeom>
          <a:solidFill>
            <a:schemeClr val="tx2">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B0F0"/>
              </a:solidFill>
            </a:endParaRPr>
          </a:p>
        </p:txBody>
      </p:sp>
      <p:sp>
        <p:nvSpPr>
          <p:cNvPr id="11" name="TextBox 10"/>
          <p:cNvSpPr txBox="1"/>
          <p:nvPr/>
        </p:nvSpPr>
        <p:spPr>
          <a:xfrm>
            <a:off x="381866" y="3698382"/>
            <a:ext cx="1072031" cy="300082"/>
          </a:xfrm>
          <a:prstGeom prst="rect">
            <a:avLst/>
          </a:prstGeom>
          <a:noFill/>
        </p:spPr>
        <p:txBody>
          <a:bodyPr wrap="square" rtlCol="0">
            <a:spAutoFit/>
          </a:bodyPr>
          <a:lstStyle/>
          <a:p>
            <a:r>
              <a:rPr lang="en-US" sz="1350" dirty="0"/>
              <a:t>L2 CACHE</a:t>
            </a:r>
          </a:p>
        </p:txBody>
      </p:sp>
      <p:sp>
        <p:nvSpPr>
          <p:cNvPr id="17" name="Rectangle 16"/>
          <p:cNvSpPr/>
          <p:nvPr/>
        </p:nvSpPr>
        <p:spPr>
          <a:xfrm>
            <a:off x="2317426" y="2223569"/>
            <a:ext cx="791535" cy="937098"/>
          </a:xfrm>
          <a:prstGeom prst="rect">
            <a:avLst/>
          </a:prstGeom>
          <a:solidFill>
            <a:srgbClr val="00B0F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18" name="TextBox 17"/>
          <p:cNvSpPr txBox="1"/>
          <p:nvPr/>
        </p:nvSpPr>
        <p:spPr>
          <a:xfrm>
            <a:off x="2494708" y="1864078"/>
            <a:ext cx="1300052" cy="300082"/>
          </a:xfrm>
          <a:prstGeom prst="rect">
            <a:avLst/>
          </a:prstGeom>
          <a:noFill/>
        </p:spPr>
        <p:txBody>
          <a:bodyPr wrap="square" rtlCol="0">
            <a:spAutoFit/>
          </a:bodyPr>
          <a:lstStyle/>
          <a:p>
            <a:r>
              <a:rPr lang="en-US" sz="1350" dirty="0"/>
              <a:t>L1-I</a:t>
            </a:r>
          </a:p>
        </p:txBody>
      </p:sp>
      <p:sp>
        <p:nvSpPr>
          <p:cNvPr id="21" name="TextBox 20"/>
          <p:cNvSpPr txBox="1"/>
          <p:nvPr/>
        </p:nvSpPr>
        <p:spPr>
          <a:xfrm>
            <a:off x="3794760" y="1864078"/>
            <a:ext cx="634417" cy="300082"/>
          </a:xfrm>
          <a:prstGeom prst="rect">
            <a:avLst/>
          </a:prstGeom>
          <a:noFill/>
        </p:spPr>
        <p:txBody>
          <a:bodyPr wrap="square" rtlCol="0">
            <a:spAutoFit/>
          </a:bodyPr>
          <a:lstStyle/>
          <a:p>
            <a:r>
              <a:rPr lang="en-US" sz="1350"/>
              <a:t>L1-D</a:t>
            </a:r>
            <a:endParaRPr lang="en-US" sz="1350" dirty="0"/>
          </a:p>
        </p:txBody>
      </p:sp>
      <p:sp>
        <p:nvSpPr>
          <p:cNvPr id="22" name="Rectangle 21"/>
          <p:cNvSpPr/>
          <p:nvPr/>
        </p:nvSpPr>
        <p:spPr>
          <a:xfrm>
            <a:off x="3637642" y="2223569"/>
            <a:ext cx="791535" cy="937098"/>
          </a:xfrm>
          <a:prstGeom prst="rect">
            <a:avLst/>
          </a:prstGeom>
          <a:solidFill>
            <a:schemeClr val="tx2">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cxnSp>
        <p:nvCxnSpPr>
          <p:cNvPr id="23" name="Straight Connector 22"/>
          <p:cNvCxnSpPr/>
          <p:nvPr/>
        </p:nvCxnSpPr>
        <p:spPr>
          <a:xfrm>
            <a:off x="2317426" y="2719673"/>
            <a:ext cx="791535" cy="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0794" y="2246149"/>
            <a:ext cx="591638" cy="891938"/>
          </a:xfrm>
          <a:prstGeom prst="rect">
            <a:avLst/>
          </a:prstGeom>
        </p:spPr>
      </p:pic>
      <p:sp>
        <p:nvSpPr>
          <p:cNvPr id="3" name="Content Placeholder 2"/>
          <p:cNvSpPr>
            <a:spLocks noGrp="1"/>
          </p:cNvSpPr>
          <p:nvPr>
            <p:ph idx="15"/>
          </p:nvPr>
        </p:nvSpPr>
        <p:spPr/>
        <p:txBody>
          <a:bodyPr/>
          <a:lstStyle/>
          <a:p>
            <a:endParaRPr lang="en-US"/>
          </a:p>
        </p:txBody>
      </p:sp>
      <p:sp>
        <p:nvSpPr>
          <p:cNvPr id="16" name="TextBox 15"/>
          <p:cNvSpPr txBox="1"/>
          <p:nvPr/>
        </p:nvSpPr>
        <p:spPr>
          <a:xfrm>
            <a:off x="4908450" y="3498367"/>
            <a:ext cx="1862689" cy="323165"/>
          </a:xfrm>
          <a:prstGeom prst="rect">
            <a:avLst/>
          </a:prstGeom>
          <a:noFill/>
        </p:spPr>
        <p:txBody>
          <a:bodyPr wrap="none" rtlCol="0">
            <a:spAutoFit/>
          </a:bodyPr>
          <a:lstStyle/>
          <a:p>
            <a:r>
              <a:rPr lang="en-US" sz="1500" dirty="0">
                <a:solidFill>
                  <a:schemeClr val="tx1">
                    <a:lumMod val="65000"/>
                    <a:lumOff val="35000"/>
                  </a:schemeClr>
                </a:solidFill>
              </a:rPr>
              <a:t>T1: L1 Access Time</a:t>
            </a:r>
            <a:endParaRPr lang="en-US" sz="1200" dirty="0">
              <a:solidFill>
                <a:schemeClr val="tx1">
                  <a:lumMod val="65000"/>
                  <a:lumOff val="35000"/>
                </a:schemeClr>
              </a:solidFill>
            </a:endParaRPr>
          </a:p>
        </p:txBody>
      </p:sp>
      <p:sp>
        <p:nvSpPr>
          <p:cNvPr id="20"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a:solidFill>
                  <a:prstClr val="white"/>
                </a:solidFill>
              </a:rPr>
              <a:t>Y,</a:t>
            </a:r>
            <a:r>
              <a:rPr lang="zh-CN" altLang="en-US" sz="1500" dirty="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
        <p:nvSpPr>
          <p:cNvPr id="28" name="TextBox 27"/>
          <p:cNvSpPr txBox="1"/>
          <p:nvPr/>
        </p:nvSpPr>
        <p:spPr>
          <a:xfrm>
            <a:off x="381866" y="923529"/>
            <a:ext cx="6081279" cy="461665"/>
          </a:xfrm>
          <a:prstGeom prst="rect">
            <a:avLst/>
          </a:prstGeom>
          <a:noFill/>
        </p:spPr>
        <p:txBody>
          <a:bodyPr wrap="square" rtlCol="0">
            <a:spAutoFit/>
          </a:bodyPr>
          <a:lstStyle/>
          <a:p>
            <a:pPr algn="ctr"/>
            <a:r>
              <a:rPr lang="en-US" altLang="zh-CN" sz="2400" dirty="0"/>
              <a:t>Cache Inclusiveness </a:t>
            </a:r>
            <a:r>
              <a:rPr lang="en-US" altLang="zh-CN" sz="2400"/>
              <a:t>--- Instruction Cache</a:t>
            </a:r>
            <a:endParaRPr lang="en-US" altLang="zh-CN" sz="2400" dirty="0"/>
          </a:p>
        </p:txBody>
      </p:sp>
      <p:sp>
        <p:nvSpPr>
          <p:cNvPr id="29" name="TextBox 28"/>
          <p:cNvSpPr txBox="1"/>
          <p:nvPr/>
        </p:nvSpPr>
        <p:spPr>
          <a:xfrm>
            <a:off x="4908450" y="3498367"/>
            <a:ext cx="1862689" cy="323165"/>
          </a:xfrm>
          <a:prstGeom prst="rect">
            <a:avLst/>
          </a:prstGeom>
          <a:noFill/>
        </p:spPr>
        <p:txBody>
          <a:bodyPr wrap="none" rtlCol="0">
            <a:spAutoFit/>
          </a:bodyPr>
          <a:lstStyle/>
          <a:p>
            <a:r>
              <a:rPr lang="en-US" sz="1500" dirty="0">
                <a:solidFill>
                  <a:schemeClr val="tx2">
                    <a:lumMod val="50000"/>
                    <a:lumOff val="50000"/>
                  </a:schemeClr>
                </a:solidFill>
              </a:rPr>
              <a:t>T1: L1 Access Time</a:t>
            </a:r>
            <a:endParaRPr lang="en-US" sz="1200" dirty="0">
              <a:solidFill>
                <a:schemeClr val="tx2">
                  <a:lumMod val="50000"/>
                  <a:lumOff val="50000"/>
                </a:schemeClr>
              </a:solidFill>
            </a:endParaRPr>
          </a:p>
        </p:txBody>
      </p:sp>
      <p:pic>
        <p:nvPicPr>
          <p:cNvPr id="30" name="Content Placeholder 1"/>
          <p:cNvPicPr>
            <a:picLocks noGrp="1" noChangeAspect="1"/>
          </p:cNvPicPr>
          <p:nvPr>
            <p:ph idx="15"/>
          </p:nvPr>
        </p:nvPicPr>
        <p:blipFill>
          <a:blip r:embed="rId2">
            <a:extLst>
              <a:ext uri="{28A0092B-C50C-407E-A947-70E740481C1C}">
                <a14:useLocalDpi xmlns:a14="http://schemas.microsoft.com/office/drawing/2010/main" val="0"/>
              </a:ext>
            </a:extLst>
          </a:blip>
          <a:stretch>
            <a:fillRect/>
          </a:stretch>
        </p:blipFill>
        <p:spPr>
          <a:xfrm>
            <a:off x="4767757" y="3205393"/>
            <a:ext cx="2003382" cy="1571401"/>
          </a:xfrm>
        </p:spPr>
      </p:pic>
      <p:sp>
        <p:nvSpPr>
          <p:cNvPr id="31" name="TextBox 30"/>
          <p:cNvSpPr txBox="1"/>
          <p:nvPr/>
        </p:nvSpPr>
        <p:spPr>
          <a:xfrm>
            <a:off x="4767755" y="3536799"/>
            <a:ext cx="1862689" cy="323165"/>
          </a:xfrm>
          <a:prstGeom prst="rect">
            <a:avLst/>
          </a:prstGeom>
          <a:noFill/>
        </p:spPr>
        <p:txBody>
          <a:bodyPr wrap="none" rtlCol="0">
            <a:spAutoFit/>
          </a:bodyPr>
          <a:lstStyle/>
          <a:p>
            <a:r>
              <a:rPr lang="en-US" sz="1500" dirty="0">
                <a:solidFill>
                  <a:schemeClr val="tx1">
                    <a:lumMod val="65000"/>
                    <a:lumOff val="35000"/>
                  </a:schemeClr>
                </a:solidFill>
              </a:rPr>
              <a:t>T1: L1 Access Time</a:t>
            </a:r>
            <a:endParaRPr lang="en-US" sz="1200" dirty="0">
              <a:solidFill>
                <a:schemeClr val="tx1">
                  <a:lumMod val="65000"/>
                  <a:lumOff val="35000"/>
                </a:schemeClr>
              </a:solidFill>
            </a:endParaRPr>
          </a:p>
        </p:txBody>
      </p:sp>
      <p:sp>
        <p:nvSpPr>
          <p:cNvPr id="32" name="TextBox 31"/>
          <p:cNvSpPr txBox="1"/>
          <p:nvPr/>
        </p:nvSpPr>
        <p:spPr>
          <a:xfrm>
            <a:off x="4861386" y="1692151"/>
            <a:ext cx="1956816" cy="553998"/>
          </a:xfrm>
          <a:prstGeom prst="rect">
            <a:avLst/>
          </a:prstGeom>
          <a:noFill/>
        </p:spPr>
        <p:txBody>
          <a:bodyPr wrap="square" rtlCol="0">
            <a:spAutoFit/>
          </a:bodyPr>
          <a:lstStyle/>
          <a:p>
            <a:pPr algn="ctr"/>
            <a:r>
              <a:rPr lang="en-US" sz="1500" dirty="0">
                <a:solidFill>
                  <a:srgbClr val="FF0000"/>
                </a:solidFill>
              </a:rPr>
              <a:t>L2 Inclusive to L1-</a:t>
            </a:r>
            <a:r>
              <a:rPr lang="en-US" altLang="zh-CN" sz="1500" dirty="0">
                <a:solidFill>
                  <a:srgbClr val="FF0000"/>
                </a:solidFill>
              </a:rPr>
              <a:t>I</a:t>
            </a:r>
            <a:r>
              <a:rPr lang="en-US" sz="1500" dirty="0">
                <a:solidFill>
                  <a:srgbClr val="FF0000"/>
                </a:solidFill>
              </a:rPr>
              <a:t>?</a:t>
            </a:r>
          </a:p>
          <a:p>
            <a:pPr algn="ctr"/>
            <a:r>
              <a:rPr lang="en-US" altLang="zh-CN" sz="1500" dirty="0" smtClean="0"/>
              <a:t>YES</a:t>
            </a:r>
            <a:endParaRPr lang="en-US" sz="1200" dirty="0"/>
          </a:p>
        </p:txBody>
      </p:sp>
      <p:sp>
        <p:nvSpPr>
          <p:cNvPr id="33" name="TextBox 32"/>
          <p:cNvSpPr txBox="1"/>
          <p:nvPr/>
        </p:nvSpPr>
        <p:spPr>
          <a:xfrm>
            <a:off x="381866" y="2883667"/>
            <a:ext cx="1072031" cy="300082"/>
          </a:xfrm>
          <a:prstGeom prst="rect">
            <a:avLst/>
          </a:prstGeom>
          <a:noFill/>
        </p:spPr>
        <p:txBody>
          <a:bodyPr wrap="square" rtlCol="0">
            <a:spAutoFit/>
          </a:bodyPr>
          <a:lstStyle/>
          <a:p>
            <a:r>
              <a:rPr lang="en-US" sz="1350" dirty="0"/>
              <a:t>L1 CACHE</a:t>
            </a:r>
          </a:p>
        </p:txBody>
      </p:sp>
      <p:sp>
        <p:nvSpPr>
          <p:cNvPr id="34" name="TextBox 33"/>
          <p:cNvSpPr txBox="1"/>
          <p:nvPr/>
        </p:nvSpPr>
        <p:spPr>
          <a:xfrm>
            <a:off x="223056" y="2021965"/>
            <a:ext cx="1396536" cy="923330"/>
          </a:xfrm>
          <a:prstGeom prst="rect">
            <a:avLst/>
          </a:prstGeom>
          <a:noFill/>
        </p:spPr>
        <p:txBody>
          <a:bodyPr wrap="none" rtlCol="0">
            <a:spAutoFit/>
          </a:bodyPr>
          <a:lstStyle/>
          <a:p>
            <a:r>
              <a:rPr lang="zh-CN" altLang="en-US" sz="1350" dirty="0" smtClean="0">
                <a:solidFill>
                  <a:srgbClr val="00B050"/>
                </a:solidFill>
              </a:rPr>
              <a:t>       </a:t>
            </a:r>
            <a:r>
              <a:rPr lang="en-US" sz="1350" dirty="0" smtClean="0">
                <a:solidFill>
                  <a:srgbClr val="FF0000"/>
                </a:solidFill>
              </a:rPr>
              <a:t>Cleanse L2</a:t>
            </a:r>
            <a:endParaRPr lang="zh-CN" altLang="en-US" sz="1350" dirty="0">
              <a:solidFill>
                <a:srgbClr val="FF0000"/>
              </a:solidFill>
            </a:endParaRPr>
          </a:p>
          <a:p>
            <a:endParaRPr lang="zh-CN" altLang="en-US" sz="1350" dirty="0">
              <a:solidFill>
                <a:srgbClr val="00B050"/>
              </a:solidFill>
            </a:endParaRPr>
          </a:p>
          <a:p>
            <a:endParaRPr lang="en-US" sz="1350" dirty="0">
              <a:solidFill>
                <a:srgbClr val="00B050"/>
              </a:solidFill>
            </a:endParaRPr>
          </a:p>
          <a:p>
            <a:r>
              <a:rPr lang="en-US" sz="1350" dirty="0">
                <a:solidFill>
                  <a:srgbClr val="00B050"/>
                </a:solidFill>
              </a:rPr>
              <a:t>    </a:t>
            </a:r>
          </a:p>
        </p:txBody>
      </p:sp>
      <p:sp>
        <p:nvSpPr>
          <p:cNvPr id="35" name="Circular Arrow 34"/>
          <p:cNvSpPr/>
          <p:nvPr/>
        </p:nvSpPr>
        <p:spPr>
          <a:xfrm flipH="1">
            <a:off x="1132291" y="1679355"/>
            <a:ext cx="981169" cy="1281262"/>
          </a:xfrm>
          <a:prstGeom prst="circularArrow">
            <a:avLst>
              <a:gd name="adj1" fmla="val 6303"/>
              <a:gd name="adj2" fmla="val 829402"/>
              <a:gd name="adj3" fmla="val 18786337"/>
              <a:gd name="adj4" fmla="val 4680526"/>
              <a:gd name="adj5" fmla="val 7721"/>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36" name="TextBox 35"/>
          <p:cNvSpPr txBox="1"/>
          <p:nvPr/>
        </p:nvSpPr>
        <p:spPr>
          <a:xfrm>
            <a:off x="400050" y="2570150"/>
            <a:ext cx="1454244" cy="507831"/>
          </a:xfrm>
          <a:prstGeom prst="rect">
            <a:avLst/>
          </a:prstGeom>
          <a:noFill/>
        </p:spPr>
        <p:txBody>
          <a:bodyPr wrap="none" rtlCol="0">
            <a:spAutoFit/>
          </a:bodyPr>
          <a:lstStyle/>
          <a:p>
            <a:r>
              <a:rPr lang="en-US" sz="1350" dirty="0">
                <a:solidFill>
                  <a:schemeClr val="tx1">
                    <a:lumMod val="75000"/>
                    <a:lumOff val="25000"/>
                  </a:schemeClr>
                </a:solidFill>
              </a:rPr>
              <a:t>Execute Dummy</a:t>
            </a:r>
          </a:p>
          <a:p>
            <a:endParaRPr lang="en-US" sz="1350" dirty="0">
              <a:solidFill>
                <a:schemeClr val="tx1">
                  <a:lumMod val="75000"/>
                  <a:lumOff val="25000"/>
                </a:schemeClr>
              </a:solidFill>
            </a:endParaRPr>
          </a:p>
        </p:txBody>
      </p:sp>
      <p:cxnSp>
        <p:nvCxnSpPr>
          <p:cNvPr id="37" name="Straight Arrow Connector 36"/>
          <p:cNvCxnSpPr/>
          <p:nvPr/>
        </p:nvCxnSpPr>
        <p:spPr>
          <a:xfrm>
            <a:off x="1099463" y="2290505"/>
            <a:ext cx="0" cy="324251"/>
          </a:xfrm>
          <a:prstGeom prst="straightConnector1">
            <a:avLst/>
          </a:prstGeom>
          <a:ln w="50800">
            <a:solidFill>
              <a:srgbClr val="0070C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116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2">
                                            <p:txEl>
                                              <p:pRg st="1" end="1"/>
                                            </p:txEl>
                                          </p:spTgt>
                                        </p:tgtEl>
                                        <p:attrNameLst>
                                          <p:attrName>style.visibility</p:attrName>
                                        </p:attrNameLst>
                                      </p:cBhvr>
                                      <p:to>
                                        <p:strVal val="visible"/>
                                      </p:to>
                                    </p:set>
                                    <p:animEffect transition="in" filter="dissolve">
                                      <p:cBhvr>
                                        <p:cTn id="7"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1"/>
          <p:cNvPicPr>
            <a:picLocks noGrp="1" noChangeAspect="1"/>
          </p:cNvPicPr>
          <p:nvPr>
            <p:ph idx="15"/>
          </p:nvPr>
        </p:nvPicPr>
        <p:blipFill>
          <a:blip r:embed="rId2">
            <a:extLst>
              <a:ext uri="{28A0092B-C50C-407E-A947-70E740481C1C}">
                <a14:useLocalDpi xmlns:a14="http://schemas.microsoft.com/office/drawing/2010/main" val="0"/>
              </a:ext>
            </a:extLst>
          </a:blip>
          <a:stretch>
            <a:fillRect/>
          </a:stretch>
        </p:blipFill>
        <p:spPr>
          <a:xfrm>
            <a:off x="4989929" y="3205393"/>
            <a:ext cx="1765815" cy="1571401"/>
          </a:xfrm>
        </p:spPr>
      </p:pic>
      <p:sp>
        <p:nvSpPr>
          <p:cNvPr id="8" name="Rectangle 7"/>
          <p:cNvSpPr/>
          <p:nvPr/>
        </p:nvSpPr>
        <p:spPr>
          <a:xfrm>
            <a:off x="1997964" y="3309219"/>
            <a:ext cx="2702052" cy="1055327"/>
          </a:xfrm>
          <a:prstGeom prst="rect">
            <a:avLst/>
          </a:prstGeom>
          <a:solidFill>
            <a:schemeClr val="tx2">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B0F0"/>
              </a:solidFill>
            </a:endParaRPr>
          </a:p>
        </p:txBody>
      </p:sp>
      <p:sp>
        <p:nvSpPr>
          <p:cNvPr id="11" name="TextBox 10"/>
          <p:cNvSpPr txBox="1"/>
          <p:nvPr/>
        </p:nvSpPr>
        <p:spPr>
          <a:xfrm>
            <a:off x="381866" y="3698382"/>
            <a:ext cx="1072031" cy="300082"/>
          </a:xfrm>
          <a:prstGeom prst="rect">
            <a:avLst/>
          </a:prstGeom>
          <a:noFill/>
        </p:spPr>
        <p:txBody>
          <a:bodyPr wrap="square" rtlCol="0">
            <a:spAutoFit/>
          </a:bodyPr>
          <a:lstStyle/>
          <a:p>
            <a:r>
              <a:rPr lang="en-US" sz="1350" dirty="0"/>
              <a:t>L2 CACHE</a:t>
            </a:r>
          </a:p>
        </p:txBody>
      </p:sp>
      <p:sp>
        <p:nvSpPr>
          <p:cNvPr id="17" name="Rectangle 16"/>
          <p:cNvSpPr/>
          <p:nvPr/>
        </p:nvSpPr>
        <p:spPr>
          <a:xfrm>
            <a:off x="2317426" y="2223569"/>
            <a:ext cx="791535" cy="937098"/>
          </a:xfrm>
          <a:prstGeom prst="rect">
            <a:avLst/>
          </a:prstGeom>
          <a:solidFill>
            <a:schemeClr val="tx2">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18" name="TextBox 17"/>
          <p:cNvSpPr txBox="1"/>
          <p:nvPr/>
        </p:nvSpPr>
        <p:spPr>
          <a:xfrm>
            <a:off x="2494708" y="1864078"/>
            <a:ext cx="1300052" cy="300082"/>
          </a:xfrm>
          <a:prstGeom prst="rect">
            <a:avLst/>
          </a:prstGeom>
          <a:noFill/>
        </p:spPr>
        <p:txBody>
          <a:bodyPr wrap="square" rtlCol="0">
            <a:spAutoFit/>
          </a:bodyPr>
          <a:lstStyle/>
          <a:p>
            <a:r>
              <a:rPr lang="en-US" sz="1350" dirty="0"/>
              <a:t>L1-I</a:t>
            </a:r>
          </a:p>
        </p:txBody>
      </p:sp>
      <p:sp>
        <p:nvSpPr>
          <p:cNvPr id="21" name="TextBox 20"/>
          <p:cNvSpPr txBox="1"/>
          <p:nvPr/>
        </p:nvSpPr>
        <p:spPr>
          <a:xfrm>
            <a:off x="3794760" y="1864078"/>
            <a:ext cx="634417" cy="300082"/>
          </a:xfrm>
          <a:prstGeom prst="rect">
            <a:avLst/>
          </a:prstGeom>
          <a:noFill/>
        </p:spPr>
        <p:txBody>
          <a:bodyPr wrap="square" rtlCol="0">
            <a:spAutoFit/>
          </a:bodyPr>
          <a:lstStyle/>
          <a:p>
            <a:r>
              <a:rPr lang="en-US" sz="1350"/>
              <a:t>L1-D</a:t>
            </a:r>
            <a:endParaRPr lang="en-US" sz="1350" dirty="0"/>
          </a:p>
        </p:txBody>
      </p:sp>
      <p:sp>
        <p:nvSpPr>
          <p:cNvPr id="22" name="Rectangle 21"/>
          <p:cNvSpPr/>
          <p:nvPr/>
        </p:nvSpPr>
        <p:spPr>
          <a:xfrm>
            <a:off x="3637642" y="2223569"/>
            <a:ext cx="791535" cy="937098"/>
          </a:xfrm>
          <a:prstGeom prst="rect">
            <a:avLst/>
          </a:prstGeom>
          <a:solidFill>
            <a:schemeClr val="tx2">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3" name="Content Placeholder 2"/>
          <p:cNvSpPr>
            <a:spLocks noGrp="1"/>
          </p:cNvSpPr>
          <p:nvPr>
            <p:ph idx="15"/>
          </p:nvPr>
        </p:nvSpPr>
        <p:spPr/>
        <p:txBody>
          <a:bodyPr/>
          <a:lstStyle/>
          <a:p>
            <a:endParaRPr lang="en-US"/>
          </a:p>
        </p:txBody>
      </p:sp>
      <p:sp>
        <p:nvSpPr>
          <p:cNvPr id="15"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a:solidFill>
                  <a:prstClr val="white"/>
                </a:solidFill>
              </a:rPr>
              <a:t>Y,</a:t>
            </a:r>
            <a:r>
              <a:rPr lang="zh-CN" altLang="en-US" sz="1500" dirty="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
        <p:nvSpPr>
          <p:cNvPr id="20" name="TextBox 19"/>
          <p:cNvSpPr txBox="1"/>
          <p:nvPr/>
        </p:nvSpPr>
        <p:spPr>
          <a:xfrm>
            <a:off x="381866" y="923529"/>
            <a:ext cx="6081279" cy="461665"/>
          </a:xfrm>
          <a:prstGeom prst="rect">
            <a:avLst/>
          </a:prstGeom>
          <a:noFill/>
        </p:spPr>
        <p:txBody>
          <a:bodyPr wrap="square" rtlCol="0">
            <a:spAutoFit/>
          </a:bodyPr>
          <a:lstStyle/>
          <a:p>
            <a:pPr algn="ctr"/>
            <a:r>
              <a:rPr lang="en-US" altLang="zh-CN" sz="2400" dirty="0"/>
              <a:t>Cache Inclusiveness </a:t>
            </a:r>
            <a:r>
              <a:rPr lang="en-US" altLang="zh-CN" sz="2400"/>
              <a:t>--- Instruction Cache</a:t>
            </a:r>
            <a:endParaRPr lang="en-US" altLang="zh-CN" sz="2400" dirty="0"/>
          </a:p>
        </p:txBody>
      </p:sp>
      <p:sp>
        <p:nvSpPr>
          <p:cNvPr id="16" name="TextBox 15"/>
          <p:cNvSpPr txBox="1"/>
          <p:nvPr/>
        </p:nvSpPr>
        <p:spPr>
          <a:xfrm>
            <a:off x="4908450" y="3498367"/>
            <a:ext cx="1862689" cy="323165"/>
          </a:xfrm>
          <a:prstGeom prst="rect">
            <a:avLst/>
          </a:prstGeom>
          <a:noFill/>
        </p:spPr>
        <p:txBody>
          <a:bodyPr wrap="none" rtlCol="0">
            <a:spAutoFit/>
          </a:bodyPr>
          <a:lstStyle/>
          <a:p>
            <a:r>
              <a:rPr lang="en-US" sz="1500" dirty="0">
                <a:solidFill>
                  <a:schemeClr val="tx1">
                    <a:lumMod val="65000"/>
                    <a:lumOff val="35000"/>
                  </a:schemeClr>
                </a:solidFill>
              </a:rPr>
              <a:t>T1: L1 Access Time</a:t>
            </a:r>
            <a:endParaRPr lang="en-US" sz="1200" dirty="0">
              <a:solidFill>
                <a:schemeClr val="tx1">
                  <a:lumMod val="65000"/>
                  <a:lumOff val="35000"/>
                </a:schemeClr>
              </a:solidFill>
            </a:endParaRPr>
          </a:p>
        </p:txBody>
      </p:sp>
      <p:sp>
        <p:nvSpPr>
          <p:cNvPr id="26" name="TextBox 25"/>
          <p:cNvSpPr txBox="1"/>
          <p:nvPr/>
        </p:nvSpPr>
        <p:spPr>
          <a:xfrm>
            <a:off x="4908450" y="3498367"/>
            <a:ext cx="1862689" cy="323165"/>
          </a:xfrm>
          <a:prstGeom prst="rect">
            <a:avLst/>
          </a:prstGeom>
          <a:noFill/>
        </p:spPr>
        <p:txBody>
          <a:bodyPr wrap="none" rtlCol="0">
            <a:spAutoFit/>
          </a:bodyPr>
          <a:lstStyle/>
          <a:p>
            <a:r>
              <a:rPr lang="en-US" sz="1500" dirty="0">
                <a:solidFill>
                  <a:schemeClr val="tx2">
                    <a:lumMod val="50000"/>
                    <a:lumOff val="50000"/>
                  </a:schemeClr>
                </a:solidFill>
              </a:rPr>
              <a:t>T1: L1 Access Time</a:t>
            </a:r>
            <a:endParaRPr lang="en-US" sz="1200" dirty="0">
              <a:solidFill>
                <a:schemeClr val="tx2">
                  <a:lumMod val="50000"/>
                  <a:lumOff val="50000"/>
                </a:schemeClr>
              </a:solidFill>
            </a:endParaRPr>
          </a:p>
        </p:txBody>
      </p:sp>
      <p:pic>
        <p:nvPicPr>
          <p:cNvPr id="27" name="Content Placeholder 1"/>
          <p:cNvPicPr>
            <a:picLocks noGrp="1" noChangeAspect="1"/>
          </p:cNvPicPr>
          <p:nvPr>
            <p:ph idx="15"/>
          </p:nvPr>
        </p:nvPicPr>
        <p:blipFill>
          <a:blip r:embed="rId2">
            <a:extLst>
              <a:ext uri="{28A0092B-C50C-407E-A947-70E740481C1C}">
                <a14:useLocalDpi xmlns:a14="http://schemas.microsoft.com/office/drawing/2010/main" val="0"/>
              </a:ext>
            </a:extLst>
          </a:blip>
          <a:stretch>
            <a:fillRect/>
          </a:stretch>
        </p:blipFill>
        <p:spPr>
          <a:xfrm>
            <a:off x="4767757" y="3205393"/>
            <a:ext cx="2003382" cy="1571401"/>
          </a:xfrm>
        </p:spPr>
      </p:pic>
      <p:sp>
        <p:nvSpPr>
          <p:cNvPr id="28" name="TextBox 27"/>
          <p:cNvSpPr txBox="1"/>
          <p:nvPr/>
        </p:nvSpPr>
        <p:spPr>
          <a:xfrm>
            <a:off x="4767755" y="3536799"/>
            <a:ext cx="1862689" cy="323165"/>
          </a:xfrm>
          <a:prstGeom prst="rect">
            <a:avLst/>
          </a:prstGeom>
          <a:noFill/>
        </p:spPr>
        <p:txBody>
          <a:bodyPr wrap="none" rtlCol="0">
            <a:spAutoFit/>
          </a:bodyPr>
          <a:lstStyle/>
          <a:p>
            <a:r>
              <a:rPr lang="en-US" sz="1500" dirty="0">
                <a:solidFill>
                  <a:schemeClr val="tx1">
                    <a:lumMod val="65000"/>
                    <a:lumOff val="35000"/>
                  </a:schemeClr>
                </a:solidFill>
              </a:rPr>
              <a:t>T1: L1 Access Time</a:t>
            </a:r>
            <a:endParaRPr lang="en-US" sz="1200" dirty="0">
              <a:solidFill>
                <a:schemeClr val="tx1">
                  <a:lumMod val="65000"/>
                  <a:lumOff val="35000"/>
                </a:schemeClr>
              </a:solidFill>
            </a:endParaRPr>
          </a:p>
        </p:txBody>
      </p:sp>
      <p:sp>
        <p:nvSpPr>
          <p:cNvPr id="29" name="TextBox 28"/>
          <p:cNvSpPr txBox="1"/>
          <p:nvPr/>
        </p:nvSpPr>
        <p:spPr>
          <a:xfrm>
            <a:off x="4861386" y="1696133"/>
            <a:ext cx="1956816" cy="553998"/>
          </a:xfrm>
          <a:prstGeom prst="rect">
            <a:avLst/>
          </a:prstGeom>
          <a:noFill/>
        </p:spPr>
        <p:txBody>
          <a:bodyPr wrap="square" rtlCol="0">
            <a:spAutoFit/>
          </a:bodyPr>
          <a:lstStyle/>
          <a:p>
            <a:pPr algn="ctr"/>
            <a:r>
              <a:rPr lang="en-US" sz="1500" dirty="0">
                <a:solidFill>
                  <a:srgbClr val="FF0000"/>
                </a:solidFill>
              </a:rPr>
              <a:t>L2 Inclusive to L1-</a:t>
            </a:r>
            <a:r>
              <a:rPr lang="en-US" altLang="zh-CN" sz="1500" dirty="0">
                <a:solidFill>
                  <a:srgbClr val="FF0000"/>
                </a:solidFill>
              </a:rPr>
              <a:t>I</a:t>
            </a:r>
            <a:r>
              <a:rPr lang="en-US" sz="1500" dirty="0">
                <a:solidFill>
                  <a:srgbClr val="FF0000"/>
                </a:solidFill>
              </a:rPr>
              <a:t>?</a:t>
            </a:r>
          </a:p>
          <a:p>
            <a:pPr algn="ctr"/>
            <a:r>
              <a:rPr lang="en-US" altLang="zh-CN" sz="1500" dirty="0" smtClean="0"/>
              <a:t>YES</a:t>
            </a:r>
            <a:endParaRPr lang="en-US" sz="1200" dirty="0"/>
          </a:p>
        </p:txBody>
      </p:sp>
      <p:sp>
        <p:nvSpPr>
          <p:cNvPr id="30" name="TextBox 29"/>
          <p:cNvSpPr txBox="1"/>
          <p:nvPr/>
        </p:nvSpPr>
        <p:spPr>
          <a:xfrm>
            <a:off x="381866" y="2883667"/>
            <a:ext cx="1072031" cy="300082"/>
          </a:xfrm>
          <a:prstGeom prst="rect">
            <a:avLst/>
          </a:prstGeom>
          <a:noFill/>
        </p:spPr>
        <p:txBody>
          <a:bodyPr wrap="square" rtlCol="0">
            <a:spAutoFit/>
          </a:bodyPr>
          <a:lstStyle/>
          <a:p>
            <a:r>
              <a:rPr lang="en-US" sz="1350" dirty="0"/>
              <a:t>L1 CACHE</a:t>
            </a:r>
          </a:p>
        </p:txBody>
      </p:sp>
      <p:sp>
        <p:nvSpPr>
          <p:cNvPr id="31" name="TextBox 30"/>
          <p:cNvSpPr txBox="1"/>
          <p:nvPr/>
        </p:nvSpPr>
        <p:spPr>
          <a:xfrm>
            <a:off x="223056" y="2021965"/>
            <a:ext cx="1396536" cy="923330"/>
          </a:xfrm>
          <a:prstGeom prst="rect">
            <a:avLst/>
          </a:prstGeom>
          <a:noFill/>
        </p:spPr>
        <p:txBody>
          <a:bodyPr wrap="none" rtlCol="0">
            <a:spAutoFit/>
          </a:bodyPr>
          <a:lstStyle/>
          <a:p>
            <a:r>
              <a:rPr lang="zh-CN" altLang="en-US" sz="1350" dirty="0" smtClean="0">
                <a:solidFill>
                  <a:srgbClr val="00B050"/>
                </a:solidFill>
              </a:rPr>
              <a:t>       </a:t>
            </a:r>
            <a:r>
              <a:rPr lang="en-US" sz="1350" dirty="0" smtClean="0">
                <a:solidFill>
                  <a:srgbClr val="FF0000"/>
                </a:solidFill>
              </a:rPr>
              <a:t>Cleanse L2</a:t>
            </a:r>
            <a:endParaRPr lang="zh-CN" altLang="en-US" sz="1350" dirty="0">
              <a:solidFill>
                <a:srgbClr val="FF0000"/>
              </a:solidFill>
            </a:endParaRPr>
          </a:p>
          <a:p>
            <a:endParaRPr lang="zh-CN" altLang="en-US" sz="1350" dirty="0">
              <a:solidFill>
                <a:srgbClr val="00B050"/>
              </a:solidFill>
            </a:endParaRPr>
          </a:p>
          <a:p>
            <a:endParaRPr lang="en-US" sz="1350" dirty="0">
              <a:solidFill>
                <a:srgbClr val="00B050"/>
              </a:solidFill>
            </a:endParaRPr>
          </a:p>
          <a:p>
            <a:r>
              <a:rPr lang="en-US" sz="1350" dirty="0">
                <a:solidFill>
                  <a:srgbClr val="00B050"/>
                </a:solidFill>
              </a:rPr>
              <a:t>    </a:t>
            </a:r>
          </a:p>
        </p:txBody>
      </p:sp>
      <p:sp>
        <p:nvSpPr>
          <p:cNvPr id="32" name="Circular Arrow 31"/>
          <p:cNvSpPr/>
          <p:nvPr/>
        </p:nvSpPr>
        <p:spPr>
          <a:xfrm flipH="1">
            <a:off x="1132291" y="1679355"/>
            <a:ext cx="981169" cy="1281262"/>
          </a:xfrm>
          <a:prstGeom prst="circularArrow">
            <a:avLst>
              <a:gd name="adj1" fmla="val 6303"/>
              <a:gd name="adj2" fmla="val 829402"/>
              <a:gd name="adj3" fmla="val 18786337"/>
              <a:gd name="adj4" fmla="val 4680526"/>
              <a:gd name="adj5" fmla="val 7721"/>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33" name="TextBox 32"/>
          <p:cNvSpPr txBox="1"/>
          <p:nvPr/>
        </p:nvSpPr>
        <p:spPr>
          <a:xfrm>
            <a:off x="400050" y="2570150"/>
            <a:ext cx="1454244" cy="507831"/>
          </a:xfrm>
          <a:prstGeom prst="rect">
            <a:avLst/>
          </a:prstGeom>
          <a:noFill/>
        </p:spPr>
        <p:txBody>
          <a:bodyPr wrap="none" rtlCol="0">
            <a:spAutoFit/>
          </a:bodyPr>
          <a:lstStyle/>
          <a:p>
            <a:r>
              <a:rPr lang="en-US" sz="1350" dirty="0">
                <a:solidFill>
                  <a:schemeClr val="tx1">
                    <a:lumMod val="75000"/>
                    <a:lumOff val="25000"/>
                  </a:schemeClr>
                </a:solidFill>
              </a:rPr>
              <a:t>Execute Dummy</a:t>
            </a:r>
          </a:p>
          <a:p>
            <a:endParaRPr lang="en-US" sz="1350" dirty="0">
              <a:solidFill>
                <a:schemeClr val="tx1">
                  <a:lumMod val="75000"/>
                  <a:lumOff val="25000"/>
                </a:schemeClr>
              </a:solidFill>
            </a:endParaRPr>
          </a:p>
        </p:txBody>
      </p:sp>
      <p:cxnSp>
        <p:nvCxnSpPr>
          <p:cNvPr id="34" name="Straight Arrow Connector 33"/>
          <p:cNvCxnSpPr/>
          <p:nvPr/>
        </p:nvCxnSpPr>
        <p:spPr>
          <a:xfrm>
            <a:off x="1099463" y="2290505"/>
            <a:ext cx="0" cy="324251"/>
          </a:xfrm>
          <a:prstGeom prst="straightConnector1">
            <a:avLst/>
          </a:prstGeom>
          <a:ln w="50800">
            <a:solidFill>
              <a:srgbClr val="0070C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44150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1"/>
          <p:cNvPicPr>
            <a:picLocks noGrp="1" noChangeAspect="1"/>
          </p:cNvPicPr>
          <p:nvPr>
            <p:ph idx="15"/>
          </p:nvPr>
        </p:nvPicPr>
        <p:blipFill>
          <a:blip r:embed="rId2">
            <a:extLst>
              <a:ext uri="{28A0092B-C50C-407E-A947-70E740481C1C}">
                <a14:useLocalDpi xmlns:a14="http://schemas.microsoft.com/office/drawing/2010/main" val="0"/>
              </a:ext>
            </a:extLst>
          </a:blip>
          <a:stretch>
            <a:fillRect/>
          </a:stretch>
        </p:blipFill>
        <p:spPr>
          <a:xfrm>
            <a:off x="4989929" y="3205393"/>
            <a:ext cx="1765815" cy="1571401"/>
          </a:xfrm>
        </p:spPr>
      </p:pic>
      <p:sp>
        <p:nvSpPr>
          <p:cNvPr id="8" name="Rectangle 7"/>
          <p:cNvSpPr/>
          <p:nvPr/>
        </p:nvSpPr>
        <p:spPr>
          <a:xfrm>
            <a:off x="1997964" y="3309219"/>
            <a:ext cx="2702052" cy="1055327"/>
          </a:xfrm>
          <a:prstGeom prst="rect">
            <a:avLst/>
          </a:prstGeom>
          <a:solidFill>
            <a:schemeClr val="tx2">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B0F0"/>
              </a:solidFill>
            </a:endParaRPr>
          </a:p>
        </p:txBody>
      </p:sp>
      <p:sp>
        <p:nvSpPr>
          <p:cNvPr id="11" name="TextBox 10"/>
          <p:cNvSpPr txBox="1"/>
          <p:nvPr/>
        </p:nvSpPr>
        <p:spPr>
          <a:xfrm>
            <a:off x="381866" y="3698382"/>
            <a:ext cx="1072031" cy="300082"/>
          </a:xfrm>
          <a:prstGeom prst="rect">
            <a:avLst/>
          </a:prstGeom>
          <a:noFill/>
        </p:spPr>
        <p:txBody>
          <a:bodyPr wrap="square" rtlCol="0">
            <a:spAutoFit/>
          </a:bodyPr>
          <a:lstStyle/>
          <a:p>
            <a:r>
              <a:rPr lang="en-US" sz="1350" dirty="0"/>
              <a:t>L2 CACHE</a:t>
            </a:r>
          </a:p>
        </p:txBody>
      </p:sp>
      <p:sp>
        <p:nvSpPr>
          <p:cNvPr id="17" name="Rectangle 16"/>
          <p:cNvSpPr/>
          <p:nvPr/>
        </p:nvSpPr>
        <p:spPr>
          <a:xfrm>
            <a:off x="2317426" y="2223569"/>
            <a:ext cx="791535" cy="937098"/>
          </a:xfrm>
          <a:prstGeom prst="rect">
            <a:avLst/>
          </a:prstGeom>
          <a:solidFill>
            <a:schemeClr val="tx2">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18" name="TextBox 17"/>
          <p:cNvSpPr txBox="1"/>
          <p:nvPr/>
        </p:nvSpPr>
        <p:spPr>
          <a:xfrm>
            <a:off x="2494708" y="1864078"/>
            <a:ext cx="1300052" cy="300082"/>
          </a:xfrm>
          <a:prstGeom prst="rect">
            <a:avLst/>
          </a:prstGeom>
          <a:noFill/>
        </p:spPr>
        <p:txBody>
          <a:bodyPr wrap="square" rtlCol="0">
            <a:spAutoFit/>
          </a:bodyPr>
          <a:lstStyle/>
          <a:p>
            <a:r>
              <a:rPr lang="en-US" sz="1350" dirty="0"/>
              <a:t>L1-I</a:t>
            </a:r>
          </a:p>
        </p:txBody>
      </p:sp>
      <p:sp>
        <p:nvSpPr>
          <p:cNvPr id="21" name="TextBox 20"/>
          <p:cNvSpPr txBox="1"/>
          <p:nvPr/>
        </p:nvSpPr>
        <p:spPr>
          <a:xfrm>
            <a:off x="3794760" y="1864078"/>
            <a:ext cx="634417" cy="300082"/>
          </a:xfrm>
          <a:prstGeom prst="rect">
            <a:avLst/>
          </a:prstGeom>
          <a:noFill/>
        </p:spPr>
        <p:txBody>
          <a:bodyPr wrap="square" rtlCol="0">
            <a:spAutoFit/>
          </a:bodyPr>
          <a:lstStyle/>
          <a:p>
            <a:r>
              <a:rPr lang="en-US" sz="1350"/>
              <a:t>L1-D</a:t>
            </a:r>
            <a:endParaRPr lang="en-US" sz="1350" dirty="0"/>
          </a:p>
        </p:txBody>
      </p:sp>
      <p:sp>
        <p:nvSpPr>
          <p:cNvPr id="22" name="Rectangle 21"/>
          <p:cNvSpPr/>
          <p:nvPr/>
        </p:nvSpPr>
        <p:spPr>
          <a:xfrm>
            <a:off x="3637642" y="2223569"/>
            <a:ext cx="791535" cy="937098"/>
          </a:xfrm>
          <a:prstGeom prst="rect">
            <a:avLst/>
          </a:prstGeom>
          <a:solidFill>
            <a:schemeClr val="tx2">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3" name="Content Placeholder 2"/>
          <p:cNvSpPr>
            <a:spLocks noGrp="1"/>
          </p:cNvSpPr>
          <p:nvPr>
            <p:ph idx="15"/>
          </p:nvPr>
        </p:nvSpPr>
        <p:spPr/>
        <p:txBody>
          <a:bodyPr/>
          <a:lstStyle/>
          <a:p>
            <a:endParaRPr lang="en-US"/>
          </a:p>
        </p:txBody>
      </p:sp>
      <p:sp>
        <p:nvSpPr>
          <p:cNvPr id="15"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a:solidFill>
                  <a:prstClr val="white"/>
                </a:solidFill>
              </a:rPr>
              <a:t>Y,</a:t>
            </a:r>
            <a:r>
              <a:rPr lang="zh-CN" altLang="en-US" sz="1500" dirty="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
        <p:nvSpPr>
          <p:cNvPr id="16" name="TextBox 15"/>
          <p:cNvSpPr txBox="1"/>
          <p:nvPr/>
        </p:nvSpPr>
        <p:spPr>
          <a:xfrm>
            <a:off x="381866" y="923529"/>
            <a:ext cx="6081279" cy="461665"/>
          </a:xfrm>
          <a:prstGeom prst="rect">
            <a:avLst/>
          </a:prstGeom>
          <a:noFill/>
        </p:spPr>
        <p:txBody>
          <a:bodyPr wrap="square" rtlCol="0">
            <a:spAutoFit/>
          </a:bodyPr>
          <a:lstStyle/>
          <a:p>
            <a:pPr algn="ctr"/>
            <a:r>
              <a:rPr lang="en-US" altLang="zh-CN" sz="2400" dirty="0"/>
              <a:t>Cache Inclusiveness </a:t>
            </a:r>
            <a:r>
              <a:rPr lang="en-US" altLang="zh-CN" sz="2400"/>
              <a:t>--- Instruction Cache</a:t>
            </a:r>
            <a:endParaRPr lang="en-US" altLang="zh-CN" sz="2400" dirty="0"/>
          </a:p>
        </p:txBody>
      </p:sp>
      <p:sp>
        <p:nvSpPr>
          <p:cNvPr id="20" name="TextBox 19"/>
          <p:cNvSpPr txBox="1"/>
          <p:nvPr/>
        </p:nvSpPr>
        <p:spPr>
          <a:xfrm>
            <a:off x="4908450" y="3498367"/>
            <a:ext cx="1862689" cy="323165"/>
          </a:xfrm>
          <a:prstGeom prst="rect">
            <a:avLst/>
          </a:prstGeom>
          <a:noFill/>
        </p:spPr>
        <p:txBody>
          <a:bodyPr wrap="none" rtlCol="0">
            <a:spAutoFit/>
          </a:bodyPr>
          <a:lstStyle/>
          <a:p>
            <a:r>
              <a:rPr lang="en-US" sz="1500" dirty="0">
                <a:solidFill>
                  <a:schemeClr val="tx1">
                    <a:lumMod val="65000"/>
                    <a:lumOff val="35000"/>
                  </a:schemeClr>
                </a:solidFill>
              </a:rPr>
              <a:t>T1: L1 Access Time</a:t>
            </a:r>
            <a:endParaRPr lang="en-US" sz="1200" dirty="0">
              <a:solidFill>
                <a:schemeClr val="tx1">
                  <a:lumMod val="65000"/>
                  <a:lumOff val="35000"/>
                </a:schemeClr>
              </a:solidFill>
            </a:endParaRPr>
          </a:p>
        </p:txBody>
      </p:sp>
      <p:sp>
        <p:nvSpPr>
          <p:cNvPr id="26" name="TextBox 25"/>
          <p:cNvSpPr txBox="1"/>
          <p:nvPr/>
        </p:nvSpPr>
        <p:spPr>
          <a:xfrm>
            <a:off x="4908450" y="3498367"/>
            <a:ext cx="1862689" cy="323165"/>
          </a:xfrm>
          <a:prstGeom prst="rect">
            <a:avLst/>
          </a:prstGeom>
          <a:noFill/>
        </p:spPr>
        <p:txBody>
          <a:bodyPr wrap="none" rtlCol="0">
            <a:spAutoFit/>
          </a:bodyPr>
          <a:lstStyle/>
          <a:p>
            <a:r>
              <a:rPr lang="en-US" sz="1500" dirty="0">
                <a:solidFill>
                  <a:schemeClr val="tx2">
                    <a:lumMod val="50000"/>
                    <a:lumOff val="50000"/>
                  </a:schemeClr>
                </a:solidFill>
              </a:rPr>
              <a:t>T1: L1 Access Time</a:t>
            </a:r>
            <a:endParaRPr lang="en-US" sz="1200" dirty="0">
              <a:solidFill>
                <a:schemeClr val="tx2">
                  <a:lumMod val="50000"/>
                  <a:lumOff val="50000"/>
                </a:schemeClr>
              </a:solidFill>
            </a:endParaRPr>
          </a:p>
        </p:txBody>
      </p:sp>
      <p:pic>
        <p:nvPicPr>
          <p:cNvPr id="27" name="Content Placeholder 1"/>
          <p:cNvPicPr>
            <a:picLocks noGrp="1" noChangeAspect="1"/>
          </p:cNvPicPr>
          <p:nvPr>
            <p:ph idx="15"/>
          </p:nvPr>
        </p:nvPicPr>
        <p:blipFill>
          <a:blip r:embed="rId2">
            <a:extLst>
              <a:ext uri="{28A0092B-C50C-407E-A947-70E740481C1C}">
                <a14:useLocalDpi xmlns:a14="http://schemas.microsoft.com/office/drawing/2010/main" val="0"/>
              </a:ext>
            </a:extLst>
          </a:blip>
          <a:stretch>
            <a:fillRect/>
          </a:stretch>
        </p:blipFill>
        <p:spPr>
          <a:xfrm>
            <a:off x="4767757" y="3205393"/>
            <a:ext cx="2003382" cy="1571401"/>
          </a:xfrm>
        </p:spPr>
      </p:pic>
      <p:sp>
        <p:nvSpPr>
          <p:cNvPr id="28" name="TextBox 27"/>
          <p:cNvSpPr txBox="1"/>
          <p:nvPr/>
        </p:nvSpPr>
        <p:spPr>
          <a:xfrm>
            <a:off x="4767755" y="3536799"/>
            <a:ext cx="1862689" cy="323165"/>
          </a:xfrm>
          <a:prstGeom prst="rect">
            <a:avLst/>
          </a:prstGeom>
          <a:noFill/>
        </p:spPr>
        <p:txBody>
          <a:bodyPr wrap="none" rtlCol="0">
            <a:spAutoFit/>
          </a:bodyPr>
          <a:lstStyle/>
          <a:p>
            <a:r>
              <a:rPr lang="en-US" sz="1500" dirty="0">
                <a:solidFill>
                  <a:schemeClr val="tx1">
                    <a:lumMod val="65000"/>
                    <a:lumOff val="35000"/>
                  </a:schemeClr>
                </a:solidFill>
              </a:rPr>
              <a:t>T1: L1 Access Time</a:t>
            </a:r>
            <a:endParaRPr lang="en-US" sz="1200" dirty="0">
              <a:solidFill>
                <a:schemeClr val="tx1">
                  <a:lumMod val="65000"/>
                  <a:lumOff val="35000"/>
                </a:schemeClr>
              </a:solidFill>
            </a:endParaRPr>
          </a:p>
        </p:txBody>
      </p:sp>
      <p:sp>
        <p:nvSpPr>
          <p:cNvPr id="29" name="TextBox 28"/>
          <p:cNvSpPr txBox="1"/>
          <p:nvPr/>
        </p:nvSpPr>
        <p:spPr>
          <a:xfrm>
            <a:off x="4861386" y="1696133"/>
            <a:ext cx="1956816" cy="553998"/>
          </a:xfrm>
          <a:prstGeom prst="rect">
            <a:avLst/>
          </a:prstGeom>
          <a:noFill/>
        </p:spPr>
        <p:txBody>
          <a:bodyPr wrap="square" rtlCol="0">
            <a:spAutoFit/>
          </a:bodyPr>
          <a:lstStyle/>
          <a:p>
            <a:pPr algn="ctr"/>
            <a:r>
              <a:rPr lang="en-US" sz="1500" dirty="0">
                <a:solidFill>
                  <a:srgbClr val="FF0000"/>
                </a:solidFill>
              </a:rPr>
              <a:t>L2 Inclusive to L1-</a:t>
            </a:r>
            <a:r>
              <a:rPr lang="en-US" altLang="zh-CN" sz="1500" dirty="0">
                <a:solidFill>
                  <a:srgbClr val="FF0000"/>
                </a:solidFill>
              </a:rPr>
              <a:t>I</a:t>
            </a:r>
            <a:r>
              <a:rPr lang="en-US" sz="1500" dirty="0">
                <a:solidFill>
                  <a:srgbClr val="FF0000"/>
                </a:solidFill>
              </a:rPr>
              <a:t>?</a:t>
            </a:r>
          </a:p>
          <a:p>
            <a:pPr algn="ctr"/>
            <a:r>
              <a:rPr lang="en-US" altLang="zh-CN" sz="1500" dirty="0" smtClean="0"/>
              <a:t>YES</a:t>
            </a:r>
            <a:endParaRPr lang="en-US" sz="1200" dirty="0"/>
          </a:p>
        </p:txBody>
      </p:sp>
      <p:sp>
        <p:nvSpPr>
          <p:cNvPr id="30" name="TextBox 29"/>
          <p:cNvSpPr txBox="1"/>
          <p:nvPr/>
        </p:nvSpPr>
        <p:spPr>
          <a:xfrm>
            <a:off x="381866" y="2883667"/>
            <a:ext cx="1072031" cy="300082"/>
          </a:xfrm>
          <a:prstGeom prst="rect">
            <a:avLst/>
          </a:prstGeom>
          <a:noFill/>
        </p:spPr>
        <p:txBody>
          <a:bodyPr wrap="square" rtlCol="0">
            <a:spAutoFit/>
          </a:bodyPr>
          <a:lstStyle/>
          <a:p>
            <a:r>
              <a:rPr lang="en-US" sz="1350" dirty="0"/>
              <a:t>L1 CACHE</a:t>
            </a:r>
          </a:p>
        </p:txBody>
      </p:sp>
      <p:sp>
        <p:nvSpPr>
          <p:cNvPr id="31" name="TextBox 30"/>
          <p:cNvSpPr txBox="1"/>
          <p:nvPr/>
        </p:nvSpPr>
        <p:spPr>
          <a:xfrm>
            <a:off x="223056" y="2021965"/>
            <a:ext cx="1396536" cy="923330"/>
          </a:xfrm>
          <a:prstGeom prst="rect">
            <a:avLst/>
          </a:prstGeom>
          <a:noFill/>
        </p:spPr>
        <p:txBody>
          <a:bodyPr wrap="none" rtlCol="0">
            <a:spAutoFit/>
          </a:bodyPr>
          <a:lstStyle/>
          <a:p>
            <a:r>
              <a:rPr lang="zh-CN" altLang="en-US" sz="1350" dirty="0" smtClean="0">
                <a:solidFill>
                  <a:schemeClr val="tx1">
                    <a:lumMod val="75000"/>
                    <a:lumOff val="25000"/>
                  </a:schemeClr>
                </a:solidFill>
              </a:rPr>
              <a:t>       </a:t>
            </a:r>
            <a:r>
              <a:rPr lang="en-US" sz="1350" dirty="0" smtClean="0">
                <a:solidFill>
                  <a:schemeClr val="tx1">
                    <a:lumMod val="75000"/>
                    <a:lumOff val="25000"/>
                  </a:schemeClr>
                </a:solidFill>
              </a:rPr>
              <a:t>Cleanse L2</a:t>
            </a:r>
            <a:endParaRPr lang="zh-CN" altLang="en-US" sz="1350" dirty="0">
              <a:solidFill>
                <a:schemeClr val="tx1">
                  <a:lumMod val="75000"/>
                  <a:lumOff val="25000"/>
                </a:schemeClr>
              </a:solidFill>
            </a:endParaRPr>
          </a:p>
          <a:p>
            <a:endParaRPr lang="zh-CN" altLang="en-US" sz="1350" dirty="0">
              <a:solidFill>
                <a:schemeClr val="tx1">
                  <a:lumMod val="75000"/>
                  <a:lumOff val="25000"/>
                </a:schemeClr>
              </a:solidFill>
            </a:endParaRPr>
          </a:p>
          <a:p>
            <a:endParaRPr lang="en-US" sz="1350" dirty="0">
              <a:solidFill>
                <a:schemeClr val="tx1">
                  <a:lumMod val="75000"/>
                  <a:lumOff val="25000"/>
                </a:schemeClr>
              </a:solidFill>
            </a:endParaRPr>
          </a:p>
          <a:p>
            <a:r>
              <a:rPr lang="en-US" sz="1350" dirty="0">
                <a:solidFill>
                  <a:schemeClr val="tx1">
                    <a:lumMod val="75000"/>
                    <a:lumOff val="25000"/>
                  </a:schemeClr>
                </a:solidFill>
              </a:rPr>
              <a:t>    </a:t>
            </a:r>
          </a:p>
        </p:txBody>
      </p:sp>
      <p:sp>
        <p:nvSpPr>
          <p:cNvPr id="32" name="Circular Arrow 31"/>
          <p:cNvSpPr/>
          <p:nvPr/>
        </p:nvSpPr>
        <p:spPr>
          <a:xfrm flipH="1">
            <a:off x="1132291" y="1679355"/>
            <a:ext cx="981169" cy="1281262"/>
          </a:xfrm>
          <a:prstGeom prst="circularArrow">
            <a:avLst>
              <a:gd name="adj1" fmla="val 6303"/>
              <a:gd name="adj2" fmla="val 829402"/>
              <a:gd name="adj3" fmla="val 18786337"/>
              <a:gd name="adj4" fmla="val 4680526"/>
              <a:gd name="adj5" fmla="val 7721"/>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33" name="TextBox 32"/>
          <p:cNvSpPr txBox="1"/>
          <p:nvPr/>
        </p:nvSpPr>
        <p:spPr>
          <a:xfrm>
            <a:off x="400050" y="2570150"/>
            <a:ext cx="1454244" cy="507831"/>
          </a:xfrm>
          <a:prstGeom prst="rect">
            <a:avLst/>
          </a:prstGeom>
          <a:noFill/>
        </p:spPr>
        <p:txBody>
          <a:bodyPr wrap="none" rtlCol="0">
            <a:spAutoFit/>
          </a:bodyPr>
          <a:lstStyle/>
          <a:p>
            <a:r>
              <a:rPr lang="en-US" sz="1350" dirty="0">
                <a:solidFill>
                  <a:srgbClr val="FF0000"/>
                </a:solidFill>
              </a:rPr>
              <a:t>Execute Dummy</a:t>
            </a:r>
          </a:p>
          <a:p>
            <a:endParaRPr lang="en-US" sz="1350" dirty="0"/>
          </a:p>
        </p:txBody>
      </p:sp>
      <p:cxnSp>
        <p:nvCxnSpPr>
          <p:cNvPr id="34" name="Straight Arrow Connector 33"/>
          <p:cNvCxnSpPr/>
          <p:nvPr/>
        </p:nvCxnSpPr>
        <p:spPr>
          <a:xfrm>
            <a:off x="1099463" y="2290505"/>
            <a:ext cx="0" cy="324251"/>
          </a:xfrm>
          <a:prstGeom prst="straightConnector1">
            <a:avLst/>
          </a:prstGeom>
          <a:ln w="50800">
            <a:solidFill>
              <a:srgbClr val="0070C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275703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Content Placeholder 1"/>
          <p:cNvPicPr>
            <a:picLocks noGrp="1" noChangeAspect="1"/>
          </p:cNvPicPr>
          <p:nvPr>
            <p:ph idx="15"/>
          </p:nvPr>
        </p:nvPicPr>
        <p:blipFill>
          <a:blip r:embed="rId2">
            <a:extLst>
              <a:ext uri="{28A0092B-C50C-407E-A947-70E740481C1C}">
                <a14:useLocalDpi xmlns:a14="http://schemas.microsoft.com/office/drawing/2010/main" val="0"/>
              </a:ext>
            </a:extLst>
          </a:blip>
          <a:stretch>
            <a:fillRect/>
          </a:stretch>
        </p:blipFill>
        <p:spPr>
          <a:xfrm>
            <a:off x="4767757" y="3205393"/>
            <a:ext cx="2003382" cy="1571401"/>
          </a:xfrm>
        </p:spPr>
      </p:pic>
      <p:sp>
        <p:nvSpPr>
          <p:cNvPr id="8" name="Rectangle 7"/>
          <p:cNvSpPr/>
          <p:nvPr/>
        </p:nvSpPr>
        <p:spPr>
          <a:xfrm>
            <a:off x="1997964" y="3309219"/>
            <a:ext cx="2702052" cy="1055327"/>
          </a:xfrm>
          <a:prstGeom prst="rect">
            <a:avLst/>
          </a:prstGeom>
          <a:solidFill>
            <a:schemeClr val="tx2">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B0F0"/>
              </a:solidFill>
            </a:endParaRPr>
          </a:p>
        </p:txBody>
      </p:sp>
      <p:sp>
        <p:nvSpPr>
          <p:cNvPr id="11" name="TextBox 10"/>
          <p:cNvSpPr txBox="1"/>
          <p:nvPr/>
        </p:nvSpPr>
        <p:spPr>
          <a:xfrm>
            <a:off x="381866" y="3698382"/>
            <a:ext cx="1072031" cy="300082"/>
          </a:xfrm>
          <a:prstGeom prst="rect">
            <a:avLst/>
          </a:prstGeom>
          <a:noFill/>
        </p:spPr>
        <p:txBody>
          <a:bodyPr wrap="square" rtlCol="0">
            <a:spAutoFit/>
          </a:bodyPr>
          <a:lstStyle/>
          <a:p>
            <a:r>
              <a:rPr lang="en-US" sz="1350" dirty="0"/>
              <a:t>L2 CACHE</a:t>
            </a:r>
          </a:p>
        </p:txBody>
      </p:sp>
      <p:sp>
        <p:nvSpPr>
          <p:cNvPr id="17" name="Rectangle 16"/>
          <p:cNvSpPr/>
          <p:nvPr/>
        </p:nvSpPr>
        <p:spPr>
          <a:xfrm>
            <a:off x="2317426" y="2223569"/>
            <a:ext cx="791535" cy="937098"/>
          </a:xfrm>
          <a:prstGeom prst="rect">
            <a:avLst/>
          </a:prstGeom>
          <a:solidFill>
            <a:schemeClr val="tx2">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18" name="TextBox 17"/>
          <p:cNvSpPr txBox="1"/>
          <p:nvPr/>
        </p:nvSpPr>
        <p:spPr>
          <a:xfrm>
            <a:off x="2494708" y="1864078"/>
            <a:ext cx="1300052" cy="300082"/>
          </a:xfrm>
          <a:prstGeom prst="rect">
            <a:avLst/>
          </a:prstGeom>
          <a:noFill/>
        </p:spPr>
        <p:txBody>
          <a:bodyPr wrap="square" rtlCol="0">
            <a:spAutoFit/>
          </a:bodyPr>
          <a:lstStyle/>
          <a:p>
            <a:r>
              <a:rPr lang="en-US" sz="1350" dirty="0"/>
              <a:t>L1-I</a:t>
            </a:r>
          </a:p>
        </p:txBody>
      </p:sp>
      <p:sp>
        <p:nvSpPr>
          <p:cNvPr id="21" name="TextBox 20"/>
          <p:cNvSpPr txBox="1"/>
          <p:nvPr/>
        </p:nvSpPr>
        <p:spPr>
          <a:xfrm>
            <a:off x="3794760" y="1864078"/>
            <a:ext cx="634417" cy="300082"/>
          </a:xfrm>
          <a:prstGeom prst="rect">
            <a:avLst/>
          </a:prstGeom>
          <a:noFill/>
        </p:spPr>
        <p:txBody>
          <a:bodyPr wrap="square" rtlCol="0">
            <a:spAutoFit/>
          </a:bodyPr>
          <a:lstStyle/>
          <a:p>
            <a:r>
              <a:rPr lang="en-US" sz="1350"/>
              <a:t>L1-D</a:t>
            </a:r>
            <a:endParaRPr lang="en-US" sz="1350" dirty="0"/>
          </a:p>
        </p:txBody>
      </p:sp>
      <p:sp>
        <p:nvSpPr>
          <p:cNvPr id="22" name="Rectangle 21"/>
          <p:cNvSpPr/>
          <p:nvPr/>
        </p:nvSpPr>
        <p:spPr>
          <a:xfrm>
            <a:off x="3637642" y="2223569"/>
            <a:ext cx="791535" cy="937098"/>
          </a:xfrm>
          <a:prstGeom prst="rect">
            <a:avLst/>
          </a:prstGeom>
          <a:solidFill>
            <a:schemeClr val="tx2">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16" name="TextBox 15"/>
          <p:cNvSpPr txBox="1"/>
          <p:nvPr/>
        </p:nvSpPr>
        <p:spPr>
          <a:xfrm>
            <a:off x="4767756" y="3846652"/>
            <a:ext cx="2075889" cy="323165"/>
          </a:xfrm>
          <a:prstGeom prst="rect">
            <a:avLst/>
          </a:prstGeom>
          <a:noFill/>
        </p:spPr>
        <p:txBody>
          <a:bodyPr wrap="none" rtlCol="0">
            <a:spAutoFit/>
          </a:bodyPr>
          <a:lstStyle/>
          <a:p>
            <a:r>
              <a:rPr lang="en-US" sz="1500" dirty="0">
                <a:solidFill>
                  <a:srgbClr val="0070C0"/>
                </a:solidFill>
              </a:rPr>
              <a:t>T2: Mem Access Time</a:t>
            </a:r>
            <a:endParaRPr lang="en-US" sz="1200" dirty="0">
              <a:solidFill>
                <a:srgbClr val="0070C0"/>
              </a:solidFill>
            </a:endParaRPr>
          </a:p>
        </p:txBody>
      </p:sp>
      <p:cxnSp>
        <p:nvCxnSpPr>
          <p:cNvPr id="26" name="Straight Connector 25"/>
          <p:cNvCxnSpPr/>
          <p:nvPr/>
        </p:nvCxnSpPr>
        <p:spPr>
          <a:xfrm>
            <a:off x="2317426" y="3823599"/>
            <a:ext cx="791535" cy="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5"/>
          </p:nvPr>
        </p:nvSpPr>
        <p:spPr/>
        <p:txBody>
          <a:bodyPr/>
          <a:lstStyle/>
          <a:p>
            <a:endParaRPr lang="en-US"/>
          </a:p>
        </p:txBody>
      </p:sp>
      <p:cxnSp>
        <p:nvCxnSpPr>
          <p:cNvPr id="23" name="Straight Connector 22"/>
          <p:cNvCxnSpPr/>
          <p:nvPr/>
        </p:nvCxnSpPr>
        <p:spPr>
          <a:xfrm>
            <a:off x="2317426" y="2719673"/>
            <a:ext cx="791535" cy="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3"/>
          <a:stretch>
            <a:fillRect/>
          </a:stretch>
        </p:blipFill>
        <p:spPr>
          <a:xfrm>
            <a:off x="2427716" y="2385869"/>
            <a:ext cx="566049" cy="566049"/>
          </a:xfrm>
          <a:prstGeom prst="rect">
            <a:avLst/>
          </a:prstGeom>
        </p:spPr>
      </p:pic>
      <p:sp>
        <p:nvSpPr>
          <p:cNvPr id="28"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a:solidFill>
                  <a:prstClr val="white"/>
                </a:solidFill>
              </a:rPr>
              <a:t>Y,</a:t>
            </a:r>
            <a:r>
              <a:rPr lang="zh-CN" altLang="en-US" sz="1500" dirty="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
        <p:nvSpPr>
          <p:cNvPr id="29" name="TextBox 28"/>
          <p:cNvSpPr txBox="1"/>
          <p:nvPr/>
        </p:nvSpPr>
        <p:spPr>
          <a:xfrm>
            <a:off x="381866" y="923529"/>
            <a:ext cx="6081279" cy="461665"/>
          </a:xfrm>
          <a:prstGeom prst="rect">
            <a:avLst/>
          </a:prstGeom>
          <a:noFill/>
        </p:spPr>
        <p:txBody>
          <a:bodyPr wrap="square" rtlCol="0">
            <a:spAutoFit/>
          </a:bodyPr>
          <a:lstStyle/>
          <a:p>
            <a:pPr algn="ctr"/>
            <a:r>
              <a:rPr lang="en-US" altLang="zh-CN" sz="2400" dirty="0"/>
              <a:t>Cache Inclusiveness </a:t>
            </a:r>
            <a:r>
              <a:rPr lang="en-US" altLang="zh-CN" sz="2400"/>
              <a:t>--- Instruction Cache</a:t>
            </a:r>
            <a:endParaRPr lang="en-US" altLang="zh-CN" sz="2400" dirty="0"/>
          </a:p>
        </p:txBody>
      </p:sp>
      <p:sp>
        <p:nvSpPr>
          <p:cNvPr id="27" name="TextBox 26"/>
          <p:cNvSpPr txBox="1"/>
          <p:nvPr/>
        </p:nvSpPr>
        <p:spPr>
          <a:xfrm>
            <a:off x="4767755" y="3536799"/>
            <a:ext cx="1862689" cy="323165"/>
          </a:xfrm>
          <a:prstGeom prst="rect">
            <a:avLst/>
          </a:prstGeom>
          <a:noFill/>
        </p:spPr>
        <p:txBody>
          <a:bodyPr wrap="none" rtlCol="0">
            <a:spAutoFit/>
          </a:bodyPr>
          <a:lstStyle/>
          <a:p>
            <a:r>
              <a:rPr lang="en-US" sz="1500" dirty="0">
                <a:solidFill>
                  <a:schemeClr val="tx1">
                    <a:lumMod val="65000"/>
                    <a:lumOff val="35000"/>
                  </a:schemeClr>
                </a:solidFill>
              </a:rPr>
              <a:t>T1: L1 Access Time</a:t>
            </a:r>
            <a:endParaRPr lang="en-US" sz="1200" dirty="0">
              <a:solidFill>
                <a:schemeClr val="tx1">
                  <a:lumMod val="65000"/>
                  <a:lumOff val="35000"/>
                </a:schemeClr>
              </a:solidFill>
            </a:endParaRPr>
          </a:p>
        </p:txBody>
      </p:sp>
      <p:sp>
        <p:nvSpPr>
          <p:cNvPr id="31" name="TextBox 30"/>
          <p:cNvSpPr txBox="1"/>
          <p:nvPr/>
        </p:nvSpPr>
        <p:spPr>
          <a:xfrm>
            <a:off x="4861386" y="1696133"/>
            <a:ext cx="1956816" cy="553998"/>
          </a:xfrm>
          <a:prstGeom prst="rect">
            <a:avLst/>
          </a:prstGeom>
          <a:noFill/>
        </p:spPr>
        <p:txBody>
          <a:bodyPr wrap="square" rtlCol="0">
            <a:spAutoFit/>
          </a:bodyPr>
          <a:lstStyle/>
          <a:p>
            <a:pPr algn="ctr"/>
            <a:r>
              <a:rPr lang="en-US" sz="1500" dirty="0">
                <a:solidFill>
                  <a:srgbClr val="FF0000"/>
                </a:solidFill>
              </a:rPr>
              <a:t>L2 Inclusive to L1-</a:t>
            </a:r>
            <a:r>
              <a:rPr lang="en-US" altLang="zh-CN" sz="1500" dirty="0">
                <a:solidFill>
                  <a:srgbClr val="FF0000"/>
                </a:solidFill>
              </a:rPr>
              <a:t>I</a:t>
            </a:r>
            <a:r>
              <a:rPr lang="en-US" sz="1500" dirty="0">
                <a:solidFill>
                  <a:srgbClr val="FF0000"/>
                </a:solidFill>
              </a:rPr>
              <a:t>?</a:t>
            </a:r>
          </a:p>
          <a:p>
            <a:pPr algn="ctr"/>
            <a:r>
              <a:rPr lang="en-US" altLang="zh-CN" sz="1500" dirty="0" smtClean="0"/>
              <a:t>YES</a:t>
            </a:r>
            <a:endParaRPr lang="en-US" sz="1200" dirty="0"/>
          </a:p>
        </p:txBody>
      </p:sp>
      <p:sp>
        <p:nvSpPr>
          <p:cNvPr id="32" name="TextBox 31"/>
          <p:cNvSpPr txBox="1"/>
          <p:nvPr/>
        </p:nvSpPr>
        <p:spPr>
          <a:xfrm>
            <a:off x="381866" y="2883667"/>
            <a:ext cx="1072031" cy="300082"/>
          </a:xfrm>
          <a:prstGeom prst="rect">
            <a:avLst/>
          </a:prstGeom>
          <a:noFill/>
        </p:spPr>
        <p:txBody>
          <a:bodyPr wrap="square" rtlCol="0">
            <a:spAutoFit/>
          </a:bodyPr>
          <a:lstStyle/>
          <a:p>
            <a:r>
              <a:rPr lang="en-US" sz="1350" dirty="0"/>
              <a:t>L1 CACHE</a:t>
            </a:r>
          </a:p>
        </p:txBody>
      </p:sp>
      <p:sp>
        <p:nvSpPr>
          <p:cNvPr id="33" name="TextBox 32"/>
          <p:cNvSpPr txBox="1"/>
          <p:nvPr/>
        </p:nvSpPr>
        <p:spPr>
          <a:xfrm>
            <a:off x="223056" y="2021965"/>
            <a:ext cx="1396536" cy="923330"/>
          </a:xfrm>
          <a:prstGeom prst="rect">
            <a:avLst/>
          </a:prstGeom>
          <a:noFill/>
        </p:spPr>
        <p:txBody>
          <a:bodyPr wrap="none" rtlCol="0">
            <a:spAutoFit/>
          </a:bodyPr>
          <a:lstStyle/>
          <a:p>
            <a:r>
              <a:rPr lang="zh-CN" altLang="en-US" sz="1350" dirty="0" smtClean="0">
                <a:solidFill>
                  <a:schemeClr val="tx1">
                    <a:lumMod val="75000"/>
                    <a:lumOff val="25000"/>
                  </a:schemeClr>
                </a:solidFill>
              </a:rPr>
              <a:t>       </a:t>
            </a:r>
            <a:r>
              <a:rPr lang="en-US" sz="1350" dirty="0" smtClean="0">
                <a:solidFill>
                  <a:schemeClr val="tx1">
                    <a:lumMod val="75000"/>
                    <a:lumOff val="25000"/>
                  </a:schemeClr>
                </a:solidFill>
              </a:rPr>
              <a:t>Cleanse L2</a:t>
            </a:r>
            <a:endParaRPr lang="zh-CN" altLang="en-US" sz="1350" dirty="0">
              <a:solidFill>
                <a:schemeClr val="tx1">
                  <a:lumMod val="75000"/>
                  <a:lumOff val="25000"/>
                </a:schemeClr>
              </a:solidFill>
            </a:endParaRPr>
          </a:p>
          <a:p>
            <a:endParaRPr lang="zh-CN" altLang="en-US" sz="1350" dirty="0">
              <a:solidFill>
                <a:schemeClr val="tx1">
                  <a:lumMod val="75000"/>
                  <a:lumOff val="25000"/>
                </a:schemeClr>
              </a:solidFill>
            </a:endParaRPr>
          </a:p>
          <a:p>
            <a:endParaRPr lang="en-US" sz="1350" dirty="0">
              <a:solidFill>
                <a:schemeClr val="tx1">
                  <a:lumMod val="75000"/>
                  <a:lumOff val="25000"/>
                </a:schemeClr>
              </a:solidFill>
            </a:endParaRPr>
          </a:p>
          <a:p>
            <a:r>
              <a:rPr lang="en-US" sz="1350" dirty="0">
                <a:solidFill>
                  <a:schemeClr val="tx1">
                    <a:lumMod val="75000"/>
                    <a:lumOff val="25000"/>
                  </a:schemeClr>
                </a:solidFill>
              </a:rPr>
              <a:t>    </a:t>
            </a:r>
          </a:p>
        </p:txBody>
      </p:sp>
      <p:sp>
        <p:nvSpPr>
          <p:cNvPr id="34" name="Circular Arrow 33"/>
          <p:cNvSpPr/>
          <p:nvPr/>
        </p:nvSpPr>
        <p:spPr>
          <a:xfrm flipH="1">
            <a:off x="1132291" y="1679355"/>
            <a:ext cx="981169" cy="1281262"/>
          </a:xfrm>
          <a:prstGeom prst="circularArrow">
            <a:avLst>
              <a:gd name="adj1" fmla="val 6303"/>
              <a:gd name="adj2" fmla="val 829402"/>
              <a:gd name="adj3" fmla="val 18786337"/>
              <a:gd name="adj4" fmla="val 4680526"/>
              <a:gd name="adj5" fmla="val 7721"/>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35" name="TextBox 34"/>
          <p:cNvSpPr txBox="1"/>
          <p:nvPr/>
        </p:nvSpPr>
        <p:spPr>
          <a:xfrm>
            <a:off x="400050" y="2570150"/>
            <a:ext cx="1454244" cy="507831"/>
          </a:xfrm>
          <a:prstGeom prst="rect">
            <a:avLst/>
          </a:prstGeom>
          <a:noFill/>
        </p:spPr>
        <p:txBody>
          <a:bodyPr wrap="none" rtlCol="0">
            <a:spAutoFit/>
          </a:bodyPr>
          <a:lstStyle/>
          <a:p>
            <a:r>
              <a:rPr lang="en-US" sz="1350" dirty="0">
                <a:solidFill>
                  <a:srgbClr val="FF0000"/>
                </a:solidFill>
              </a:rPr>
              <a:t>Execute Dummy</a:t>
            </a:r>
          </a:p>
          <a:p>
            <a:endParaRPr lang="en-US" sz="1350" dirty="0"/>
          </a:p>
        </p:txBody>
      </p:sp>
      <p:cxnSp>
        <p:nvCxnSpPr>
          <p:cNvPr id="36" name="Straight Arrow Connector 35"/>
          <p:cNvCxnSpPr/>
          <p:nvPr/>
        </p:nvCxnSpPr>
        <p:spPr>
          <a:xfrm>
            <a:off x="1099463" y="2290505"/>
            <a:ext cx="0" cy="324251"/>
          </a:xfrm>
          <a:prstGeom prst="straightConnector1">
            <a:avLst/>
          </a:prstGeom>
          <a:ln w="50800">
            <a:solidFill>
              <a:srgbClr val="0070C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08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997964" y="3309219"/>
            <a:ext cx="2702052" cy="1055327"/>
          </a:xfrm>
          <a:prstGeom prst="rect">
            <a:avLst/>
          </a:prstGeom>
          <a:solidFill>
            <a:schemeClr val="tx2">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B0F0"/>
              </a:solidFill>
            </a:endParaRPr>
          </a:p>
        </p:txBody>
      </p:sp>
      <p:sp>
        <p:nvSpPr>
          <p:cNvPr id="11" name="TextBox 10"/>
          <p:cNvSpPr txBox="1"/>
          <p:nvPr/>
        </p:nvSpPr>
        <p:spPr>
          <a:xfrm>
            <a:off x="381866" y="3698382"/>
            <a:ext cx="1072031" cy="300082"/>
          </a:xfrm>
          <a:prstGeom prst="rect">
            <a:avLst/>
          </a:prstGeom>
          <a:noFill/>
        </p:spPr>
        <p:txBody>
          <a:bodyPr wrap="square" rtlCol="0">
            <a:spAutoFit/>
          </a:bodyPr>
          <a:lstStyle/>
          <a:p>
            <a:r>
              <a:rPr lang="en-US" sz="1350" dirty="0"/>
              <a:t>L2 CACHE</a:t>
            </a:r>
          </a:p>
        </p:txBody>
      </p:sp>
      <p:sp>
        <p:nvSpPr>
          <p:cNvPr id="17" name="Rectangle 16"/>
          <p:cNvSpPr/>
          <p:nvPr/>
        </p:nvSpPr>
        <p:spPr>
          <a:xfrm>
            <a:off x="2317426" y="2223569"/>
            <a:ext cx="791535" cy="937098"/>
          </a:xfrm>
          <a:prstGeom prst="rect">
            <a:avLst/>
          </a:prstGeom>
          <a:solidFill>
            <a:srgbClr val="00B0F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18" name="TextBox 17"/>
          <p:cNvSpPr txBox="1"/>
          <p:nvPr/>
        </p:nvSpPr>
        <p:spPr>
          <a:xfrm>
            <a:off x="2494708" y="1864078"/>
            <a:ext cx="1300052" cy="300082"/>
          </a:xfrm>
          <a:prstGeom prst="rect">
            <a:avLst/>
          </a:prstGeom>
          <a:noFill/>
        </p:spPr>
        <p:txBody>
          <a:bodyPr wrap="square" rtlCol="0">
            <a:spAutoFit/>
          </a:bodyPr>
          <a:lstStyle/>
          <a:p>
            <a:r>
              <a:rPr lang="en-US" sz="1350" dirty="0"/>
              <a:t>L1-I</a:t>
            </a:r>
          </a:p>
        </p:txBody>
      </p:sp>
      <p:sp>
        <p:nvSpPr>
          <p:cNvPr id="21" name="TextBox 20"/>
          <p:cNvSpPr txBox="1"/>
          <p:nvPr/>
        </p:nvSpPr>
        <p:spPr>
          <a:xfrm>
            <a:off x="3794760" y="1864078"/>
            <a:ext cx="634417" cy="300082"/>
          </a:xfrm>
          <a:prstGeom prst="rect">
            <a:avLst/>
          </a:prstGeom>
          <a:noFill/>
        </p:spPr>
        <p:txBody>
          <a:bodyPr wrap="square" rtlCol="0">
            <a:spAutoFit/>
          </a:bodyPr>
          <a:lstStyle/>
          <a:p>
            <a:r>
              <a:rPr lang="en-US" sz="1350"/>
              <a:t>L1-D</a:t>
            </a:r>
            <a:endParaRPr lang="en-US" sz="1350" dirty="0"/>
          </a:p>
        </p:txBody>
      </p:sp>
      <p:sp>
        <p:nvSpPr>
          <p:cNvPr id="22" name="Rectangle 21"/>
          <p:cNvSpPr/>
          <p:nvPr/>
        </p:nvSpPr>
        <p:spPr>
          <a:xfrm>
            <a:off x="3637642" y="2223569"/>
            <a:ext cx="791535" cy="937098"/>
          </a:xfrm>
          <a:prstGeom prst="rect">
            <a:avLst/>
          </a:prstGeom>
          <a:solidFill>
            <a:schemeClr val="tx2">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cxnSp>
        <p:nvCxnSpPr>
          <p:cNvPr id="23" name="Straight Connector 22"/>
          <p:cNvCxnSpPr/>
          <p:nvPr/>
        </p:nvCxnSpPr>
        <p:spPr>
          <a:xfrm>
            <a:off x="2317426" y="2719673"/>
            <a:ext cx="791535" cy="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0794" y="2246149"/>
            <a:ext cx="591638" cy="891938"/>
          </a:xfrm>
          <a:prstGeom prst="rect">
            <a:avLst/>
          </a:prstGeom>
        </p:spPr>
      </p:pic>
      <p:sp>
        <p:nvSpPr>
          <p:cNvPr id="3" name="Content Placeholder 2"/>
          <p:cNvSpPr>
            <a:spLocks noGrp="1"/>
          </p:cNvSpPr>
          <p:nvPr>
            <p:ph idx="15"/>
          </p:nvPr>
        </p:nvSpPr>
        <p:spPr/>
        <p:txBody>
          <a:bodyPr/>
          <a:lstStyle/>
          <a:p>
            <a:endParaRPr lang="en-US"/>
          </a:p>
        </p:txBody>
      </p:sp>
      <p:sp>
        <p:nvSpPr>
          <p:cNvPr id="16" name="TextBox 15"/>
          <p:cNvSpPr txBox="1"/>
          <p:nvPr/>
        </p:nvSpPr>
        <p:spPr>
          <a:xfrm>
            <a:off x="4908450" y="3498367"/>
            <a:ext cx="1862689" cy="323165"/>
          </a:xfrm>
          <a:prstGeom prst="rect">
            <a:avLst/>
          </a:prstGeom>
          <a:noFill/>
        </p:spPr>
        <p:txBody>
          <a:bodyPr wrap="none" rtlCol="0">
            <a:spAutoFit/>
          </a:bodyPr>
          <a:lstStyle/>
          <a:p>
            <a:r>
              <a:rPr lang="en-US" sz="1500" dirty="0">
                <a:solidFill>
                  <a:schemeClr val="tx2">
                    <a:lumMod val="50000"/>
                    <a:lumOff val="50000"/>
                  </a:schemeClr>
                </a:solidFill>
              </a:rPr>
              <a:t>T1: L1 Access Time</a:t>
            </a:r>
            <a:endParaRPr lang="en-US" sz="1200" dirty="0">
              <a:solidFill>
                <a:schemeClr val="tx2">
                  <a:lumMod val="50000"/>
                  <a:lumOff val="50000"/>
                </a:schemeClr>
              </a:solidFill>
            </a:endParaRPr>
          </a:p>
        </p:txBody>
      </p:sp>
      <p:sp>
        <p:nvSpPr>
          <p:cNvPr id="27"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a:solidFill>
                  <a:prstClr val="white"/>
                </a:solidFill>
              </a:rPr>
              <a:t>Y,</a:t>
            </a:r>
            <a:r>
              <a:rPr lang="zh-CN" altLang="en-US" sz="1500" dirty="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
        <p:nvSpPr>
          <p:cNvPr id="28" name="TextBox 27"/>
          <p:cNvSpPr txBox="1"/>
          <p:nvPr/>
        </p:nvSpPr>
        <p:spPr>
          <a:xfrm>
            <a:off x="381866" y="923529"/>
            <a:ext cx="6081279" cy="461665"/>
          </a:xfrm>
          <a:prstGeom prst="rect">
            <a:avLst/>
          </a:prstGeom>
          <a:noFill/>
        </p:spPr>
        <p:txBody>
          <a:bodyPr wrap="square" rtlCol="0">
            <a:spAutoFit/>
          </a:bodyPr>
          <a:lstStyle/>
          <a:p>
            <a:pPr algn="ctr"/>
            <a:r>
              <a:rPr lang="en-US" altLang="zh-CN" sz="2400" dirty="0"/>
              <a:t>Cache Inclusiveness </a:t>
            </a:r>
            <a:r>
              <a:rPr lang="en-US" altLang="zh-CN" sz="2400"/>
              <a:t>--- Instruction Cache</a:t>
            </a:r>
            <a:endParaRPr lang="en-US" altLang="zh-CN" sz="2400" dirty="0"/>
          </a:p>
        </p:txBody>
      </p:sp>
      <p:pic>
        <p:nvPicPr>
          <p:cNvPr id="20" name="Content Placeholder 1"/>
          <p:cNvPicPr>
            <a:picLocks noGrp="1" noChangeAspect="1"/>
          </p:cNvPicPr>
          <p:nvPr>
            <p:ph idx="15"/>
          </p:nvPr>
        </p:nvPicPr>
        <p:blipFill>
          <a:blip r:embed="rId3">
            <a:extLst>
              <a:ext uri="{28A0092B-C50C-407E-A947-70E740481C1C}">
                <a14:useLocalDpi xmlns:a14="http://schemas.microsoft.com/office/drawing/2010/main" val="0"/>
              </a:ext>
            </a:extLst>
          </a:blip>
          <a:stretch>
            <a:fillRect/>
          </a:stretch>
        </p:blipFill>
        <p:spPr>
          <a:xfrm>
            <a:off x="4767757" y="3205393"/>
            <a:ext cx="2003382" cy="1571401"/>
          </a:xfrm>
        </p:spPr>
      </p:pic>
      <p:sp>
        <p:nvSpPr>
          <p:cNvPr id="30" name="TextBox 29"/>
          <p:cNvSpPr txBox="1"/>
          <p:nvPr/>
        </p:nvSpPr>
        <p:spPr>
          <a:xfrm>
            <a:off x="4767755" y="3536799"/>
            <a:ext cx="1862689" cy="323165"/>
          </a:xfrm>
          <a:prstGeom prst="rect">
            <a:avLst/>
          </a:prstGeom>
          <a:noFill/>
        </p:spPr>
        <p:txBody>
          <a:bodyPr wrap="none" rtlCol="0">
            <a:spAutoFit/>
          </a:bodyPr>
          <a:lstStyle/>
          <a:p>
            <a:r>
              <a:rPr lang="en-US" sz="1500" dirty="0">
                <a:solidFill>
                  <a:schemeClr val="tx1">
                    <a:lumMod val="65000"/>
                    <a:lumOff val="35000"/>
                  </a:schemeClr>
                </a:solidFill>
              </a:rPr>
              <a:t>T1: L1 Access Time</a:t>
            </a:r>
            <a:endParaRPr lang="en-US" sz="1200" dirty="0">
              <a:solidFill>
                <a:schemeClr val="tx1">
                  <a:lumMod val="65000"/>
                  <a:lumOff val="35000"/>
                </a:schemeClr>
              </a:solidFill>
            </a:endParaRPr>
          </a:p>
        </p:txBody>
      </p:sp>
      <p:sp>
        <p:nvSpPr>
          <p:cNvPr id="31" name="TextBox 30"/>
          <p:cNvSpPr txBox="1"/>
          <p:nvPr/>
        </p:nvSpPr>
        <p:spPr>
          <a:xfrm>
            <a:off x="4861386" y="1696133"/>
            <a:ext cx="1956816" cy="553998"/>
          </a:xfrm>
          <a:prstGeom prst="rect">
            <a:avLst/>
          </a:prstGeom>
          <a:noFill/>
        </p:spPr>
        <p:txBody>
          <a:bodyPr wrap="square" rtlCol="0">
            <a:spAutoFit/>
          </a:bodyPr>
          <a:lstStyle/>
          <a:p>
            <a:pPr algn="ctr"/>
            <a:r>
              <a:rPr lang="en-US" sz="1500" dirty="0">
                <a:solidFill>
                  <a:srgbClr val="FF0000"/>
                </a:solidFill>
              </a:rPr>
              <a:t>L2 Inclusive to L1-</a:t>
            </a:r>
            <a:r>
              <a:rPr lang="en-US" altLang="zh-CN" sz="1500" dirty="0">
                <a:solidFill>
                  <a:srgbClr val="FF0000"/>
                </a:solidFill>
              </a:rPr>
              <a:t>I</a:t>
            </a:r>
            <a:r>
              <a:rPr lang="en-US" sz="1500" dirty="0">
                <a:solidFill>
                  <a:srgbClr val="FF0000"/>
                </a:solidFill>
              </a:rPr>
              <a:t>?</a:t>
            </a:r>
          </a:p>
          <a:p>
            <a:pPr algn="ctr"/>
            <a:r>
              <a:rPr lang="en-US" altLang="zh-CN" sz="1500" dirty="0" smtClean="0"/>
              <a:t>NO</a:t>
            </a:r>
            <a:endParaRPr lang="en-US" sz="1200" dirty="0"/>
          </a:p>
        </p:txBody>
      </p:sp>
      <p:sp>
        <p:nvSpPr>
          <p:cNvPr id="37" name="TextBox 36"/>
          <p:cNvSpPr txBox="1"/>
          <p:nvPr/>
        </p:nvSpPr>
        <p:spPr>
          <a:xfrm>
            <a:off x="381866" y="2883667"/>
            <a:ext cx="1072031" cy="300082"/>
          </a:xfrm>
          <a:prstGeom prst="rect">
            <a:avLst/>
          </a:prstGeom>
          <a:noFill/>
        </p:spPr>
        <p:txBody>
          <a:bodyPr wrap="square" rtlCol="0">
            <a:spAutoFit/>
          </a:bodyPr>
          <a:lstStyle/>
          <a:p>
            <a:r>
              <a:rPr lang="en-US" sz="1350" dirty="0"/>
              <a:t>L1 CACHE</a:t>
            </a:r>
          </a:p>
        </p:txBody>
      </p:sp>
      <p:sp>
        <p:nvSpPr>
          <p:cNvPr id="38" name="TextBox 37"/>
          <p:cNvSpPr txBox="1"/>
          <p:nvPr/>
        </p:nvSpPr>
        <p:spPr>
          <a:xfrm>
            <a:off x="223056" y="2021965"/>
            <a:ext cx="1396536" cy="923330"/>
          </a:xfrm>
          <a:prstGeom prst="rect">
            <a:avLst/>
          </a:prstGeom>
          <a:noFill/>
        </p:spPr>
        <p:txBody>
          <a:bodyPr wrap="none" rtlCol="0">
            <a:spAutoFit/>
          </a:bodyPr>
          <a:lstStyle/>
          <a:p>
            <a:r>
              <a:rPr lang="zh-CN" altLang="en-US" sz="1350" dirty="0" smtClean="0">
                <a:solidFill>
                  <a:srgbClr val="00B050"/>
                </a:solidFill>
              </a:rPr>
              <a:t>       </a:t>
            </a:r>
            <a:r>
              <a:rPr lang="en-US" sz="1350" dirty="0" smtClean="0">
                <a:solidFill>
                  <a:srgbClr val="FF0000"/>
                </a:solidFill>
              </a:rPr>
              <a:t>Cleanse L2</a:t>
            </a:r>
            <a:endParaRPr lang="zh-CN" altLang="en-US" sz="1350" dirty="0">
              <a:solidFill>
                <a:srgbClr val="FF0000"/>
              </a:solidFill>
            </a:endParaRPr>
          </a:p>
          <a:p>
            <a:endParaRPr lang="zh-CN" altLang="en-US" sz="1350" dirty="0">
              <a:solidFill>
                <a:srgbClr val="00B050"/>
              </a:solidFill>
            </a:endParaRPr>
          </a:p>
          <a:p>
            <a:endParaRPr lang="en-US" sz="1350" dirty="0">
              <a:solidFill>
                <a:srgbClr val="00B050"/>
              </a:solidFill>
            </a:endParaRPr>
          </a:p>
          <a:p>
            <a:r>
              <a:rPr lang="en-US" sz="1350" dirty="0">
                <a:solidFill>
                  <a:srgbClr val="00B050"/>
                </a:solidFill>
              </a:rPr>
              <a:t>    </a:t>
            </a:r>
          </a:p>
        </p:txBody>
      </p:sp>
      <p:sp>
        <p:nvSpPr>
          <p:cNvPr id="39" name="Circular Arrow 38"/>
          <p:cNvSpPr/>
          <p:nvPr/>
        </p:nvSpPr>
        <p:spPr>
          <a:xfrm flipH="1">
            <a:off x="1132291" y="1679355"/>
            <a:ext cx="981169" cy="1281262"/>
          </a:xfrm>
          <a:prstGeom prst="circularArrow">
            <a:avLst>
              <a:gd name="adj1" fmla="val 6303"/>
              <a:gd name="adj2" fmla="val 829402"/>
              <a:gd name="adj3" fmla="val 18786337"/>
              <a:gd name="adj4" fmla="val 4680526"/>
              <a:gd name="adj5" fmla="val 7721"/>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40" name="TextBox 39"/>
          <p:cNvSpPr txBox="1"/>
          <p:nvPr/>
        </p:nvSpPr>
        <p:spPr>
          <a:xfrm>
            <a:off x="400050" y="2570150"/>
            <a:ext cx="1454244" cy="507831"/>
          </a:xfrm>
          <a:prstGeom prst="rect">
            <a:avLst/>
          </a:prstGeom>
          <a:noFill/>
        </p:spPr>
        <p:txBody>
          <a:bodyPr wrap="none" rtlCol="0">
            <a:spAutoFit/>
          </a:bodyPr>
          <a:lstStyle/>
          <a:p>
            <a:r>
              <a:rPr lang="en-US" sz="1350" dirty="0">
                <a:solidFill>
                  <a:schemeClr val="tx1">
                    <a:lumMod val="75000"/>
                    <a:lumOff val="25000"/>
                  </a:schemeClr>
                </a:solidFill>
              </a:rPr>
              <a:t>Execute Dummy</a:t>
            </a:r>
          </a:p>
          <a:p>
            <a:endParaRPr lang="en-US" sz="1350" dirty="0">
              <a:solidFill>
                <a:schemeClr val="tx1">
                  <a:lumMod val="75000"/>
                  <a:lumOff val="25000"/>
                </a:schemeClr>
              </a:solidFill>
            </a:endParaRPr>
          </a:p>
        </p:txBody>
      </p:sp>
      <p:cxnSp>
        <p:nvCxnSpPr>
          <p:cNvPr id="41" name="Straight Arrow Connector 40"/>
          <p:cNvCxnSpPr/>
          <p:nvPr/>
        </p:nvCxnSpPr>
        <p:spPr>
          <a:xfrm>
            <a:off x="1099463" y="2290505"/>
            <a:ext cx="0" cy="324251"/>
          </a:xfrm>
          <a:prstGeom prst="straightConnector1">
            <a:avLst/>
          </a:prstGeom>
          <a:ln w="50800">
            <a:solidFill>
              <a:srgbClr val="0070C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947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xEl>
                                              <p:pRg st="1" end="1"/>
                                            </p:txEl>
                                          </p:spTgt>
                                        </p:tgtEl>
                                        <p:attrNameLst>
                                          <p:attrName>style.visibility</p:attrName>
                                        </p:attrNameLst>
                                      </p:cBhvr>
                                      <p:to>
                                        <p:strVal val="visible"/>
                                      </p:to>
                                    </p:set>
                                    <p:animEffect transition="in" filter="dissolve">
                                      <p:cBhvr>
                                        <p:cTn id="7" dur="500"/>
                                        <p:tgtEl>
                                          <p:spTgt spid="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997964" y="3309219"/>
            <a:ext cx="2702052" cy="1055327"/>
          </a:xfrm>
          <a:prstGeom prst="rect">
            <a:avLst/>
          </a:prstGeom>
          <a:solidFill>
            <a:schemeClr val="tx2">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B0F0"/>
              </a:solidFill>
            </a:endParaRPr>
          </a:p>
        </p:txBody>
      </p:sp>
      <p:sp>
        <p:nvSpPr>
          <p:cNvPr id="11" name="TextBox 10"/>
          <p:cNvSpPr txBox="1"/>
          <p:nvPr/>
        </p:nvSpPr>
        <p:spPr>
          <a:xfrm>
            <a:off x="381866" y="3698382"/>
            <a:ext cx="1072031" cy="300082"/>
          </a:xfrm>
          <a:prstGeom prst="rect">
            <a:avLst/>
          </a:prstGeom>
          <a:noFill/>
        </p:spPr>
        <p:txBody>
          <a:bodyPr wrap="square" rtlCol="0">
            <a:spAutoFit/>
          </a:bodyPr>
          <a:lstStyle/>
          <a:p>
            <a:r>
              <a:rPr lang="en-US" sz="1350" dirty="0"/>
              <a:t>L2 CACHE</a:t>
            </a:r>
          </a:p>
        </p:txBody>
      </p:sp>
      <p:sp>
        <p:nvSpPr>
          <p:cNvPr id="17" name="Rectangle 16"/>
          <p:cNvSpPr/>
          <p:nvPr/>
        </p:nvSpPr>
        <p:spPr>
          <a:xfrm>
            <a:off x="2317426" y="2223569"/>
            <a:ext cx="791535" cy="937098"/>
          </a:xfrm>
          <a:prstGeom prst="rect">
            <a:avLst/>
          </a:prstGeom>
          <a:solidFill>
            <a:srgbClr val="00B0F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18" name="TextBox 17"/>
          <p:cNvSpPr txBox="1"/>
          <p:nvPr/>
        </p:nvSpPr>
        <p:spPr>
          <a:xfrm>
            <a:off x="2494708" y="1864078"/>
            <a:ext cx="1300052" cy="300082"/>
          </a:xfrm>
          <a:prstGeom prst="rect">
            <a:avLst/>
          </a:prstGeom>
          <a:noFill/>
        </p:spPr>
        <p:txBody>
          <a:bodyPr wrap="square" rtlCol="0">
            <a:spAutoFit/>
          </a:bodyPr>
          <a:lstStyle/>
          <a:p>
            <a:r>
              <a:rPr lang="en-US" sz="1350" dirty="0"/>
              <a:t>L1-I</a:t>
            </a:r>
          </a:p>
        </p:txBody>
      </p:sp>
      <p:sp>
        <p:nvSpPr>
          <p:cNvPr id="21" name="TextBox 20"/>
          <p:cNvSpPr txBox="1"/>
          <p:nvPr/>
        </p:nvSpPr>
        <p:spPr>
          <a:xfrm>
            <a:off x="3794760" y="1864078"/>
            <a:ext cx="634417" cy="300082"/>
          </a:xfrm>
          <a:prstGeom prst="rect">
            <a:avLst/>
          </a:prstGeom>
          <a:noFill/>
        </p:spPr>
        <p:txBody>
          <a:bodyPr wrap="square" rtlCol="0">
            <a:spAutoFit/>
          </a:bodyPr>
          <a:lstStyle/>
          <a:p>
            <a:r>
              <a:rPr lang="en-US" sz="1350"/>
              <a:t>L1-D</a:t>
            </a:r>
            <a:endParaRPr lang="en-US" sz="1350" dirty="0"/>
          </a:p>
        </p:txBody>
      </p:sp>
      <p:sp>
        <p:nvSpPr>
          <p:cNvPr id="22" name="Rectangle 21"/>
          <p:cNvSpPr/>
          <p:nvPr/>
        </p:nvSpPr>
        <p:spPr>
          <a:xfrm>
            <a:off x="3637642" y="2223569"/>
            <a:ext cx="791535" cy="937098"/>
          </a:xfrm>
          <a:prstGeom prst="rect">
            <a:avLst/>
          </a:prstGeom>
          <a:solidFill>
            <a:schemeClr val="tx2">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cxnSp>
        <p:nvCxnSpPr>
          <p:cNvPr id="23" name="Straight Connector 22"/>
          <p:cNvCxnSpPr/>
          <p:nvPr/>
        </p:nvCxnSpPr>
        <p:spPr>
          <a:xfrm>
            <a:off x="2317426" y="2719673"/>
            <a:ext cx="791535" cy="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5"/>
          </p:nvPr>
        </p:nvSpPr>
        <p:spPr/>
        <p:txBody>
          <a:bodyPr/>
          <a:lstStyle/>
          <a:p>
            <a:endParaRPr lang="en-US"/>
          </a:p>
        </p:txBody>
      </p:sp>
      <p:sp>
        <p:nvSpPr>
          <p:cNvPr id="15" name="TextBox 14"/>
          <p:cNvSpPr txBox="1"/>
          <p:nvPr/>
        </p:nvSpPr>
        <p:spPr>
          <a:xfrm>
            <a:off x="4908450" y="3498367"/>
            <a:ext cx="1862689" cy="323165"/>
          </a:xfrm>
          <a:prstGeom prst="rect">
            <a:avLst/>
          </a:prstGeom>
          <a:noFill/>
        </p:spPr>
        <p:txBody>
          <a:bodyPr wrap="none" rtlCol="0">
            <a:spAutoFit/>
          </a:bodyPr>
          <a:lstStyle/>
          <a:p>
            <a:r>
              <a:rPr lang="en-US" sz="1500" dirty="0">
                <a:solidFill>
                  <a:schemeClr val="tx2">
                    <a:lumMod val="50000"/>
                    <a:lumOff val="50000"/>
                  </a:schemeClr>
                </a:solidFill>
              </a:rPr>
              <a:t>T1: L1 Access Time</a:t>
            </a:r>
            <a:endParaRPr lang="en-US" sz="1200" dirty="0">
              <a:solidFill>
                <a:schemeClr val="tx2">
                  <a:lumMod val="50000"/>
                  <a:lumOff val="50000"/>
                </a:schemeClr>
              </a:solidFill>
            </a:endParaRPr>
          </a:p>
        </p:txBody>
      </p:sp>
      <p:sp>
        <p:nvSpPr>
          <p:cNvPr id="20"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a:solidFill>
                  <a:prstClr val="white"/>
                </a:solidFill>
              </a:rPr>
              <a:t>Y,</a:t>
            </a:r>
            <a:r>
              <a:rPr lang="zh-CN" altLang="en-US" sz="1500" dirty="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
        <p:nvSpPr>
          <p:cNvPr id="26" name="TextBox 25"/>
          <p:cNvSpPr txBox="1"/>
          <p:nvPr/>
        </p:nvSpPr>
        <p:spPr>
          <a:xfrm>
            <a:off x="381866" y="923529"/>
            <a:ext cx="6081279" cy="461665"/>
          </a:xfrm>
          <a:prstGeom prst="rect">
            <a:avLst/>
          </a:prstGeom>
          <a:noFill/>
        </p:spPr>
        <p:txBody>
          <a:bodyPr wrap="square" rtlCol="0">
            <a:spAutoFit/>
          </a:bodyPr>
          <a:lstStyle/>
          <a:p>
            <a:pPr algn="ctr"/>
            <a:r>
              <a:rPr lang="en-US" altLang="zh-CN" sz="2400" dirty="0"/>
              <a:t>Cache Inclusiveness </a:t>
            </a:r>
            <a:r>
              <a:rPr lang="en-US" altLang="zh-CN" sz="2400"/>
              <a:t>--- Instruction Cache</a:t>
            </a:r>
            <a:endParaRPr lang="en-US" altLang="zh-CN" sz="2400" dirty="0"/>
          </a:p>
        </p:txBody>
      </p:sp>
      <p:pic>
        <p:nvPicPr>
          <p:cNvPr id="27" name="Content Placeholder 1"/>
          <p:cNvPicPr>
            <a:picLocks noGrp="1" noChangeAspect="1"/>
          </p:cNvPicPr>
          <p:nvPr>
            <p:ph idx="15"/>
          </p:nvPr>
        </p:nvPicPr>
        <p:blipFill>
          <a:blip r:embed="rId2">
            <a:extLst>
              <a:ext uri="{28A0092B-C50C-407E-A947-70E740481C1C}">
                <a14:useLocalDpi xmlns:a14="http://schemas.microsoft.com/office/drawing/2010/main" val="0"/>
              </a:ext>
            </a:extLst>
          </a:blip>
          <a:stretch>
            <a:fillRect/>
          </a:stretch>
        </p:blipFill>
        <p:spPr>
          <a:xfrm>
            <a:off x="4767757" y="3205393"/>
            <a:ext cx="2003382" cy="1571401"/>
          </a:xfrm>
        </p:spPr>
      </p:pic>
      <p:sp>
        <p:nvSpPr>
          <p:cNvPr id="29" name="TextBox 28"/>
          <p:cNvSpPr txBox="1"/>
          <p:nvPr/>
        </p:nvSpPr>
        <p:spPr>
          <a:xfrm>
            <a:off x="4767755" y="3536799"/>
            <a:ext cx="1862689" cy="323165"/>
          </a:xfrm>
          <a:prstGeom prst="rect">
            <a:avLst/>
          </a:prstGeom>
          <a:noFill/>
        </p:spPr>
        <p:txBody>
          <a:bodyPr wrap="none" rtlCol="0">
            <a:spAutoFit/>
          </a:bodyPr>
          <a:lstStyle/>
          <a:p>
            <a:r>
              <a:rPr lang="en-US" sz="1500" dirty="0">
                <a:solidFill>
                  <a:schemeClr val="tx1">
                    <a:lumMod val="65000"/>
                    <a:lumOff val="35000"/>
                  </a:schemeClr>
                </a:solidFill>
              </a:rPr>
              <a:t>T1: L1 Access Time</a:t>
            </a:r>
            <a:endParaRPr lang="en-US" sz="1200" dirty="0">
              <a:solidFill>
                <a:schemeClr val="tx1">
                  <a:lumMod val="65000"/>
                  <a:lumOff val="35000"/>
                </a:schemeClr>
              </a:solidFill>
            </a:endParaRPr>
          </a:p>
        </p:txBody>
      </p:sp>
      <p:sp>
        <p:nvSpPr>
          <p:cNvPr id="30" name="TextBox 29"/>
          <p:cNvSpPr txBox="1"/>
          <p:nvPr/>
        </p:nvSpPr>
        <p:spPr>
          <a:xfrm>
            <a:off x="4861386" y="1696133"/>
            <a:ext cx="1956816" cy="553998"/>
          </a:xfrm>
          <a:prstGeom prst="rect">
            <a:avLst/>
          </a:prstGeom>
          <a:noFill/>
        </p:spPr>
        <p:txBody>
          <a:bodyPr wrap="square" rtlCol="0">
            <a:spAutoFit/>
          </a:bodyPr>
          <a:lstStyle/>
          <a:p>
            <a:pPr algn="ctr"/>
            <a:r>
              <a:rPr lang="en-US" sz="1500" dirty="0">
                <a:solidFill>
                  <a:srgbClr val="FF0000"/>
                </a:solidFill>
              </a:rPr>
              <a:t>L2 Inclusive to L1-</a:t>
            </a:r>
            <a:r>
              <a:rPr lang="en-US" altLang="zh-CN" sz="1500" dirty="0">
                <a:solidFill>
                  <a:srgbClr val="FF0000"/>
                </a:solidFill>
              </a:rPr>
              <a:t>I</a:t>
            </a:r>
            <a:r>
              <a:rPr lang="en-US" sz="1500" dirty="0">
                <a:solidFill>
                  <a:srgbClr val="FF0000"/>
                </a:solidFill>
              </a:rPr>
              <a:t>?</a:t>
            </a:r>
          </a:p>
          <a:p>
            <a:pPr algn="ctr"/>
            <a:r>
              <a:rPr lang="en-US" altLang="zh-CN" sz="1500" dirty="0" smtClean="0"/>
              <a:t>NO</a:t>
            </a:r>
            <a:endParaRPr lang="en-US" sz="1200" dirty="0"/>
          </a:p>
        </p:txBody>
      </p:sp>
      <p:sp>
        <p:nvSpPr>
          <p:cNvPr id="31" name="TextBox 30"/>
          <p:cNvSpPr txBox="1"/>
          <p:nvPr/>
        </p:nvSpPr>
        <p:spPr>
          <a:xfrm>
            <a:off x="381866" y="2883667"/>
            <a:ext cx="1072031" cy="300082"/>
          </a:xfrm>
          <a:prstGeom prst="rect">
            <a:avLst/>
          </a:prstGeom>
          <a:noFill/>
        </p:spPr>
        <p:txBody>
          <a:bodyPr wrap="square" rtlCol="0">
            <a:spAutoFit/>
          </a:bodyPr>
          <a:lstStyle/>
          <a:p>
            <a:r>
              <a:rPr lang="en-US" sz="1350" dirty="0"/>
              <a:t>L1 CACHE</a:t>
            </a:r>
          </a:p>
        </p:txBody>
      </p:sp>
      <p:sp>
        <p:nvSpPr>
          <p:cNvPr id="32" name="TextBox 31"/>
          <p:cNvSpPr txBox="1"/>
          <p:nvPr/>
        </p:nvSpPr>
        <p:spPr>
          <a:xfrm>
            <a:off x="223056" y="2021965"/>
            <a:ext cx="1396536" cy="923330"/>
          </a:xfrm>
          <a:prstGeom prst="rect">
            <a:avLst/>
          </a:prstGeom>
          <a:noFill/>
        </p:spPr>
        <p:txBody>
          <a:bodyPr wrap="none" rtlCol="0">
            <a:spAutoFit/>
          </a:bodyPr>
          <a:lstStyle/>
          <a:p>
            <a:r>
              <a:rPr lang="zh-CN" altLang="en-US" sz="1350" dirty="0" smtClean="0">
                <a:solidFill>
                  <a:srgbClr val="00B050"/>
                </a:solidFill>
              </a:rPr>
              <a:t>       </a:t>
            </a:r>
            <a:r>
              <a:rPr lang="en-US" sz="1350" dirty="0" smtClean="0">
                <a:solidFill>
                  <a:srgbClr val="FF0000"/>
                </a:solidFill>
              </a:rPr>
              <a:t>Cleanse L2</a:t>
            </a:r>
            <a:endParaRPr lang="zh-CN" altLang="en-US" sz="1350" dirty="0">
              <a:solidFill>
                <a:srgbClr val="FF0000"/>
              </a:solidFill>
            </a:endParaRPr>
          </a:p>
          <a:p>
            <a:endParaRPr lang="zh-CN" altLang="en-US" sz="1350" dirty="0">
              <a:solidFill>
                <a:srgbClr val="00B050"/>
              </a:solidFill>
            </a:endParaRPr>
          </a:p>
          <a:p>
            <a:endParaRPr lang="en-US" sz="1350" dirty="0">
              <a:solidFill>
                <a:srgbClr val="00B050"/>
              </a:solidFill>
            </a:endParaRPr>
          </a:p>
          <a:p>
            <a:r>
              <a:rPr lang="en-US" sz="1350" dirty="0">
                <a:solidFill>
                  <a:srgbClr val="00B050"/>
                </a:solidFill>
              </a:rPr>
              <a:t>    </a:t>
            </a:r>
          </a:p>
        </p:txBody>
      </p:sp>
      <p:sp>
        <p:nvSpPr>
          <p:cNvPr id="33" name="Circular Arrow 32"/>
          <p:cNvSpPr/>
          <p:nvPr/>
        </p:nvSpPr>
        <p:spPr>
          <a:xfrm flipH="1">
            <a:off x="1132291" y="1679355"/>
            <a:ext cx="981169" cy="1281262"/>
          </a:xfrm>
          <a:prstGeom prst="circularArrow">
            <a:avLst>
              <a:gd name="adj1" fmla="val 6303"/>
              <a:gd name="adj2" fmla="val 829402"/>
              <a:gd name="adj3" fmla="val 18786337"/>
              <a:gd name="adj4" fmla="val 4680526"/>
              <a:gd name="adj5" fmla="val 7721"/>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34" name="TextBox 33"/>
          <p:cNvSpPr txBox="1"/>
          <p:nvPr/>
        </p:nvSpPr>
        <p:spPr>
          <a:xfrm>
            <a:off x="400050" y="2570150"/>
            <a:ext cx="1454244" cy="507831"/>
          </a:xfrm>
          <a:prstGeom prst="rect">
            <a:avLst/>
          </a:prstGeom>
          <a:noFill/>
        </p:spPr>
        <p:txBody>
          <a:bodyPr wrap="none" rtlCol="0">
            <a:spAutoFit/>
          </a:bodyPr>
          <a:lstStyle/>
          <a:p>
            <a:r>
              <a:rPr lang="en-US" sz="1350" dirty="0">
                <a:solidFill>
                  <a:schemeClr val="tx1">
                    <a:lumMod val="75000"/>
                    <a:lumOff val="25000"/>
                  </a:schemeClr>
                </a:solidFill>
              </a:rPr>
              <a:t>Execute Dummy</a:t>
            </a:r>
          </a:p>
          <a:p>
            <a:endParaRPr lang="en-US" sz="1350" dirty="0">
              <a:solidFill>
                <a:schemeClr val="tx1">
                  <a:lumMod val="75000"/>
                  <a:lumOff val="25000"/>
                </a:schemeClr>
              </a:solidFill>
            </a:endParaRPr>
          </a:p>
        </p:txBody>
      </p:sp>
      <p:cxnSp>
        <p:nvCxnSpPr>
          <p:cNvPr id="35" name="Straight Arrow Connector 34"/>
          <p:cNvCxnSpPr/>
          <p:nvPr/>
        </p:nvCxnSpPr>
        <p:spPr>
          <a:xfrm>
            <a:off x="1099463" y="2290505"/>
            <a:ext cx="0" cy="324251"/>
          </a:xfrm>
          <a:prstGeom prst="straightConnector1">
            <a:avLst/>
          </a:prstGeom>
          <a:ln w="50800">
            <a:solidFill>
              <a:srgbClr val="0070C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3249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977640" y="2747678"/>
            <a:ext cx="1435608" cy="548981"/>
          </a:xfrm>
          <a:prstGeom prst="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p:cNvSpPr/>
          <p:nvPr/>
        </p:nvSpPr>
        <p:spPr>
          <a:xfrm>
            <a:off x="1883812" y="3625341"/>
            <a:ext cx="3648308" cy="548981"/>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2582601" y="2191088"/>
            <a:ext cx="467502" cy="392247"/>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14" name="Rectangle 13"/>
          <p:cNvSpPr/>
          <p:nvPr/>
        </p:nvSpPr>
        <p:spPr>
          <a:xfrm>
            <a:off x="2098548" y="2747678"/>
            <a:ext cx="1435608" cy="548981"/>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Rectangle 14"/>
          <p:cNvSpPr/>
          <p:nvPr/>
        </p:nvSpPr>
        <p:spPr>
          <a:xfrm>
            <a:off x="4461693" y="2191088"/>
            <a:ext cx="467502" cy="392247"/>
          </a:xfrm>
          <a:prstGeom prst="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16" name="TextBox 15"/>
          <p:cNvSpPr txBox="1"/>
          <p:nvPr/>
        </p:nvSpPr>
        <p:spPr>
          <a:xfrm>
            <a:off x="381866" y="2191088"/>
            <a:ext cx="1072031" cy="300082"/>
          </a:xfrm>
          <a:prstGeom prst="rect">
            <a:avLst/>
          </a:prstGeom>
          <a:noFill/>
        </p:spPr>
        <p:txBody>
          <a:bodyPr wrap="square" rtlCol="0">
            <a:spAutoFit/>
          </a:bodyPr>
          <a:lstStyle/>
          <a:p>
            <a:r>
              <a:rPr lang="en-US" sz="1350" dirty="0"/>
              <a:t>L1 CACHE</a:t>
            </a:r>
          </a:p>
        </p:txBody>
      </p:sp>
      <p:sp>
        <p:nvSpPr>
          <p:cNvPr id="17" name="TextBox 16"/>
          <p:cNvSpPr txBox="1"/>
          <p:nvPr/>
        </p:nvSpPr>
        <p:spPr>
          <a:xfrm>
            <a:off x="381866" y="2883667"/>
            <a:ext cx="1072031" cy="300082"/>
          </a:xfrm>
          <a:prstGeom prst="rect">
            <a:avLst/>
          </a:prstGeom>
          <a:noFill/>
        </p:spPr>
        <p:txBody>
          <a:bodyPr wrap="square" rtlCol="0">
            <a:spAutoFit/>
          </a:bodyPr>
          <a:lstStyle/>
          <a:p>
            <a:r>
              <a:rPr lang="en-US" sz="1350" dirty="0"/>
              <a:t>L2 CACHE</a:t>
            </a:r>
          </a:p>
        </p:txBody>
      </p:sp>
      <p:sp>
        <p:nvSpPr>
          <p:cNvPr id="18" name="TextBox 17"/>
          <p:cNvSpPr txBox="1"/>
          <p:nvPr/>
        </p:nvSpPr>
        <p:spPr>
          <a:xfrm>
            <a:off x="381866" y="3761332"/>
            <a:ext cx="1072031" cy="300082"/>
          </a:xfrm>
          <a:prstGeom prst="rect">
            <a:avLst/>
          </a:prstGeom>
          <a:noFill/>
        </p:spPr>
        <p:txBody>
          <a:bodyPr wrap="square" rtlCol="0">
            <a:spAutoFit/>
          </a:bodyPr>
          <a:lstStyle/>
          <a:p>
            <a:r>
              <a:rPr lang="en-US" sz="1350" dirty="0"/>
              <a:t>L3 CACHE</a:t>
            </a:r>
          </a:p>
        </p:txBody>
      </p:sp>
      <p:sp>
        <p:nvSpPr>
          <p:cNvPr id="19" name="TextBox 18"/>
          <p:cNvSpPr txBox="1"/>
          <p:nvPr/>
        </p:nvSpPr>
        <p:spPr>
          <a:xfrm>
            <a:off x="2234103" y="1798018"/>
            <a:ext cx="1485841" cy="300082"/>
          </a:xfrm>
          <a:prstGeom prst="rect">
            <a:avLst/>
          </a:prstGeom>
          <a:noFill/>
        </p:spPr>
        <p:txBody>
          <a:bodyPr wrap="square" rtlCol="0">
            <a:spAutoFit/>
          </a:bodyPr>
          <a:lstStyle/>
          <a:p>
            <a:r>
              <a:rPr lang="en-US" sz="1350"/>
              <a:t>VICTIM CORE</a:t>
            </a:r>
            <a:endParaRPr lang="en-US" sz="1350" dirty="0"/>
          </a:p>
        </p:txBody>
      </p:sp>
      <p:sp>
        <p:nvSpPr>
          <p:cNvPr id="20" name="TextBox 19"/>
          <p:cNvSpPr txBox="1"/>
          <p:nvPr/>
        </p:nvSpPr>
        <p:spPr>
          <a:xfrm>
            <a:off x="3977640" y="1814084"/>
            <a:ext cx="1669582" cy="300082"/>
          </a:xfrm>
          <a:prstGeom prst="rect">
            <a:avLst/>
          </a:prstGeom>
          <a:noFill/>
        </p:spPr>
        <p:txBody>
          <a:bodyPr wrap="square" rtlCol="0">
            <a:spAutoFit/>
          </a:bodyPr>
          <a:lstStyle/>
          <a:p>
            <a:r>
              <a:rPr lang="en-US" sz="1350" dirty="0"/>
              <a:t>ATTACKER CORE</a:t>
            </a:r>
          </a:p>
        </p:txBody>
      </p:sp>
      <p:sp>
        <p:nvSpPr>
          <p:cNvPr id="24" name="TextBox 23"/>
          <p:cNvSpPr txBox="1"/>
          <p:nvPr/>
        </p:nvSpPr>
        <p:spPr>
          <a:xfrm>
            <a:off x="5696273" y="2661743"/>
            <a:ext cx="1124712" cy="300082"/>
          </a:xfrm>
          <a:prstGeom prst="rect">
            <a:avLst/>
          </a:prstGeom>
          <a:noFill/>
        </p:spPr>
        <p:txBody>
          <a:bodyPr wrap="square" rtlCol="0">
            <a:spAutoFit/>
          </a:bodyPr>
          <a:lstStyle/>
          <a:p>
            <a:pPr algn="ctr"/>
            <a:r>
              <a:rPr lang="en-US" sz="1350" dirty="0">
                <a:solidFill>
                  <a:srgbClr val="FF0000"/>
                </a:solidFill>
                <a:sym typeface="Wingdings"/>
              </a:rPr>
              <a:t>FAST</a:t>
            </a:r>
            <a:endParaRPr lang="en-US" sz="1350" dirty="0">
              <a:solidFill>
                <a:srgbClr val="FF0000"/>
              </a:solidFill>
            </a:endParaRPr>
          </a:p>
        </p:txBody>
      </p:sp>
      <p:sp>
        <p:nvSpPr>
          <p:cNvPr id="25" name="TextBox 24"/>
          <p:cNvSpPr txBox="1"/>
          <p:nvPr/>
        </p:nvSpPr>
        <p:spPr>
          <a:xfrm>
            <a:off x="5696273" y="3842681"/>
            <a:ext cx="1197694" cy="507831"/>
          </a:xfrm>
          <a:prstGeom prst="rect">
            <a:avLst/>
          </a:prstGeom>
          <a:noFill/>
        </p:spPr>
        <p:txBody>
          <a:bodyPr wrap="square" rtlCol="0">
            <a:spAutoFit/>
          </a:bodyPr>
          <a:lstStyle/>
          <a:p>
            <a:pPr algn="ctr"/>
            <a:r>
              <a:rPr lang="en-US" sz="1350" dirty="0">
                <a:solidFill>
                  <a:srgbClr val="FF0000"/>
                </a:solidFill>
                <a:sym typeface="Wingdings"/>
              </a:rPr>
              <a:t>ACCESS</a:t>
            </a:r>
            <a:r>
              <a:rPr lang="en-US" altLang="zh-CN" sz="1350" dirty="0">
                <a:solidFill>
                  <a:srgbClr val="FF0000"/>
                </a:solidFill>
                <a:sym typeface="Wingdings"/>
              </a:rPr>
              <a:t>ED</a:t>
            </a:r>
            <a:endParaRPr lang="zh-CN" altLang="en-US" sz="1350" dirty="0">
              <a:solidFill>
                <a:srgbClr val="FF0000"/>
              </a:solidFill>
              <a:sym typeface="Wingdings"/>
            </a:endParaRPr>
          </a:p>
          <a:p>
            <a:pPr algn="ctr"/>
            <a:r>
              <a:rPr lang="en-US" altLang="zh-CN" sz="1350" dirty="0">
                <a:solidFill>
                  <a:srgbClr val="FF0000"/>
                </a:solidFill>
                <a:sym typeface="Wingdings"/>
              </a:rPr>
              <a:t>BY</a:t>
            </a:r>
            <a:r>
              <a:rPr lang="zh-CN" altLang="en-US" sz="1350" dirty="0">
                <a:solidFill>
                  <a:srgbClr val="FF0000"/>
                </a:solidFill>
                <a:sym typeface="Wingdings"/>
              </a:rPr>
              <a:t> </a:t>
            </a:r>
            <a:r>
              <a:rPr lang="en-US" altLang="zh-CN" sz="1350" dirty="0">
                <a:solidFill>
                  <a:srgbClr val="FF0000"/>
                </a:solidFill>
                <a:sym typeface="Wingdings"/>
              </a:rPr>
              <a:t>VICTIM</a:t>
            </a:r>
            <a:endParaRPr lang="en-US" sz="1350" dirty="0">
              <a:solidFill>
                <a:srgbClr val="FF0000"/>
              </a:solidFill>
            </a:endParaRPr>
          </a:p>
        </p:txBody>
      </p:sp>
      <p:cxnSp>
        <p:nvCxnSpPr>
          <p:cNvPr id="5" name="Straight Arrow Connector 4"/>
          <p:cNvCxnSpPr/>
          <p:nvPr/>
        </p:nvCxnSpPr>
        <p:spPr>
          <a:xfrm>
            <a:off x="6255594" y="2938742"/>
            <a:ext cx="0" cy="302841"/>
          </a:xfrm>
          <a:prstGeom prst="straightConnector1">
            <a:avLst/>
          </a:prstGeom>
          <a:ln w="41275">
            <a:solidFill>
              <a:srgbClr val="0070C0"/>
            </a:solidFill>
            <a:tailEnd type="triangle"/>
          </a:ln>
        </p:spPr>
        <p:style>
          <a:lnRef idx="2">
            <a:schemeClr val="accent1"/>
          </a:lnRef>
          <a:fillRef idx="0">
            <a:schemeClr val="accent1"/>
          </a:fillRef>
          <a:effectRef idx="1">
            <a:schemeClr val="accent1"/>
          </a:effectRef>
          <a:fontRef idx="minor">
            <a:schemeClr val="tx1"/>
          </a:fontRef>
        </p:style>
      </p:cxnSp>
      <p:pic>
        <p:nvPicPr>
          <p:cNvPr id="32" name="Picture 31"/>
          <p:cNvPicPr>
            <a:picLocks noChangeAspect="1"/>
          </p:cNvPicPr>
          <p:nvPr/>
        </p:nvPicPr>
        <p:blipFill>
          <a:blip r:embed="rId2"/>
          <a:stretch>
            <a:fillRect/>
          </a:stretch>
        </p:blipFill>
        <p:spPr>
          <a:xfrm>
            <a:off x="5413249" y="2474681"/>
            <a:ext cx="566049" cy="566049"/>
          </a:xfrm>
          <a:prstGeom prst="rect">
            <a:avLst/>
          </a:prstGeom>
        </p:spPr>
      </p:pic>
      <p:cxnSp>
        <p:nvCxnSpPr>
          <p:cNvPr id="33" name="Straight Arrow Connector 32"/>
          <p:cNvCxnSpPr/>
          <p:nvPr/>
        </p:nvCxnSpPr>
        <p:spPr>
          <a:xfrm>
            <a:off x="6255594" y="3518582"/>
            <a:ext cx="0" cy="302841"/>
          </a:xfrm>
          <a:prstGeom prst="straightConnector1">
            <a:avLst/>
          </a:prstGeom>
          <a:ln w="41275">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5617221" y="3241583"/>
            <a:ext cx="1276746" cy="300082"/>
          </a:xfrm>
          <a:prstGeom prst="rect">
            <a:avLst/>
          </a:prstGeom>
          <a:noFill/>
        </p:spPr>
        <p:txBody>
          <a:bodyPr wrap="square" rtlCol="0">
            <a:spAutoFit/>
          </a:bodyPr>
          <a:lstStyle/>
          <a:p>
            <a:pPr algn="ctr"/>
            <a:r>
              <a:rPr lang="en-US" sz="1350" dirty="0">
                <a:solidFill>
                  <a:srgbClr val="FF0000"/>
                </a:solidFill>
                <a:sym typeface="Wingdings"/>
              </a:rPr>
              <a:t>IN L3 CACHE</a:t>
            </a:r>
            <a:endParaRPr lang="en-US" sz="1350" dirty="0">
              <a:solidFill>
                <a:srgbClr val="FF0000"/>
              </a:solidFill>
            </a:endParaRPr>
          </a:p>
        </p:txBody>
      </p:sp>
      <p:cxnSp>
        <p:nvCxnSpPr>
          <p:cNvPr id="29" name="Straight Connector 28"/>
          <p:cNvCxnSpPr/>
          <p:nvPr/>
        </p:nvCxnSpPr>
        <p:spPr>
          <a:xfrm>
            <a:off x="2582601" y="2387212"/>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2582601" y="3031864"/>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2582601" y="3895972"/>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461693" y="2387212"/>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4461693" y="3031864"/>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sp>
        <p:nvSpPr>
          <p:cNvPr id="26" name="Oval 25"/>
          <p:cNvSpPr/>
          <p:nvPr/>
        </p:nvSpPr>
        <p:spPr>
          <a:xfrm>
            <a:off x="5592265" y="1814801"/>
            <a:ext cx="1265735" cy="69257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F0000"/>
                </a:solidFill>
              </a:rPr>
              <a:t>RELOAD&amp;TIME</a:t>
            </a:r>
          </a:p>
          <a:p>
            <a:pPr algn="ctr"/>
            <a:r>
              <a:rPr lang="en-US" sz="1350" dirty="0">
                <a:solidFill>
                  <a:srgbClr val="FF0000"/>
                </a:solidFill>
              </a:rPr>
              <a:t>(</a:t>
            </a:r>
            <a:r>
              <a:rPr lang="en-US" sz="1350" dirty="0" err="1">
                <a:solidFill>
                  <a:srgbClr val="FF0000"/>
                </a:solidFill>
              </a:rPr>
              <a:t>rdtsc</a:t>
            </a:r>
            <a:r>
              <a:rPr lang="en-US" sz="1350" dirty="0">
                <a:solidFill>
                  <a:srgbClr val="FF0000"/>
                </a:solidFill>
              </a:rPr>
              <a:t>)</a:t>
            </a:r>
          </a:p>
        </p:txBody>
      </p:sp>
      <p:sp>
        <p:nvSpPr>
          <p:cNvPr id="37" name="TextBox 36"/>
          <p:cNvSpPr txBox="1"/>
          <p:nvPr/>
        </p:nvSpPr>
        <p:spPr>
          <a:xfrm>
            <a:off x="381866" y="870094"/>
            <a:ext cx="5904886" cy="461665"/>
          </a:xfrm>
          <a:prstGeom prst="rect">
            <a:avLst/>
          </a:prstGeom>
          <a:noFill/>
        </p:spPr>
        <p:txBody>
          <a:bodyPr wrap="none" rtlCol="0">
            <a:spAutoFit/>
          </a:bodyPr>
          <a:lstStyle/>
          <a:p>
            <a:r>
              <a:rPr lang="en-US" altLang="zh-CN" sz="2400" dirty="0"/>
              <a:t>Flush-Reload Side-Channel Attack on x86</a:t>
            </a:r>
          </a:p>
        </p:txBody>
      </p:sp>
      <p:sp>
        <p:nvSpPr>
          <p:cNvPr id="2" name="Content Placeholder 1"/>
          <p:cNvSpPr>
            <a:spLocks noGrp="1"/>
          </p:cNvSpPr>
          <p:nvPr>
            <p:ph idx="15"/>
          </p:nvPr>
        </p:nvSpPr>
        <p:spPr/>
        <p:txBody>
          <a:bodyPr/>
          <a:lstStyle/>
          <a:p>
            <a:endParaRPr lang="en-US"/>
          </a:p>
        </p:txBody>
      </p:sp>
      <p:sp>
        <p:nvSpPr>
          <p:cNvPr id="38"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86410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dissolv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dissolv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dissolv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dissolv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4"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997964" y="3309219"/>
            <a:ext cx="2702052" cy="1055327"/>
          </a:xfrm>
          <a:prstGeom prst="rect">
            <a:avLst/>
          </a:prstGeom>
          <a:solidFill>
            <a:schemeClr val="tx2">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B0F0"/>
              </a:solidFill>
            </a:endParaRPr>
          </a:p>
        </p:txBody>
      </p:sp>
      <p:sp>
        <p:nvSpPr>
          <p:cNvPr id="11" name="TextBox 10"/>
          <p:cNvSpPr txBox="1"/>
          <p:nvPr/>
        </p:nvSpPr>
        <p:spPr>
          <a:xfrm>
            <a:off x="381866" y="3698382"/>
            <a:ext cx="1072031" cy="300082"/>
          </a:xfrm>
          <a:prstGeom prst="rect">
            <a:avLst/>
          </a:prstGeom>
          <a:noFill/>
        </p:spPr>
        <p:txBody>
          <a:bodyPr wrap="square" rtlCol="0">
            <a:spAutoFit/>
          </a:bodyPr>
          <a:lstStyle/>
          <a:p>
            <a:r>
              <a:rPr lang="en-US" sz="1350" dirty="0"/>
              <a:t>L2 CACHE</a:t>
            </a:r>
          </a:p>
        </p:txBody>
      </p:sp>
      <p:sp>
        <p:nvSpPr>
          <p:cNvPr id="18" name="TextBox 17"/>
          <p:cNvSpPr txBox="1"/>
          <p:nvPr/>
        </p:nvSpPr>
        <p:spPr>
          <a:xfrm>
            <a:off x="2494708" y="1864078"/>
            <a:ext cx="1300052" cy="300082"/>
          </a:xfrm>
          <a:prstGeom prst="rect">
            <a:avLst/>
          </a:prstGeom>
          <a:noFill/>
        </p:spPr>
        <p:txBody>
          <a:bodyPr wrap="square" rtlCol="0">
            <a:spAutoFit/>
          </a:bodyPr>
          <a:lstStyle/>
          <a:p>
            <a:r>
              <a:rPr lang="en-US" sz="1350" dirty="0"/>
              <a:t>L1-I</a:t>
            </a:r>
          </a:p>
        </p:txBody>
      </p:sp>
      <p:sp>
        <p:nvSpPr>
          <p:cNvPr id="21" name="TextBox 20"/>
          <p:cNvSpPr txBox="1"/>
          <p:nvPr/>
        </p:nvSpPr>
        <p:spPr>
          <a:xfrm>
            <a:off x="3794760" y="1864078"/>
            <a:ext cx="634417" cy="300082"/>
          </a:xfrm>
          <a:prstGeom prst="rect">
            <a:avLst/>
          </a:prstGeom>
          <a:noFill/>
        </p:spPr>
        <p:txBody>
          <a:bodyPr wrap="square" rtlCol="0">
            <a:spAutoFit/>
          </a:bodyPr>
          <a:lstStyle/>
          <a:p>
            <a:r>
              <a:rPr lang="en-US" sz="1350"/>
              <a:t>L1-D</a:t>
            </a:r>
            <a:endParaRPr lang="en-US" sz="1350" dirty="0"/>
          </a:p>
        </p:txBody>
      </p:sp>
      <p:sp>
        <p:nvSpPr>
          <p:cNvPr id="22" name="Rectangle 21"/>
          <p:cNvSpPr/>
          <p:nvPr/>
        </p:nvSpPr>
        <p:spPr>
          <a:xfrm>
            <a:off x="3637642" y="2223569"/>
            <a:ext cx="791535" cy="937098"/>
          </a:xfrm>
          <a:prstGeom prst="rect">
            <a:avLst/>
          </a:prstGeom>
          <a:solidFill>
            <a:schemeClr val="tx2">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15" name="Rectangle 14"/>
          <p:cNvSpPr/>
          <p:nvPr/>
        </p:nvSpPr>
        <p:spPr>
          <a:xfrm>
            <a:off x="2317426" y="2223569"/>
            <a:ext cx="791535" cy="937098"/>
          </a:xfrm>
          <a:prstGeom prst="rect">
            <a:avLst/>
          </a:prstGeom>
          <a:solidFill>
            <a:srgbClr val="00B0F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cxnSp>
        <p:nvCxnSpPr>
          <p:cNvPr id="16" name="Straight Connector 15"/>
          <p:cNvCxnSpPr/>
          <p:nvPr/>
        </p:nvCxnSpPr>
        <p:spPr>
          <a:xfrm>
            <a:off x="2317426" y="2719673"/>
            <a:ext cx="791535" cy="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2"/>
          <a:stretch>
            <a:fillRect/>
          </a:stretch>
        </p:blipFill>
        <p:spPr>
          <a:xfrm>
            <a:off x="2429177" y="2436649"/>
            <a:ext cx="566049" cy="566049"/>
          </a:xfrm>
          <a:prstGeom prst="rect">
            <a:avLst/>
          </a:prstGeom>
        </p:spPr>
      </p:pic>
      <p:sp>
        <p:nvSpPr>
          <p:cNvPr id="20" name="TextBox 19"/>
          <p:cNvSpPr txBox="1"/>
          <p:nvPr/>
        </p:nvSpPr>
        <p:spPr>
          <a:xfrm>
            <a:off x="4908450" y="3819384"/>
            <a:ext cx="1862689" cy="323165"/>
          </a:xfrm>
          <a:prstGeom prst="rect">
            <a:avLst/>
          </a:prstGeom>
          <a:noFill/>
        </p:spPr>
        <p:txBody>
          <a:bodyPr wrap="none" rtlCol="0">
            <a:spAutoFit/>
          </a:bodyPr>
          <a:lstStyle/>
          <a:p>
            <a:r>
              <a:rPr lang="en-US" sz="1500" dirty="0">
                <a:solidFill>
                  <a:srgbClr val="0070C0"/>
                </a:solidFill>
              </a:rPr>
              <a:t>T2: </a:t>
            </a:r>
            <a:r>
              <a:rPr lang="en-US" altLang="zh-CN" sz="1500" dirty="0">
                <a:solidFill>
                  <a:srgbClr val="0070C0"/>
                </a:solidFill>
              </a:rPr>
              <a:t>L1</a:t>
            </a:r>
            <a:r>
              <a:rPr lang="zh-CN" altLang="en-US" sz="1500" dirty="0">
                <a:solidFill>
                  <a:srgbClr val="0070C0"/>
                </a:solidFill>
              </a:rPr>
              <a:t> </a:t>
            </a:r>
            <a:r>
              <a:rPr lang="en-US" sz="1500" dirty="0">
                <a:solidFill>
                  <a:srgbClr val="0070C0"/>
                </a:solidFill>
              </a:rPr>
              <a:t>Access Time</a:t>
            </a:r>
            <a:endParaRPr lang="en-US" sz="1200" dirty="0">
              <a:solidFill>
                <a:srgbClr val="0070C0"/>
              </a:solidFill>
            </a:endParaRPr>
          </a:p>
        </p:txBody>
      </p:sp>
      <p:sp>
        <p:nvSpPr>
          <p:cNvPr id="3" name="Content Placeholder 2"/>
          <p:cNvSpPr>
            <a:spLocks noGrp="1"/>
          </p:cNvSpPr>
          <p:nvPr>
            <p:ph idx="15"/>
          </p:nvPr>
        </p:nvSpPr>
        <p:spPr/>
        <p:txBody>
          <a:bodyPr/>
          <a:lstStyle/>
          <a:p>
            <a:endParaRPr lang="en-US"/>
          </a:p>
        </p:txBody>
      </p:sp>
      <p:sp>
        <p:nvSpPr>
          <p:cNvPr id="26" name="TextBox 25"/>
          <p:cNvSpPr txBox="1"/>
          <p:nvPr/>
        </p:nvSpPr>
        <p:spPr>
          <a:xfrm>
            <a:off x="4908450" y="3498367"/>
            <a:ext cx="1862689" cy="323165"/>
          </a:xfrm>
          <a:prstGeom prst="rect">
            <a:avLst/>
          </a:prstGeom>
          <a:noFill/>
        </p:spPr>
        <p:txBody>
          <a:bodyPr wrap="none" rtlCol="0">
            <a:spAutoFit/>
          </a:bodyPr>
          <a:lstStyle/>
          <a:p>
            <a:r>
              <a:rPr lang="en-US" sz="1500" dirty="0">
                <a:solidFill>
                  <a:schemeClr val="tx2">
                    <a:lumMod val="50000"/>
                    <a:lumOff val="50000"/>
                  </a:schemeClr>
                </a:solidFill>
              </a:rPr>
              <a:t>T1: L1 Access Time</a:t>
            </a:r>
            <a:endParaRPr lang="en-US" sz="1200" dirty="0">
              <a:solidFill>
                <a:schemeClr val="tx2">
                  <a:lumMod val="50000"/>
                  <a:lumOff val="50000"/>
                </a:schemeClr>
              </a:solidFill>
            </a:endParaRPr>
          </a:p>
        </p:txBody>
      </p:sp>
      <p:sp>
        <p:nvSpPr>
          <p:cNvPr id="27"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a:solidFill>
                  <a:prstClr val="white"/>
                </a:solidFill>
              </a:rPr>
              <a:t>Y,</a:t>
            </a:r>
            <a:r>
              <a:rPr lang="zh-CN" altLang="en-US" sz="1500" dirty="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
        <p:nvSpPr>
          <p:cNvPr id="28" name="TextBox 27"/>
          <p:cNvSpPr txBox="1"/>
          <p:nvPr/>
        </p:nvSpPr>
        <p:spPr>
          <a:xfrm>
            <a:off x="381866" y="923529"/>
            <a:ext cx="6081279" cy="461665"/>
          </a:xfrm>
          <a:prstGeom prst="rect">
            <a:avLst/>
          </a:prstGeom>
          <a:noFill/>
        </p:spPr>
        <p:txBody>
          <a:bodyPr wrap="square" rtlCol="0">
            <a:spAutoFit/>
          </a:bodyPr>
          <a:lstStyle/>
          <a:p>
            <a:pPr algn="ctr"/>
            <a:r>
              <a:rPr lang="en-US" altLang="zh-CN" sz="2400" dirty="0"/>
              <a:t>Cache Inclusiveness </a:t>
            </a:r>
            <a:r>
              <a:rPr lang="en-US" altLang="zh-CN" sz="2400"/>
              <a:t>--- Instruction Cache</a:t>
            </a:r>
            <a:endParaRPr lang="en-US" altLang="zh-CN" sz="2400" dirty="0"/>
          </a:p>
        </p:txBody>
      </p:sp>
      <p:pic>
        <p:nvPicPr>
          <p:cNvPr id="23" name="Content Placeholder 1"/>
          <p:cNvPicPr>
            <a:picLocks noGrp="1" noChangeAspect="1"/>
          </p:cNvPicPr>
          <p:nvPr>
            <p:ph idx="15"/>
          </p:nvPr>
        </p:nvPicPr>
        <p:blipFill>
          <a:blip r:embed="rId3">
            <a:extLst>
              <a:ext uri="{28A0092B-C50C-407E-A947-70E740481C1C}">
                <a14:useLocalDpi xmlns:a14="http://schemas.microsoft.com/office/drawing/2010/main" val="0"/>
              </a:ext>
            </a:extLst>
          </a:blip>
          <a:stretch>
            <a:fillRect/>
          </a:stretch>
        </p:blipFill>
        <p:spPr>
          <a:xfrm>
            <a:off x="4767757" y="3205393"/>
            <a:ext cx="2003382" cy="1571401"/>
          </a:xfrm>
        </p:spPr>
      </p:pic>
      <p:sp>
        <p:nvSpPr>
          <p:cNvPr id="29" name="TextBox 28"/>
          <p:cNvSpPr txBox="1"/>
          <p:nvPr/>
        </p:nvSpPr>
        <p:spPr>
          <a:xfrm>
            <a:off x="4767755" y="4209912"/>
            <a:ext cx="1862689" cy="323165"/>
          </a:xfrm>
          <a:prstGeom prst="rect">
            <a:avLst/>
          </a:prstGeom>
          <a:noFill/>
        </p:spPr>
        <p:txBody>
          <a:bodyPr wrap="none" rtlCol="0">
            <a:spAutoFit/>
          </a:bodyPr>
          <a:lstStyle/>
          <a:p>
            <a:r>
              <a:rPr lang="en-US" sz="1500" dirty="0">
                <a:solidFill>
                  <a:srgbClr val="0070C0"/>
                </a:solidFill>
              </a:rPr>
              <a:t>T2: </a:t>
            </a:r>
            <a:r>
              <a:rPr lang="en-US" altLang="zh-CN" sz="1500" dirty="0" smtClean="0">
                <a:solidFill>
                  <a:srgbClr val="0070C0"/>
                </a:solidFill>
              </a:rPr>
              <a:t>L1</a:t>
            </a:r>
            <a:r>
              <a:rPr lang="zh-CN" altLang="en-US" sz="1500" dirty="0" smtClean="0">
                <a:solidFill>
                  <a:srgbClr val="0070C0"/>
                </a:solidFill>
              </a:rPr>
              <a:t> </a:t>
            </a:r>
            <a:r>
              <a:rPr lang="en-US" sz="1500" dirty="0" smtClean="0">
                <a:solidFill>
                  <a:srgbClr val="0070C0"/>
                </a:solidFill>
              </a:rPr>
              <a:t>Access </a:t>
            </a:r>
            <a:r>
              <a:rPr lang="en-US" sz="1500" dirty="0">
                <a:solidFill>
                  <a:srgbClr val="0070C0"/>
                </a:solidFill>
              </a:rPr>
              <a:t>Time</a:t>
            </a:r>
            <a:endParaRPr lang="en-US" sz="1200" dirty="0">
              <a:solidFill>
                <a:srgbClr val="0070C0"/>
              </a:solidFill>
            </a:endParaRPr>
          </a:p>
        </p:txBody>
      </p:sp>
      <p:sp>
        <p:nvSpPr>
          <p:cNvPr id="30" name="TextBox 29"/>
          <p:cNvSpPr txBox="1"/>
          <p:nvPr/>
        </p:nvSpPr>
        <p:spPr>
          <a:xfrm>
            <a:off x="4767755" y="3536799"/>
            <a:ext cx="1862689" cy="323165"/>
          </a:xfrm>
          <a:prstGeom prst="rect">
            <a:avLst/>
          </a:prstGeom>
          <a:noFill/>
        </p:spPr>
        <p:txBody>
          <a:bodyPr wrap="none" rtlCol="0">
            <a:spAutoFit/>
          </a:bodyPr>
          <a:lstStyle/>
          <a:p>
            <a:r>
              <a:rPr lang="en-US" sz="1500" dirty="0">
                <a:solidFill>
                  <a:schemeClr val="tx1">
                    <a:lumMod val="65000"/>
                    <a:lumOff val="35000"/>
                  </a:schemeClr>
                </a:solidFill>
              </a:rPr>
              <a:t>T1: L1 Access Time</a:t>
            </a:r>
            <a:endParaRPr lang="en-US" sz="1200" dirty="0">
              <a:solidFill>
                <a:schemeClr val="tx1">
                  <a:lumMod val="65000"/>
                  <a:lumOff val="35000"/>
                </a:schemeClr>
              </a:solidFill>
            </a:endParaRPr>
          </a:p>
        </p:txBody>
      </p:sp>
      <p:sp>
        <p:nvSpPr>
          <p:cNvPr id="31" name="TextBox 30"/>
          <p:cNvSpPr txBox="1"/>
          <p:nvPr/>
        </p:nvSpPr>
        <p:spPr>
          <a:xfrm>
            <a:off x="4767755" y="3855677"/>
            <a:ext cx="2075889" cy="323165"/>
          </a:xfrm>
          <a:prstGeom prst="rect">
            <a:avLst/>
          </a:prstGeom>
          <a:noFill/>
        </p:spPr>
        <p:txBody>
          <a:bodyPr wrap="none" rtlCol="0">
            <a:spAutoFit/>
          </a:bodyPr>
          <a:lstStyle/>
          <a:p>
            <a:r>
              <a:rPr lang="en-US" sz="1500" strike="sngStrike" dirty="0">
                <a:solidFill>
                  <a:schemeClr val="tx1">
                    <a:lumMod val="65000"/>
                    <a:lumOff val="35000"/>
                  </a:schemeClr>
                </a:solidFill>
              </a:rPr>
              <a:t>T2: Mem Access Time</a:t>
            </a:r>
            <a:endParaRPr lang="en-US" sz="1200" strike="sngStrike" dirty="0">
              <a:solidFill>
                <a:schemeClr val="tx1">
                  <a:lumMod val="65000"/>
                  <a:lumOff val="35000"/>
                </a:schemeClr>
              </a:solidFill>
            </a:endParaRPr>
          </a:p>
        </p:txBody>
      </p:sp>
      <p:sp>
        <p:nvSpPr>
          <p:cNvPr id="32" name="TextBox 31"/>
          <p:cNvSpPr txBox="1"/>
          <p:nvPr/>
        </p:nvSpPr>
        <p:spPr>
          <a:xfrm>
            <a:off x="4861386" y="1696133"/>
            <a:ext cx="1956816" cy="553998"/>
          </a:xfrm>
          <a:prstGeom prst="rect">
            <a:avLst/>
          </a:prstGeom>
          <a:noFill/>
        </p:spPr>
        <p:txBody>
          <a:bodyPr wrap="square" rtlCol="0">
            <a:spAutoFit/>
          </a:bodyPr>
          <a:lstStyle/>
          <a:p>
            <a:pPr algn="ctr"/>
            <a:r>
              <a:rPr lang="en-US" sz="1500" dirty="0">
                <a:solidFill>
                  <a:srgbClr val="FF0000"/>
                </a:solidFill>
              </a:rPr>
              <a:t>L2 Inclusive to L1-</a:t>
            </a:r>
            <a:r>
              <a:rPr lang="en-US" altLang="zh-CN" sz="1500" dirty="0">
                <a:solidFill>
                  <a:srgbClr val="FF0000"/>
                </a:solidFill>
              </a:rPr>
              <a:t>I</a:t>
            </a:r>
            <a:r>
              <a:rPr lang="en-US" sz="1500" dirty="0">
                <a:solidFill>
                  <a:srgbClr val="FF0000"/>
                </a:solidFill>
              </a:rPr>
              <a:t>?</a:t>
            </a:r>
          </a:p>
          <a:p>
            <a:pPr algn="ctr"/>
            <a:r>
              <a:rPr lang="en-US" altLang="zh-CN" sz="1500" dirty="0" smtClean="0"/>
              <a:t>NO</a:t>
            </a:r>
            <a:endParaRPr lang="en-US" sz="1200" dirty="0"/>
          </a:p>
        </p:txBody>
      </p:sp>
      <p:sp>
        <p:nvSpPr>
          <p:cNvPr id="33" name="TextBox 32"/>
          <p:cNvSpPr txBox="1"/>
          <p:nvPr/>
        </p:nvSpPr>
        <p:spPr>
          <a:xfrm>
            <a:off x="381866" y="2883667"/>
            <a:ext cx="1072031" cy="300082"/>
          </a:xfrm>
          <a:prstGeom prst="rect">
            <a:avLst/>
          </a:prstGeom>
          <a:noFill/>
        </p:spPr>
        <p:txBody>
          <a:bodyPr wrap="square" rtlCol="0">
            <a:spAutoFit/>
          </a:bodyPr>
          <a:lstStyle/>
          <a:p>
            <a:r>
              <a:rPr lang="en-US" sz="1350" dirty="0"/>
              <a:t>L1 CACHE</a:t>
            </a:r>
          </a:p>
        </p:txBody>
      </p:sp>
      <p:sp>
        <p:nvSpPr>
          <p:cNvPr id="34" name="TextBox 33"/>
          <p:cNvSpPr txBox="1"/>
          <p:nvPr/>
        </p:nvSpPr>
        <p:spPr>
          <a:xfrm>
            <a:off x="223056" y="2021965"/>
            <a:ext cx="1396536" cy="923330"/>
          </a:xfrm>
          <a:prstGeom prst="rect">
            <a:avLst/>
          </a:prstGeom>
          <a:noFill/>
        </p:spPr>
        <p:txBody>
          <a:bodyPr wrap="none" rtlCol="0">
            <a:spAutoFit/>
          </a:bodyPr>
          <a:lstStyle/>
          <a:p>
            <a:r>
              <a:rPr lang="zh-CN" altLang="en-US" sz="1350" dirty="0" smtClean="0">
                <a:solidFill>
                  <a:schemeClr val="tx1">
                    <a:lumMod val="75000"/>
                    <a:lumOff val="25000"/>
                  </a:schemeClr>
                </a:solidFill>
              </a:rPr>
              <a:t>       </a:t>
            </a:r>
            <a:r>
              <a:rPr lang="en-US" sz="1350" dirty="0" smtClean="0">
                <a:solidFill>
                  <a:schemeClr val="tx1">
                    <a:lumMod val="75000"/>
                    <a:lumOff val="25000"/>
                  </a:schemeClr>
                </a:solidFill>
              </a:rPr>
              <a:t>Cleanse L2</a:t>
            </a:r>
            <a:endParaRPr lang="zh-CN" altLang="en-US" sz="1350" dirty="0">
              <a:solidFill>
                <a:schemeClr val="tx1">
                  <a:lumMod val="75000"/>
                  <a:lumOff val="25000"/>
                </a:schemeClr>
              </a:solidFill>
            </a:endParaRPr>
          </a:p>
          <a:p>
            <a:endParaRPr lang="zh-CN" altLang="en-US" sz="1350" dirty="0">
              <a:solidFill>
                <a:schemeClr val="tx1">
                  <a:lumMod val="75000"/>
                  <a:lumOff val="25000"/>
                </a:schemeClr>
              </a:solidFill>
            </a:endParaRPr>
          </a:p>
          <a:p>
            <a:endParaRPr lang="en-US" sz="1350" dirty="0">
              <a:solidFill>
                <a:schemeClr val="tx1">
                  <a:lumMod val="75000"/>
                  <a:lumOff val="25000"/>
                </a:schemeClr>
              </a:solidFill>
            </a:endParaRPr>
          </a:p>
          <a:p>
            <a:r>
              <a:rPr lang="en-US" sz="1350" dirty="0">
                <a:solidFill>
                  <a:schemeClr val="tx1">
                    <a:lumMod val="75000"/>
                    <a:lumOff val="25000"/>
                  </a:schemeClr>
                </a:solidFill>
              </a:rPr>
              <a:t>    </a:t>
            </a:r>
          </a:p>
        </p:txBody>
      </p:sp>
      <p:sp>
        <p:nvSpPr>
          <p:cNvPr id="35" name="Circular Arrow 34"/>
          <p:cNvSpPr/>
          <p:nvPr/>
        </p:nvSpPr>
        <p:spPr>
          <a:xfrm flipH="1">
            <a:off x="1132291" y="1679355"/>
            <a:ext cx="981169" cy="1281262"/>
          </a:xfrm>
          <a:prstGeom prst="circularArrow">
            <a:avLst>
              <a:gd name="adj1" fmla="val 6303"/>
              <a:gd name="adj2" fmla="val 829402"/>
              <a:gd name="adj3" fmla="val 18786337"/>
              <a:gd name="adj4" fmla="val 4680526"/>
              <a:gd name="adj5" fmla="val 7721"/>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36" name="TextBox 35"/>
          <p:cNvSpPr txBox="1"/>
          <p:nvPr/>
        </p:nvSpPr>
        <p:spPr>
          <a:xfrm>
            <a:off x="400050" y="2570150"/>
            <a:ext cx="1454244" cy="507831"/>
          </a:xfrm>
          <a:prstGeom prst="rect">
            <a:avLst/>
          </a:prstGeom>
          <a:noFill/>
        </p:spPr>
        <p:txBody>
          <a:bodyPr wrap="none" rtlCol="0">
            <a:spAutoFit/>
          </a:bodyPr>
          <a:lstStyle/>
          <a:p>
            <a:r>
              <a:rPr lang="en-US" sz="1350" dirty="0">
                <a:solidFill>
                  <a:srgbClr val="FF0000"/>
                </a:solidFill>
              </a:rPr>
              <a:t>Execute Dummy</a:t>
            </a:r>
          </a:p>
          <a:p>
            <a:endParaRPr lang="en-US" sz="1350" dirty="0"/>
          </a:p>
        </p:txBody>
      </p:sp>
      <p:cxnSp>
        <p:nvCxnSpPr>
          <p:cNvPr id="37" name="Straight Arrow Connector 36"/>
          <p:cNvCxnSpPr/>
          <p:nvPr/>
        </p:nvCxnSpPr>
        <p:spPr>
          <a:xfrm>
            <a:off x="1099463" y="2290505"/>
            <a:ext cx="0" cy="324251"/>
          </a:xfrm>
          <a:prstGeom prst="straightConnector1">
            <a:avLst/>
          </a:prstGeom>
          <a:ln w="50800">
            <a:solidFill>
              <a:srgbClr val="0070C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3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dissolv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dissolve">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6365" y="866129"/>
            <a:ext cx="5653175" cy="461665"/>
          </a:xfrm>
          <a:prstGeom prst="rect">
            <a:avLst/>
          </a:prstGeom>
          <a:noFill/>
        </p:spPr>
        <p:txBody>
          <a:bodyPr wrap="square" rtlCol="0">
            <a:spAutoFit/>
          </a:bodyPr>
          <a:lstStyle/>
          <a:p>
            <a:pPr algn="ctr"/>
            <a:r>
              <a:rPr lang="en-US" altLang="zh-CN" sz="2400" dirty="0"/>
              <a:t>Cache Inclusiveness</a:t>
            </a:r>
          </a:p>
        </p:txBody>
      </p:sp>
      <p:graphicFrame>
        <p:nvGraphicFramePr>
          <p:cNvPr id="7" name="Content Placeholder 6"/>
          <p:cNvGraphicFramePr>
            <a:graphicFrameLocks noGrp="1"/>
          </p:cNvGraphicFramePr>
          <p:nvPr>
            <p:ph idx="15"/>
            <p:extLst/>
          </p:nvPr>
        </p:nvGraphicFramePr>
        <p:xfrm>
          <a:off x="248233" y="1406950"/>
          <a:ext cx="6069441" cy="3436620"/>
        </p:xfrm>
        <a:graphic>
          <a:graphicData uri="http://schemas.openxmlformats.org/drawingml/2006/table">
            <a:tbl>
              <a:tblPr firstRow="1" bandRow="1">
                <a:tableStyleId>{5C22544A-7EE6-4342-B048-85BDC9FD1C3A}</a:tableStyleId>
              </a:tblPr>
              <a:tblGrid>
                <a:gridCol w="1517359"/>
                <a:gridCol w="1019172"/>
                <a:gridCol w="810491"/>
                <a:gridCol w="831272"/>
                <a:gridCol w="1891147"/>
              </a:tblGrid>
              <a:tr h="284052">
                <a:tc gridSpan="2">
                  <a:txBody>
                    <a:bodyPr/>
                    <a:lstStyle/>
                    <a:p>
                      <a:pPr algn="ctr"/>
                      <a:r>
                        <a:rPr lang="en-US" sz="1600" dirty="0" smtClean="0">
                          <a:solidFill>
                            <a:schemeClr val="tx1"/>
                          </a:solidFill>
                        </a:rPr>
                        <a:t>Smartphone</a:t>
                      </a:r>
                      <a:endParaRPr lang="en-US" sz="1600" dirty="0">
                        <a:solidFill>
                          <a:schemeClr val="tx1"/>
                        </a:solidFill>
                      </a:endParaRPr>
                    </a:p>
                  </a:txBody>
                  <a:tcPr marL="68580" marR="68580" marT="34290" marB="34290">
                    <a:solidFill>
                      <a:srgbClr val="00B0F0"/>
                    </a:solidFill>
                  </a:tcPr>
                </a:tc>
                <a:tc hMerge="1">
                  <a:txBody>
                    <a:bodyPr/>
                    <a:lstStyle/>
                    <a:p>
                      <a:pPr algn="ctr"/>
                      <a:endParaRPr lang="en-US" sz="1600" dirty="0">
                        <a:solidFill>
                          <a:schemeClr val="tx1"/>
                        </a:solidFill>
                      </a:endParaRPr>
                    </a:p>
                  </a:txBody>
                  <a:tcPr/>
                </a:tc>
                <a:tc>
                  <a:txBody>
                    <a:bodyPr/>
                    <a:lstStyle/>
                    <a:p>
                      <a:pPr algn="ctr"/>
                      <a:r>
                        <a:rPr lang="en-US" sz="1600" dirty="0" smtClean="0">
                          <a:solidFill>
                            <a:schemeClr val="tx1"/>
                          </a:solidFill>
                        </a:rPr>
                        <a:t>T1</a:t>
                      </a:r>
                      <a:endParaRPr lang="en-US" sz="1600" dirty="0">
                        <a:solidFill>
                          <a:schemeClr val="tx1"/>
                        </a:solidFill>
                      </a:endParaRPr>
                    </a:p>
                  </a:txBody>
                  <a:tcPr marL="68580" marR="68580" marT="34290" marB="34290">
                    <a:solidFill>
                      <a:srgbClr val="00B0F0"/>
                    </a:solidFill>
                  </a:tcPr>
                </a:tc>
                <a:tc>
                  <a:txBody>
                    <a:bodyPr/>
                    <a:lstStyle/>
                    <a:p>
                      <a:pPr algn="ctr"/>
                      <a:r>
                        <a:rPr lang="en-US" sz="1600" dirty="0" smtClean="0">
                          <a:solidFill>
                            <a:schemeClr val="tx1"/>
                          </a:solidFill>
                        </a:rPr>
                        <a:t>T2</a:t>
                      </a:r>
                      <a:endParaRPr lang="en-US" sz="1600" dirty="0">
                        <a:solidFill>
                          <a:schemeClr val="tx1"/>
                        </a:solidFill>
                      </a:endParaRPr>
                    </a:p>
                  </a:txBody>
                  <a:tcPr marL="68580" marR="68580" marT="34290" marB="34290">
                    <a:solidFill>
                      <a:srgbClr val="00B0F0"/>
                    </a:solidFill>
                  </a:tcPr>
                </a:tc>
                <a:tc>
                  <a:txBody>
                    <a:bodyPr/>
                    <a:lstStyle/>
                    <a:p>
                      <a:pPr algn="ctr"/>
                      <a:r>
                        <a:rPr lang="en-US" sz="1600" dirty="0" smtClean="0">
                          <a:solidFill>
                            <a:schemeClr val="tx1"/>
                          </a:solidFill>
                        </a:rPr>
                        <a:t>Inclusiveness</a:t>
                      </a:r>
                      <a:endParaRPr lang="en-US" sz="1600" dirty="0">
                        <a:solidFill>
                          <a:schemeClr val="tx1"/>
                        </a:solidFill>
                      </a:endParaRPr>
                    </a:p>
                  </a:txBody>
                  <a:tcPr marL="68580" marR="68580" marT="34290" marB="34290">
                    <a:solidFill>
                      <a:srgbClr val="00B0F0"/>
                    </a:solidFill>
                  </a:tcPr>
                </a:tc>
              </a:tr>
              <a:tr h="277485">
                <a:tc rowSpan="2">
                  <a:txBody>
                    <a:bodyPr/>
                    <a:lstStyle/>
                    <a:p>
                      <a:pPr algn="ctr"/>
                      <a:r>
                        <a:rPr lang="en-US" sz="1600" dirty="0" smtClean="0">
                          <a:solidFill>
                            <a:schemeClr val="tx1"/>
                          </a:solidFill>
                        </a:rPr>
                        <a:t>Krait 450</a:t>
                      </a:r>
                      <a:endParaRPr lang="en-US" sz="1600" dirty="0">
                        <a:solidFill>
                          <a:schemeClr val="tx1"/>
                        </a:solidFill>
                      </a:endParaRPr>
                    </a:p>
                  </a:txBody>
                  <a:tcPr marL="68580" marR="68580" marT="34290" marB="34290"/>
                </a:tc>
                <a:tc>
                  <a:txBody>
                    <a:bodyPr/>
                    <a:lstStyle/>
                    <a:p>
                      <a:pPr algn="ctr"/>
                      <a:r>
                        <a:rPr lang="en-US" sz="1600" dirty="0" smtClean="0">
                          <a:solidFill>
                            <a:schemeClr val="tx1"/>
                          </a:solidFill>
                        </a:rPr>
                        <a:t>D-cache</a:t>
                      </a:r>
                      <a:endParaRPr lang="en-US" sz="1600" dirty="0">
                        <a:solidFill>
                          <a:schemeClr val="tx1"/>
                        </a:solidFill>
                      </a:endParaRPr>
                    </a:p>
                  </a:txBody>
                  <a:tcPr marL="68580" marR="68580" marT="34290" marB="34290"/>
                </a:tc>
                <a:tc>
                  <a:txBody>
                    <a:bodyPr/>
                    <a:lstStyle/>
                    <a:p>
                      <a:pPr algn="ctr"/>
                      <a:r>
                        <a:rPr lang="en-US" sz="1600" dirty="0" smtClean="0">
                          <a:solidFill>
                            <a:schemeClr val="tx1"/>
                          </a:solidFill>
                        </a:rPr>
                        <a:t>1169</a:t>
                      </a:r>
                      <a:endParaRPr lang="en-US" sz="1600" dirty="0">
                        <a:solidFill>
                          <a:schemeClr val="tx1"/>
                        </a:solidFill>
                      </a:endParaRPr>
                    </a:p>
                  </a:txBody>
                  <a:tcPr marL="68580" marR="68580" marT="34290" marB="34290"/>
                </a:tc>
                <a:tc>
                  <a:txBody>
                    <a:bodyPr/>
                    <a:lstStyle/>
                    <a:p>
                      <a:pPr algn="ctr"/>
                      <a:r>
                        <a:rPr lang="en-US" sz="1600" dirty="0" smtClean="0">
                          <a:solidFill>
                            <a:schemeClr val="tx1"/>
                          </a:solidFill>
                        </a:rPr>
                        <a:t>3700</a:t>
                      </a:r>
                      <a:endParaRPr lang="en-US" sz="1600" dirty="0">
                        <a:solidFill>
                          <a:schemeClr val="tx1"/>
                        </a:solidFill>
                      </a:endParaRPr>
                    </a:p>
                  </a:txBody>
                  <a:tcPr marL="68580" marR="68580" marT="34290" marB="34290"/>
                </a:tc>
                <a:tc>
                  <a:txBody>
                    <a:bodyPr/>
                    <a:lstStyle/>
                    <a:p>
                      <a:pPr algn="ctr"/>
                      <a:r>
                        <a:rPr lang="en-US" sz="1600" dirty="0" smtClean="0">
                          <a:solidFill>
                            <a:schemeClr val="tx1"/>
                          </a:solidFill>
                        </a:rPr>
                        <a:t>inclusive</a:t>
                      </a:r>
                      <a:endParaRPr lang="en-US" sz="1600" dirty="0">
                        <a:solidFill>
                          <a:schemeClr val="tx1"/>
                        </a:solidFill>
                      </a:endParaRPr>
                    </a:p>
                  </a:txBody>
                  <a:tcPr marL="68580" marR="68580" marT="34290" marB="34290"/>
                </a:tc>
              </a:tr>
              <a:tr h="277485">
                <a:tc vMerge="1">
                  <a:txBody>
                    <a:bodyPr/>
                    <a:lstStyle/>
                    <a:p>
                      <a:pPr algn="ctr"/>
                      <a:endParaRPr lang="en-US" sz="1600">
                        <a:solidFill>
                          <a:schemeClr val="tx1"/>
                        </a:solidFill>
                      </a:endParaRPr>
                    </a:p>
                  </a:txBody>
                  <a:tcPr/>
                </a:tc>
                <a:tc>
                  <a:txBody>
                    <a:bodyPr/>
                    <a:lstStyle/>
                    <a:p>
                      <a:pPr algn="ctr"/>
                      <a:r>
                        <a:rPr lang="en-US" sz="1600" dirty="0" smtClean="0">
                          <a:solidFill>
                            <a:schemeClr val="tx1"/>
                          </a:solidFill>
                        </a:rPr>
                        <a:t>I-cache</a:t>
                      </a:r>
                      <a:endParaRPr lang="en-US" sz="1600" dirty="0">
                        <a:solidFill>
                          <a:schemeClr val="tx1"/>
                        </a:solidFill>
                      </a:endParaRPr>
                    </a:p>
                  </a:txBody>
                  <a:tcPr marL="68580" marR="68580" marT="34290" marB="34290"/>
                </a:tc>
                <a:tc>
                  <a:txBody>
                    <a:bodyPr/>
                    <a:lstStyle/>
                    <a:p>
                      <a:pPr algn="ctr"/>
                      <a:r>
                        <a:rPr lang="en-US" sz="1600" dirty="0" smtClean="0">
                          <a:solidFill>
                            <a:schemeClr val="tx1"/>
                          </a:solidFill>
                        </a:rPr>
                        <a:t>1020</a:t>
                      </a:r>
                      <a:endParaRPr lang="en-US" sz="1600" dirty="0">
                        <a:solidFill>
                          <a:schemeClr val="tx1"/>
                        </a:solidFill>
                      </a:endParaRPr>
                    </a:p>
                  </a:txBody>
                  <a:tcPr marL="68580" marR="68580" marT="34290" marB="34290"/>
                </a:tc>
                <a:tc>
                  <a:txBody>
                    <a:bodyPr/>
                    <a:lstStyle/>
                    <a:p>
                      <a:pPr algn="ctr"/>
                      <a:r>
                        <a:rPr lang="en-US" sz="1600" dirty="0" smtClean="0">
                          <a:solidFill>
                            <a:schemeClr val="tx1"/>
                          </a:solidFill>
                        </a:rPr>
                        <a:t>4350</a:t>
                      </a:r>
                      <a:endParaRPr lang="en-US" sz="1600" dirty="0">
                        <a:solidFill>
                          <a:schemeClr val="tx1"/>
                        </a:solidFill>
                      </a:endParaRPr>
                    </a:p>
                  </a:txBody>
                  <a:tcPr marL="68580" marR="68580" marT="34290" marB="34290"/>
                </a:tc>
                <a:tc>
                  <a:txBody>
                    <a:bodyPr/>
                    <a:lstStyle/>
                    <a:p>
                      <a:pPr marL="0" algn="ctr" defTabSz="457189" rtl="0" eaLnBrk="1" latinLnBrk="0" hangingPunct="1"/>
                      <a:r>
                        <a:rPr lang="en-US" sz="1600" dirty="0" smtClean="0">
                          <a:solidFill>
                            <a:schemeClr val="tx1"/>
                          </a:solidFill>
                        </a:rPr>
                        <a:t>inclusive</a:t>
                      </a:r>
                      <a:endParaRPr lang="en-US" sz="1600" kern="1200" dirty="0">
                        <a:solidFill>
                          <a:schemeClr val="tx1"/>
                        </a:solidFill>
                        <a:latin typeface="+mn-lt"/>
                        <a:ea typeface="+mn-ea"/>
                        <a:cs typeface="+mn-cs"/>
                      </a:endParaRPr>
                    </a:p>
                  </a:txBody>
                  <a:tcPr marL="68580" marR="68580" marT="34290" marB="34290"/>
                </a:tc>
              </a:tr>
              <a:tr h="277485">
                <a:tc rowSpan="2">
                  <a:txBody>
                    <a:bodyPr/>
                    <a:lstStyle/>
                    <a:p>
                      <a:pPr algn="ctr"/>
                      <a:r>
                        <a:rPr lang="en-US" sz="1600" dirty="0" smtClean="0">
                          <a:solidFill>
                            <a:schemeClr val="tx1"/>
                          </a:solidFill>
                        </a:rPr>
                        <a:t>Cortex-A15</a:t>
                      </a:r>
                      <a:endParaRPr lang="en-US" sz="1600" dirty="0">
                        <a:solidFill>
                          <a:schemeClr val="tx1"/>
                        </a:solidFill>
                      </a:endParaRPr>
                    </a:p>
                  </a:txBody>
                  <a:tcPr marL="68580" marR="68580" marT="34290" marB="34290"/>
                </a:tc>
                <a:tc>
                  <a:txBody>
                    <a:bodyPr/>
                    <a:lstStyle/>
                    <a:p>
                      <a:pPr algn="ctr"/>
                      <a:r>
                        <a:rPr lang="en-US" sz="1600" dirty="0" smtClean="0">
                          <a:solidFill>
                            <a:schemeClr val="tx1"/>
                          </a:solidFill>
                        </a:rPr>
                        <a:t>D-cache</a:t>
                      </a:r>
                      <a:endParaRPr lang="en-US" sz="1600" dirty="0">
                        <a:solidFill>
                          <a:schemeClr val="tx1"/>
                        </a:solidFill>
                      </a:endParaRPr>
                    </a:p>
                  </a:txBody>
                  <a:tcPr marL="68580" marR="68580" marT="34290" marB="34290"/>
                </a:tc>
                <a:tc>
                  <a:txBody>
                    <a:bodyPr/>
                    <a:lstStyle/>
                    <a:p>
                      <a:pPr algn="ctr"/>
                      <a:r>
                        <a:rPr lang="en-US" sz="1600" dirty="0" smtClean="0">
                          <a:solidFill>
                            <a:schemeClr val="tx1"/>
                          </a:solidFill>
                        </a:rPr>
                        <a:t>2600</a:t>
                      </a:r>
                      <a:endParaRPr lang="en-US" sz="1600" dirty="0">
                        <a:solidFill>
                          <a:schemeClr val="tx1"/>
                        </a:solidFill>
                      </a:endParaRPr>
                    </a:p>
                  </a:txBody>
                  <a:tcPr marL="68580" marR="68580" marT="34290" marB="34290"/>
                </a:tc>
                <a:tc>
                  <a:txBody>
                    <a:bodyPr/>
                    <a:lstStyle/>
                    <a:p>
                      <a:pPr algn="ctr"/>
                      <a:r>
                        <a:rPr lang="en-US" sz="1600" dirty="0" smtClean="0">
                          <a:solidFill>
                            <a:schemeClr val="tx1"/>
                          </a:solidFill>
                        </a:rPr>
                        <a:t>6469</a:t>
                      </a:r>
                      <a:endParaRPr lang="en-US" sz="1600" dirty="0">
                        <a:solidFill>
                          <a:schemeClr val="tx1"/>
                        </a:solidFill>
                      </a:endParaRPr>
                    </a:p>
                  </a:txBody>
                  <a:tcPr marL="68580" marR="68580" marT="34290" marB="34290"/>
                </a:tc>
                <a:tc>
                  <a:txBody>
                    <a:bodyPr/>
                    <a:lstStyle/>
                    <a:p>
                      <a:pPr algn="ctr"/>
                      <a:r>
                        <a:rPr lang="en-US" sz="1600" dirty="0" smtClean="0">
                          <a:solidFill>
                            <a:schemeClr val="tx1"/>
                          </a:solidFill>
                        </a:rPr>
                        <a:t>inclusive</a:t>
                      </a:r>
                      <a:endParaRPr lang="en-US" sz="1600" dirty="0">
                        <a:solidFill>
                          <a:schemeClr val="tx1"/>
                        </a:solidFill>
                      </a:endParaRPr>
                    </a:p>
                  </a:txBody>
                  <a:tcPr marL="68580" marR="68580" marT="34290" marB="34290"/>
                </a:tc>
              </a:tr>
              <a:tr h="277485">
                <a:tc vMerge="1">
                  <a:txBody>
                    <a:bodyPr/>
                    <a:lstStyle/>
                    <a:p>
                      <a:pPr algn="ctr"/>
                      <a:endParaRPr lang="en-US" sz="1600">
                        <a:solidFill>
                          <a:schemeClr val="tx1"/>
                        </a:solidFill>
                      </a:endParaRPr>
                    </a:p>
                  </a:txBody>
                  <a:tcPr/>
                </a:tc>
                <a:tc>
                  <a:txBody>
                    <a:bodyPr/>
                    <a:lstStyle/>
                    <a:p>
                      <a:pPr algn="ctr"/>
                      <a:r>
                        <a:rPr lang="en-US" sz="1600" dirty="0" smtClean="0">
                          <a:solidFill>
                            <a:schemeClr val="tx1"/>
                          </a:solidFill>
                        </a:rPr>
                        <a:t>I-cache</a:t>
                      </a:r>
                      <a:endParaRPr lang="en-US" sz="1600" dirty="0">
                        <a:solidFill>
                          <a:schemeClr val="tx1"/>
                        </a:solidFill>
                      </a:endParaRPr>
                    </a:p>
                  </a:txBody>
                  <a:tcPr marL="68580" marR="68580" marT="34290" marB="34290"/>
                </a:tc>
                <a:tc>
                  <a:txBody>
                    <a:bodyPr/>
                    <a:lstStyle/>
                    <a:p>
                      <a:pPr algn="ctr"/>
                      <a:r>
                        <a:rPr lang="en-US" sz="1600" dirty="0" smtClean="0">
                          <a:solidFill>
                            <a:schemeClr val="tx1"/>
                          </a:solidFill>
                        </a:rPr>
                        <a:t>2484</a:t>
                      </a:r>
                      <a:endParaRPr lang="en-US" sz="1600" dirty="0">
                        <a:solidFill>
                          <a:schemeClr val="tx1"/>
                        </a:solidFill>
                      </a:endParaRPr>
                    </a:p>
                  </a:txBody>
                  <a:tcPr marL="68580" marR="68580" marT="34290" marB="34290"/>
                </a:tc>
                <a:tc>
                  <a:txBody>
                    <a:bodyPr/>
                    <a:lstStyle/>
                    <a:p>
                      <a:pPr algn="ctr"/>
                      <a:r>
                        <a:rPr lang="en-US" sz="1600" dirty="0" smtClean="0">
                          <a:solidFill>
                            <a:schemeClr val="tx1"/>
                          </a:solidFill>
                        </a:rPr>
                        <a:t>5474</a:t>
                      </a:r>
                      <a:endParaRPr lang="en-US" sz="1600" dirty="0">
                        <a:solidFill>
                          <a:schemeClr val="tx1"/>
                        </a:solidFill>
                      </a:endParaRPr>
                    </a:p>
                  </a:txBody>
                  <a:tcPr marL="68580" marR="68580" marT="34290" marB="34290"/>
                </a:tc>
                <a:tc>
                  <a:txBody>
                    <a:bodyPr/>
                    <a:lstStyle/>
                    <a:p>
                      <a:pPr algn="ctr"/>
                      <a:r>
                        <a:rPr lang="en-US" sz="1600" dirty="0" smtClean="0">
                          <a:solidFill>
                            <a:schemeClr val="tx1"/>
                          </a:solidFill>
                        </a:rPr>
                        <a:t>inclusive</a:t>
                      </a:r>
                      <a:endParaRPr lang="en-US" sz="1600" dirty="0">
                        <a:solidFill>
                          <a:schemeClr val="tx1"/>
                        </a:solidFill>
                      </a:endParaRPr>
                    </a:p>
                  </a:txBody>
                  <a:tcPr marL="68580" marR="68580" marT="34290" marB="34290"/>
                </a:tc>
              </a:tr>
              <a:tr h="277485">
                <a:tc rowSpan="2">
                  <a:txBody>
                    <a:bodyPr/>
                    <a:lstStyle/>
                    <a:p>
                      <a:pPr algn="ctr"/>
                      <a:r>
                        <a:rPr lang="en-US" sz="1600" dirty="0" smtClean="0">
                          <a:solidFill>
                            <a:schemeClr val="tx1"/>
                          </a:solidFill>
                        </a:rPr>
                        <a:t>Cortex-A7</a:t>
                      </a:r>
                      <a:endParaRPr lang="en-US" sz="1600" dirty="0">
                        <a:solidFill>
                          <a:schemeClr val="tx1"/>
                        </a:solidFill>
                      </a:endParaRPr>
                    </a:p>
                  </a:txBody>
                  <a:tcPr marL="68580" marR="68580" marT="34290" marB="34290"/>
                </a:tc>
                <a:tc>
                  <a:txBody>
                    <a:bodyPr/>
                    <a:lstStyle/>
                    <a:p>
                      <a:pPr algn="ctr"/>
                      <a:r>
                        <a:rPr lang="en-US" sz="1600" dirty="0" smtClean="0">
                          <a:solidFill>
                            <a:schemeClr val="tx1"/>
                          </a:solidFill>
                        </a:rPr>
                        <a:t>D-cache</a:t>
                      </a:r>
                      <a:endParaRPr lang="en-US" sz="1600" dirty="0">
                        <a:solidFill>
                          <a:schemeClr val="tx1"/>
                        </a:solidFill>
                      </a:endParaRPr>
                    </a:p>
                  </a:txBody>
                  <a:tcPr marL="68580" marR="68580" marT="34290" marB="34290"/>
                </a:tc>
                <a:tc>
                  <a:txBody>
                    <a:bodyPr/>
                    <a:lstStyle/>
                    <a:p>
                      <a:pPr algn="ctr"/>
                      <a:r>
                        <a:rPr lang="en-US" sz="1600" dirty="0" smtClean="0">
                          <a:solidFill>
                            <a:schemeClr val="tx1"/>
                          </a:solidFill>
                        </a:rPr>
                        <a:t>3378</a:t>
                      </a:r>
                      <a:endParaRPr lang="en-US" sz="1600" dirty="0">
                        <a:solidFill>
                          <a:schemeClr val="tx1"/>
                        </a:solidFill>
                      </a:endParaRPr>
                    </a:p>
                  </a:txBody>
                  <a:tcPr marL="68580" marR="68580" marT="34290" marB="34290"/>
                </a:tc>
                <a:tc>
                  <a:txBody>
                    <a:bodyPr/>
                    <a:lstStyle/>
                    <a:p>
                      <a:pPr algn="ctr"/>
                      <a:r>
                        <a:rPr lang="en-US" sz="1600" dirty="0" smtClean="0">
                          <a:solidFill>
                            <a:schemeClr val="tx1"/>
                          </a:solidFill>
                        </a:rPr>
                        <a:t>15460</a:t>
                      </a:r>
                      <a:endParaRPr lang="en-US" sz="1600" dirty="0">
                        <a:solidFill>
                          <a:schemeClr val="tx1"/>
                        </a:solidFill>
                      </a:endParaRPr>
                    </a:p>
                  </a:txBody>
                  <a:tcPr marL="68580" marR="68580" marT="34290" marB="34290"/>
                </a:tc>
                <a:tc>
                  <a:txBody>
                    <a:bodyPr/>
                    <a:lstStyle/>
                    <a:p>
                      <a:pPr algn="ctr"/>
                      <a:r>
                        <a:rPr lang="en-US" sz="1600" dirty="0" smtClean="0">
                          <a:solidFill>
                            <a:schemeClr val="tx1"/>
                          </a:solidFill>
                        </a:rPr>
                        <a:t>inclusive</a:t>
                      </a:r>
                      <a:endParaRPr lang="en-US" sz="1600" dirty="0">
                        <a:solidFill>
                          <a:schemeClr val="tx1"/>
                        </a:solidFill>
                      </a:endParaRPr>
                    </a:p>
                  </a:txBody>
                  <a:tcPr marL="68580" marR="68580" marT="34290" marB="34290"/>
                </a:tc>
              </a:tr>
              <a:tr h="277485">
                <a:tc vMerge="1">
                  <a:txBody>
                    <a:bodyPr/>
                    <a:lstStyle/>
                    <a:p>
                      <a:pPr algn="ctr"/>
                      <a:endParaRPr lang="en-US" sz="1600">
                        <a:solidFill>
                          <a:schemeClr val="tx1"/>
                        </a:solidFill>
                      </a:endParaRPr>
                    </a:p>
                  </a:txBody>
                  <a:tcPr/>
                </a:tc>
                <a:tc>
                  <a:txBody>
                    <a:bodyPr/>
                    <a:lstStyle/>
                    <a:p>
                      <a:pPr algn="ctr"/>
                      <a:r>
                        <a:rPr lang="en-US" sz="1600" dirty="0" smtClean="0">
                          <a:solidFill>
                            <a:schemeClr val="tx1"/>
                          </a:solidFill>
                        </a:rPr>
                        <a:t>I-cache</a:t>
                      </a:r>
                      <a:endParaRPr lang="en-US" sz="1600" dirty="0">
                        <a:solidFill>
                          <a:schemeClr val="tx1"/>
                        </a:solidFill>
                      </a:endParaRPr>
                    </a:p>
                  </a:txBody>
                  <a:tcPr marL="68580" marR="68580" marT="34290" marB="34290"/>
                </a:tc>
                <a:tc>
                  <a:txBody>
                    <a:bodyPr/>
                    <a:lstStyle/>
                    <a:p>
                      <a:pPr algn="ctr"/>
                      <a:r>
                        <a:rPr lang="en-US" sz="1600" dirty="0" smtClean="0">
                          <a:solidFill>
                            <a:schemeClr val="tx1"/>
                          </a:solidFill>
                        </a:rPr>
                        <a:t>3551</a:t>
                      </a:r>
                      <a:endParaRPr lang="en-US" sz="1600" dirty="0">
                        <a:solidFill>
                          <a:schemeClr val="tx1"/>
                        </a:solidFill>
                      </a:endParaRPr>
                    </a:p>
                  </a:txBody>
                  <a:tcPr marL="68580" marR="68580" marT="34290" marB="34290"/>
                </a:tc>
                <a:tc>
                  <a:txBody>
                    <a:bodyPr/>
                    <a:lstStyle/>
                    <a:p>
                      <a:pPr algn="ctr"/>
                      <a:r>
                        <a:rPr lang="en-US" sz="1600" dirty="0" smtClean="0">
                          <a:solidFill>
                            <a:schemeClr val="tx1"/>
                          </a:solidFill>
                        </a:rPr>
                        <a:t>15822</a:t>
                      </a:r>
                      <a:endParaRPr lang="en-US" sz="1600" dirty="0">
                        <a:solidFill>
                          <a:schemeClr val="tx1"/>
                        </a:solidFill>
                      </a:endParaRPr>
                    </a:p>
                  </a:txBody>
                  <a:tcPr marL="68580" marR="68580" marT="34290" marB="34290"/>
                </a:tc>
                <a:tc>
                  <a:txBody>
                    <a:bodyPr/>
                    <a:lstStyle/>
                    <a:p>
                      <a:pPr algn="ctr"/>
                      <a:r>
                        <a:rPr lang="en-US" sz="1600" dirty="0" smtClean="0">
                          <a:solidFill>
                            <a:schemeClr val="tx1"/>
                          </a:solidFill>
                        </a:rPr>
                        <a:t>inclusive</a:t>
                      </a:r>
                      <a:endParaRPr lang="en-US" sz="1600" dirty="0">
                        <a:solidFill>
                          <a:schemeClr val="tx1"/>
                        </a:solidFill>
                      </a:endParaRPr>
                    </a:p>
                  </a:txBody>
                  <a:tcPr marL="68580" marR="68580" marT="34290" marB="34290"/>
                </a:tc>
              </a:tr>
              <a:tr h="277485">
                <a:tc rowSpan="2">
                  <a:txBody>
                    <a:bodyPr/>
                    <a:lstStyle/>
                    <a:p>
                      <a:pPr algn="ctr"/>
                      <a:r>
                        <a:rPr lang="en-US" sz="1600" dirty="0" smtClean="0">
                          <a:solidFill>
                            <a:schemeClr val="tx1"/>
                          </a:solidFill>
                        </a:rPr>
                        <a:t>Cortex-A57</a:t>
                      </a:r>
                      <a:endParaRPr lang="en-US" sz="1600" dirty="0">
                        <a:solidFill>
                          <a:schemeClr val="tx1"/>
                        </a:solidFill>
                      </a:endParaRPr>
                    </a:p>
                  </a:txBody>
                  <a:tcPr marL="68580" marR="68580" marT="34290" marB="34290"/>
                </a:tc>
                <a:tc>
                  <a:txBody>
                    <a:bodyPr/>
                    <a:lstStyle/>
                    <a:p>
                      <a:pPr algn="ctr"/>
                      <a:r>
                        <a:rPr lang="en-US" sz="1600" dirty="0" smtClean="0">
                          <a:solidFill>
                            <a:schemeClr val="tx1"/>
                          </a:solidFill>
                        </a:rPr>
                        <a:t>D-cache</a:t>
                      </a:r>
                      <a:endParaRPr lang="en-US" sz="1600" dirty="0">
                        <a:solidFill>
                          <a:schemeClr val="tx1"/>
                        </a:solidFill>
                      </a:endParaRPr>
                    </a:p>
                  </a:txBody>
                  <a:tcPr marL="68580" marR="68580" marT="34290" marB="34290"/>
                </a:tc>
                <a:tc>
                  <a:txBody>
                    <a:bodyPr/>
                    <a:lstStyle/>
                    <a:p>
                      <a:pPr algn="ctr"/>
                      <a:r>
                        <a:rPr lang="en-US" sz="1600" dirty="0" smtClean="0">
                          <a:solidFill>
                            <a:schemeClr val="tx1"/>
                          </a:solidFill>
                        </a:rPr>
                        <a:t>223</a:t>
                      </a:r>
                      <a:endParaRPr lang="en-US" sz="1600" dirty="0">
                        <a:solidFill>
                          <a:schemeClr val="tx1"/>
                        </a:solidFill>
                      </a:endParaRPr>
                    </a:p>
                  </a:txBody>
                  <a:tcPr marL="68580" marR="68580" marT="34290" marB="34290"/>
                </a:tc>
                <a:tc>
                  <a:txBody>
                    <a:bodyPr/>
                    <a:lstStyle/>
                    <a:p>
                      <a:pPr algn="ctr"/>
                      <a:r>
                        <a:rPr lang="en-US" sz="1600" dirty="0" smtClean="0">
                          <a:solidFill>
                            <a:schemeClr val="tx1"/>
                          </a:solidFill>
                        </a:rPr>
                        <a:t>907</a:t>
                      </a:r>
                      <a:endParaRPr lang="en-US" sz="1600" dirty="0">
                        <a:solidFill>
                          <a:schemeClr val="tx1"/>
                        </a:solidFill>
                      </a:endParaRPr>
                    </a:p>
                  </a:txBody>
                  <a:tcPr marL="68580" marR="68580" marT="34290" marB="34290"/>
                </a:tc>
                <a:tc>
                  <a:txBody>
                    <a:bodyPr/>
                    <a:lstStyle/>
                    <a:p>
                      <a:pPr algn="ctr"/>
                      <a:r>
                        <a:rPr lang="en-US" sz="1600" dirty="0" smtClean="0">
                          <a:solidFill>
                            <a:schemeClr val="tx1"/>
                          </a:solidFill>
                        </a:rPr>
                        <a:t>inclusive</a:t>
                      </a:r>
                      <a:endParaRPr lang="en-US" sz="1600" dirty="0">
                        <a:solidFill>
                          <a:schemeClr val="tx1"/>
                        </a:solidFill>
                      </a:endParaRPr>
                    </a:p>
                  </a:txBody>
                  <a:tcPr marL="68580" marR="68580" marT="34290" marB="34290"/>
                </a:tc>
              </a:tr>
              <a:tr h="277485">
                <a:tc vMerge="1">
                  <a:txBody>
                    <a:bodyPr/>
                    <a:lstStyle/>
                    <a:p>
                      <a:pPr algn="ctr"/>
                      <a:endParaRPr lang="en-US" sz="1600">
                        <a:solidFill>
                          <a:schemeClr val="tx1"/>
                        </a:solidFill>
                      </a:endParaRPr>
                    </a:p>
                  </a:txBody>
                  <a:tcPr/>
                </a:tc>
                <a:tc>
                  <a:txBody>
                    <a:bodyPr/>
                    <a:lstStyle/>
                    <a:p>
                      <a:pPr algn="ctr"/>
                      <a:r>
                        <a:rPr lang="en-US" sz="1600" dirty="0" smtClean="0">
                          <a:solidFill>
                            <a:schemeClr val="tx1"/>
                          </a:solidFill>
                        </a:rPr>
                        <a:t>I-cache</a:t>
                      </a:r>
                      <a:endParaRPr lang="en-US" sz="1600" dirty="0">
                        <a:solidFill>
                          <a:schemeClr val="tx1"/>
                        </a:solidFill>
                      </a:endParaRPr>
                    </a:p>
                  </a:txBody>
                  <a:tcPr marL="68580" marR="68580" marT="34290" marB="34290"/>
                </a:tc>
                <a:tc>
                  <a:txBody>
                    <a:bodyPr/>
                    <a:lstStyle/>
                    <a:p>
                      <a:pPr algn="ctr"/>
                      <a:r>
                        <a:rPr lang="en-US" sz="1600" dirty="0" smtClean="0">
                          <a:solidFill>
                            <a:schemeClr val="tx1"/>
                          </a:solidFill>
                        </a:rPr>
                        <a:t>150</a:t>
                      </a:r>
                      <a:endParaRPr lang="en-US" sz="1600" dirty="0">
                        <a:solidFill>
                          <a:schemeClr val="tx1"/>
                        </a:solidFill>
                      </a:endParaRPr>
                    </a:p>
                  </a:txBody>
                  <a:tcPr marL="68580" marR="68580" marT="34290" marB="34290"/>
                </a:tc>
                <a:tc>
                  <a:txBody>
                    <a:bodyPr/>
                    <a:lstStyle/>
                    <a:p>
                      <a:pPr algn="ctr"/>
                      <a:r>
                        <a:rPr lang="en-US" sz="1600" dirty="0" smtClean="0">
                          <a:solidFill>
                            <a:schemeClr val="tx1"/>
                          </a:solidFill>
                        </a:rPr>
                        <a:t>794</a:t>
                      </a:r>
                      <a:endParaRPr lang="en-US" sz="1600" dirty="0">
                        <a:solidFill>
                          <a:schemeClr val="tx1"/>
                        </a:solidFill>
                      </a:endParaRPr>
                    </a:p>
                  </a:txBody>
                  <a:tcPr marL="68580" marR="68580" marT="34290" marB="34290"/>
                </a:tc>
                <a:tc>
                  <a:txBody>
                    <a:bodyPr/>
                    <a:lstStyle/>
                    <a:p>
                      <a:pPr algn="ctr"/>
                      <a:r>
                        <a:rPr lang="en-US" sz="1600" dirty="0" smtClean="0">
                          <a:solidFill>
                            <a:schemeClr val="tx1"/>
                          </a:solidFill>
                        </a:rPr>
                        <a:t>inclusive</a:t>
                      </a:r>
                      <a:endParaRPr lang="en-US" sz="1600" dirty="0">
                        <a:solidFill>
                          <a:schemeClr val="tx1"/>
                        </a:solidFill>
                      </a:endParaRPr>
                    </a:p>
                  </a:txBody>
                  <a:tcPr marL="68580" marR="68580" marT="34290" marB="34290"/>
                </a:tc>
              </a:tr>
              <a:tr h="277485">
                <a:tc rowSpan="2">
                  <a:txBody>
                    <a:bodyPr/>
                    <a:lstStyle/>
                    <a:p>
                      <a:pPr algn="ctr"/>
                      <a:r>
                        <a:rPr lang="en-US" sz="1600" dirty="0" smtClean="0">
                          <a:solidFill>
                            <a:schemeClr val="tx1"/>
                          </a:solidFill>
                        </a:rPr>
                        <a:t>Cortex-A53</a:t>
                      </a:r>
                      <a:endParaRPr lang="en-US" sz="1600" dirty="0">
                        <a:solidFill>
                          <a:schemeClr val="tx1"/>
                        </a:solidFill>
                      </a:endParaRPr>
                    </a:p>
                  </a:txBody>
                  <a:tcPr marL="68580" marR="68580" marT="34290" marB="34290"/>
                </a:tc>
                <a:tc>
                  <a:txBody>
                    <a:bodyPr/>
                    <a:lstStyle/>
                    <a:p>
                      <a:pPr algn="ctr"/>
                      <a:r>
                        <a:rPr lang="en-US" sz="1600" dirty="0" smtClean="0">
                          <a:solidFill>
                            <a:schemeClr val="tx1"/>
                          </a:solidFill>
                        </a:rPr>
                        <a:t>D-cache</a:t>
                      </a:r>
                      <a:endParaRPr lang="en-US" sz="1600" dirty="0">
                        <a:solidFill>
                          <a:schemeClr val="tx1"/>
                        </a:solidFill>
                      </a:endParaRPr>
                    </a:p>
                  </a:txBody>
                  <a:tcPr marL="68580" marR="68580" marT="34290" marB="34290"/>
                </a:tc>
                <a:tc>
                  <a:txBody>
                    <a:bodyPr/>
                    <a:lstStyle/>
                    <a:p>
                      <a:pPr algn="ctr"/>
                      <a:r>
                        <a:rPr lang="en-US" sz="1600" dirty="0" smtClean="0">
                          <a:solidFill>
                            <a:schemeClr val="tx1"/>
                          </a:solidFill>
                        </a:rPr>
                        <a:t>325</a:t>
                      </a:r>
                      <a:endParaRPr lang="en-US" sz="1600" dirty="0">
                        <a:solidFill>
                          <a:schemeClr val="tx1"/>
                        </a:solidFill>
                      </a:endParaRPr>
                    </a:p>
                  </a:txBody>
                  <a:tcPr marL="68580" marR="68580" marT="34290" marB="34290"/>
                </a:tc>
                <a:tc>
                  <a:txBody>
                    <a:bodyPr/>
                    <a:lstStyle/>
                    <a:p>
                      <a:pPr algn="ctr"/>
                      <a:r>
                        <a:rPr lang="en-US" sz="1600" dirty="0" smtClean="0">
                          <a:solidFill>
                            <a:schemeClr val="tx1"/>
                          </a:solidFill>
                        </a:rPr>
                        <a:t>1633</a:t>
                      </a:r>
                      <a:endParaRPr lang="en-US" sz="1600" dirty="0">
                        <a:solidFill>
                          <a:schemeClr val="tx1"/>
                        </a:solidFill>
                      </a:endParaRPr>
                    </a:p>
                  </a:txBody>
                  <a:tcPr marL="68580" marR="68580" marT="34290" marB="34290"/>
                </a:tc>
                <a:tc>
                  <a:txBody>
                    <a:bodyPr/>
                    <a:lstStyle/>
                    <a:p>
                      <a:pPr algn="ctr"/>
                      <a:r>
                        <a:rPr lang="en-US" sz="1600" dirty="0" smtClean="0">
                          <a:solidFill>
                            <a:schemeClr val="tx1"/>
                          </a:solidFill>
                        </a:rPr>
                        <a:t>inclusive</a:t>
                      </a:r>
                      <a:endParaRPr lang="en-US" sz="1600" dirty="0">
                        <a:solidFill>
                          <a:schemeClr val="tx1"/>
                        </a:solidFill>
                      </a:endParaRPr>
                    </a:p>
                  </a:txBody>
                  <a:tcPr marL="68580" marR="68580" marT="34290" marB="34290"/>
                </a:tc>
              </a:tr>
              <a:tr h="277485">
                <a:tc vMerge="1">
                  <a:txBody>
                    <a:bodyPr/>
                    <a:lstStyle/>
                    <a:p>
                      <a:pPr algn="ctr"/>
                      <a:endParaRPr lang="en-US" sz="1600">
                        <a:solidFill>
                          <a:schemeClr val="tx1"/>
                        </a:solidFill>
                      </a:endParaRPr>
                    </a:p>
                  </a:txBody>
                  <a:tcPr/>
                </a:tc>
                <a:tc>
                  <a:txBody>
                    <a:bodyPr/>
                    <a:lstStyle/>
                    <a:p>
                      <a:pPr algn="ctr"/>
                      <a:r>
                        <a:rPr lang="en-US" sz="1600" dirty="0" smtClean="0">
                          <a:solidFill>
                            <a:schemeClr val="tx1"/>
                          </a:solidFill>
                        </a:rPr>
                        <a:t>I-cache</a:t>
                      </a:r>
                      <a:endParaRPr lang="en-US" sz="1600" dirty="0">
                        <a:solidFill>
                          <a:schemeClr val="tx1"/>
                        </a:solidFill>
                      </a:endParaRPr>
                    </a:p>
                  </a:txBody>
                  <a:tcPr marL="68580" marR="68580" marT="34290" marB="34290"/>
                </a:tc>
                <a:tc>
                  <a:txBody>
                    <a:bodyPr/>
                    <a:lstStyle/>
                    <a:p>
                      <a:pPr algn="ctr"/>
                      <a:r>
                        <a:rPr lang="en-US" sz="1600" dirty="0" smtClean="0">
                          <a:solidFill>
                            <a:schemeClr val="tx1"/>
                          </a:solidFill>
                        </a:rPr>
                        <a:t>275</a:t>
                      </a:r>
                      <a:endParaRPr lang="en-US" sz="1600" dirty="0">
                        <a:solidFill>
                          <a:schemeClr val="tx1"/>
                        </a:solidFill>
                      </a:endParaRPr>
                    </a:p>
                  </a:txBody>
                  <a:tcPr marL="68580" marR="68580" marT="34290" marB="34290"/>
                </a:tc>
                <a:tc>
                  <a:txBody>
                    <a:bodyPr/>
                    <a:lstStyle/>
                    <a:p>
                      <a:pPr algn="ctr"/>
                      <a:r>
                        <a:rPr lang="en-US" sz="1600" dirty="0" smtClean="0">
                          <a:solidFill>
                            <a:schemeClr val="tx1"/>
                          </a:solidFill>
                        </a:rPr>
                        <a:t>1287</a:t>
                      </a:r>
                      <a:endParaRPr lang="en-US" sz="1600" dirty="0">
                        <a:solidFill>
                          <a:schemeClr val="tx1"/>
                        </a:solidFill>
                      </a:endParaRPr>
                    </a:p>
                  </a:txBody>
                  <a:tcPr marL="68580" marR="68580" marT="34290" marB="34290"/>
                </a:tc>
                <a:tc>
                  <a:txBody>
                    <a:bodyPr/>
                    <a:lstStyle/>
                    <a:p>
                      <a:pPr algn="ctr"/>
                      <a:r>
                        <a:rPr lang="en-US" sz="1600" dirty="0" smtClean="0">
                          <a:solidFill>
                            <a:schemeClr val="tx1"/>
                          </a:solidFill>
                        </a:rPr>
                        <a:t>inclusive</a:t>
                      </a:r>
                      <a:endParaRPr lang="en-US" sz="1600" dirty="0">
                        <a:solidFill>
                          <a:schemeClr val="tx1"/>
                        </a:solidFill>
                      </a:endParaRPr>
                    </a:p>
                  </a:txBody>
                  <a:tcPr marL="68580" marR="68580" marT="34290" marB="34290"/>
                </a:tc>
              </a:tr>
            </a:tbl>
          </a:graphicData>
        </a:graphic>
      </p:graphicFrame>
      <p:sp>
        <p:nvSpPr>
          <p:cNvPr id="6" name="Oval 5"/>
          <p:cNvSpPr/>
          <p:nvPr/>
        </p:nvSpPr>
        <p:spPr>
          <a:xfrm>
            <a:off x="2880953" y="2013095"/>
            <a:ext cx="667265" cy="324365"/>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 name="Oval 7"/>
          <p:cNvSpPr/>
          <p:nvPr/>
        </p:nvSpPr>
        <p:spPr>
          <a:xfrm>
            <a:off x="3665742" y="3924504"/>
            <a:ext cx="667265" cy="324365"/>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0" name="Oval 9"/>
          <p:cNvSpPr/>
          <p:nvPr/>
        </p:nvSpPr>
        <p:spPr>
          <a:xfrm>
            <a:off x="2880952" y="3924505"/>
            <a:ext cx="667265" cy="324365"/>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1" name="Oval 10"/>
          <p:cNvSpPr/>
          <p:nvPr/>
        </p:nvSpPr>
        <p:spPr>
          <a:xfrm>
            <a:off x="3665741" y="2013094"/>
            <a:ext cx="667265" cy="324365"/>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 name="Content Placeholder 1"/>
          <p:cNvSpPr>
            <a:spLocks noGrp="1"/>
          </p:cNvSpPr>
          <p:nvPr>
            <p:ph idx="15"/>
          </p:nvPr>
        </p:nvSpPr>
        <p:spPr/>
        <p:txBody>
          <a:bodyPr/>
          <a:lstStyle/>
          <a:p>
            <a:endParaRPr lang="en-US"/>
          </a:p>
        </p:txBody>
      </p:sp>
      <p:sp>
        <p:nvSpPr>
          <p:cNvPr id="12"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811742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81866" y="2661315"/>
            <a:ext cx="685800" cy="6858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14" name="Rectangle 13"/>
          <p:cNvSpPr/>
          <p:nvPr/>
        </p:nvSpPr>
        <p:spPr>
          <a:xfrm>
            <a:off x="1067666" y="2661315"/>
            <a:ext cx="1666391"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350" dirty="0"/>
              <a:t>FLUSH-RELOAD</a:t>
            </a:r>
          </a:p>
          <a:p>
            <a:pPr algn="ctr"/>
            <a:r>
              <a:rPr lang="en-US" sz="1350" dirty="0"/>
              <a:t>INTERVAL</a:t>
            </a:r>
          </a:p>
        </p:txBody>
      </p:sp>
      <p:sp>
        <p:nvSpPr>
          <p:cNvPr id="18" name="Rectangle 17"/>
          <p:cNvSpPr/>
          <p:nvPr/>
        </p:nvSpPr>
        <p:spPr>
          <a:xfrm>
            <a:off x="3417674" y="2661315"/>
            <a:ext cx="685800" cy="68580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19" name="Rectangle 18"/>
          <p:cNvSpPr/>
          <p:nvPr/>
        </p:nvSpPr>
        <p:spPr>
          <a:xfrm>
            <a:off x="4103474" y="2661315"/>
            <a:ext cx="1675535"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350" dirty="0"/>
              <a:t>FLUSH-RELOAD</a:t>
            </a:r>
          </a:p>
          <a:p>
            <a:pPr algn="ctr"/>
            <a:r>
              <a:rPr lang="en-US" sz="1350" dirty="0"/>
              <a:t>INTERVAL</a:t>
            </a:r>
          </a:p>
        </p:txBody>
      </p:sp>
      <p:sp>
        <p:nvSpPr>
          <p:cNvPr id="26" name="TextBox 25"/>
          <p:cNvSpPr txBox="1"/>
          <p:nvPr/>
        </p:nvSpPr>
        <p:spPr>
          <a:xfrm>
            <a:off x="381867" y="1783258"/>
            <a:ext cx="752129" cy="300082"/>
          </a:xfrm>
          <a:prstGeom prst="rect">
            <a:avLst/>
          </a:prstGeom>
          <a:noFill/>
        </p:spPr>
        <p:txBody>
          <a:bodyPr wrap="none" rtlCol="0">
            <a:spAutoFit/>
          </a:bodyPr>
          <a:lstStyle/>
          <a:p>
            <a:r>
              <a:rPr lang="en-US" sz="1350"/>
              <a:t>FLUSH</a:t>
            </a:r>
          </a:p>
        </p:txBody>
      </p:sp>
      <p:cxnSp>
        <p:nvCxnSpPr>
          <p:cNvPr id="27" name="Straight Arrow Connector 26"/>
          <p:cNvCxnSpPr/>
          <p:nvPr/>
        </p:nvCxnSpPr>
        <p:spPr>
          <a:xfrm flipH="1">
            <a:off x="1881937" y="2066723"/>
            <a:ext cx="5030" cy="50292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634977" y="1789723"/>
            <a:ext cx="569387" cy="300082"/>
          </a:xfrm>
          <a:prstGeom prst="rect">
            <a:avLst/>
          </a:prstGeom>
          <a:noFill/>
        </p:spPr>
        <p:txBody>
          <a:bodyPr wrap="none" rtlCol="0">
            <a:spAutoFit/>
          </a:bodyPr>
          <a:lstStyle/>
          <a:p>
            <a:r>
              <a:rPr lang="en-US" sz="1350" dirty="0"/>
              <a:t>IDLE</a:t>
            </a:r>
          </a:p>
        </p:txBody>
      </p:sp>
      <p:cxnSp>
        <p:nvCxnSpPr>
          <p:cNvPr id="32" name="Straight Arrow Connector 31"/>
          <p:cNvCxnSpPr/>
          <p:nvPr/>
        </p:nvCxnSpPr>
        <p:spPr>
          <a:xfrm flipH="1">
            <a:off x="719737" y="2066723"/>
            <a:ext cx="5030" cy="50292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3445693" y="1787830"/>
            <a:ext cx="752129" cy="300082"/>
          </a:xfrm>
          <a:prstGeom prst="rect">
            <a:avLst/>
          </a:prstGeom>
          <a:noFill/>
        </p:spPr>
        <p:txBody>
          <a:bodyPr wrap="none" rtlCol="0">
            <a:spAutoFit/>
          </a:bodyPr>
          <a:lstStyle/>
          <a:p>
            <a:r>
              <a:rPr lang="en-US" sz="1350"/>
              <a:t>FLUSH</a:t>
            </a:r>
          </a:p>
        </p:txBody>
      </p:sp>
      <p:cxnSp>
        <p:nvCxnSpPr>
          <p:cNvPr id="35" name="Straight Arrow Connector 34"/>
          <p:cNvCxnSpPr/>
          <p:nvPr/>
        </p:nvCxnSpPr>
        <p:spPr>
          <a:xfrm flipH="1">
            <a:off x="4958352" y="2066723"/>
            <a:ext cx="5030" cy="50292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4711390" y="1789723"/>
            <a:ext cx="569387" cy="300082"/>
          </a:xfrm>
          <a:prstGeom prst="rect">
            <a:avLst/>
          </a:prstGeom>
          <a:noFill/>
        </p:spPr>
        <p:txBody>
          <a:bodyPr wrap="none" rtlCol="0">
            <a:spAutoFit/>
          </a:bodyPr>
          <a:lstStyle/>
          <a:p>
            <a:r>
              <a:rPr lang="en-US" sz="1350" dirty="0"/>
              <a:t>IDLE</a:t>
            </a:r>
          </a:p>
        </p:txBody>
      </p:sp>
      <p:cxnSp>
        <p:nvCxnSpPr>
          <p:cNvPr id="38" name="Straight Arrow Connector 37"/>
          <p:cNvCxnSpPr/>
          <p:nvPr/>
        </p:nvCxnSpPr>
        <p:spPr>
          <a:xfrm flipH="1">
            <a:off x="3783562" y="2071295"/>
            <a:ext cx="5030" cy="50292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81866" y="3438788"/>
            <a:ext cx="0" cy="742878"/>
          </a:xfrm>
          <a:prstGeom prst="line">
            <a:avLst/>
          </a:prstGeom>
        </p:spPr>
        <p:style>
          <a:lnRef idx="2">
            <a:schemeClr val="dk1"/>
          </a:lnRef>
          <a:fillRef idx="0">
            <a:schemeClr val="dk1"/>
          </a:fillRef>
          <a:effectRef idx="1">
            <a:schemeClr val="dk1"/>
          </a:effectRef>
          <a:fontRef idx="minor">
            <a:schemeClr val="tx1"/>
          </a:fontRef>
        </p:style>
      </p:cxnSp>
      <p:cxnSp>
        <p:nvCxnSpPr>
          <p:cNvPr id="54" name="Straight Connector 53"/>
          <p:cNvCxnSpPr/>
          <p:nvPr/>
        </p:nvCxnSpPr>
        <p:spPr>
          <a:xfrm>
            <a:off x="3417674" y="3438788"/>
            <a:ext cx="0" cy="742878"/>
          </a:xfrm>
          <a:prstGeom prst="line">
            <a:avLst/>
          </a:prstGeom>
        </p:spPr>
        <p:style>
          <a:lnRef idx="2">
            <a:schemeClr val="dk1"/>
          </a:lnRef>
          <a:fillRef idx="0">
            <a:schemeClr val="dk1"/>
          </a:fillRef>
          <a:effectRef idx="1">
            <a:schemeClr val="dk1"/>
          </a:effectRef>
          <a:fontRef idx="minor">
            <a:schemeClr val="tx1"/>
          </a:fontRef>
        </p:style>
      </p:cxnSp>
      <p:sp>
        <p:nvSpPr>
          <p:cNvPr id="55" name="TextBox 54"/>
          <p:cNvSpPr txBox="1"/>
          <p:nvPr/>
        </p:nvSpPr>
        <p:spPr>
          <a:xfrm>
            <a:off x="1138985" y="3567854"/>
            <a:ext cx="1521571" cy="507831"/>
          </a:xfrm>
          <a:prstGeom prst="rect">
            <a:avLst/>
          </a:prstGeom>
          <a:noFill/>
        </p:spPr>
        <p:txBody>
          <a:bodyPr wrap="none" rtlCol="0">
            <a:spAutoFit/>
          </a:bodyPr>
          <a:lstStyle/>
          <a:p>
            <a:pPr algn="ctr"/>
            <a:r>
              <a:rPr lang="en-US" sz="1350" dirty="0"/>
              <a:t>FLUSH-RELOAD</a:t>
            </a:r>
          </a:p>
          <a:p>
            <a:pPr algn="ctr"/>
            <a:r>
              <a:rPr lang="en-US" sz="1350" dirty="0"/>
              <a:t>CYCLE</a:t>
            </a:r>
          </a:p>
        </p:txBody>
      </p:sp>
      <p:cxnSp>
        <p:nvCxnSpPr>
          <p:cNvPr id="56" name="Straight Arrow Connector 55"/>
          <p:cNvCxnSpPr/>
          <p:nvPr/>
        </p:nvCxnSpPr>
        <p:spPr>
          <a:xfrm flipH="1">
            <a:off x="429067" y="3827375"/>
            <a:ext cx="685800" cy="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2637472" y="3827375"/>
            <a:ext cx="658124" cy="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grpSp>
        <p:nvGrpSpPr>
          <p:cNvPr id="66" name="Group 65"/>
          <p:cNvGrpSpPr/>
          <p:nvPr/>
        </p:nvGrpSpPr>
        <p:grpSpPr>
          <a:xfrm>
            <a:off x="2637474" y="1776793"/>
            <a:ext cx="896399" cy="1570322"/>
            <a:chOff x="3516629" y="1511808"/>
            <a:chExt cx="1195197" cy="2093762"/>
          </a:xfrm>
        </p:grpSpPr>
        <p:sp>
          <p:nvSpPr>
            <p:cNvPr id="15" name="Rectangle 14"/>
            <p:cNvSpPr/>
            <p:nvPr/>
          </p:nvSpPr>
          <p:spPr>
            <a:xfrm>
              <a:off x="3645408" y="2691170"/>
              <a:ext cx="911490" cy="914400"/>
            </a:xfrm>
            <a:prstGeom prst="rect">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30" name="TextBox 29"/>
            <p:cNvSpPr txBox="1"/>
            <p:nvPr/>
          </p:nvSpPr>
          <p:spPr>
            <a:xfrm>
              <a:off x="3516629" y="1511808"/>
              <a:ext cx="1195197" cy="400109"/>
            </a:xfrm>
            <a:prstGeom prst="rect">
              <a:avLst/>
            </a:prstGeom>
            <a:noFill/>
          </p:spPr>
          <p:txBody>
            <a:bodyPr wrap="none" rtlCol="0">
              <a:spAutoFit/>
            </a:bodyPr>
            <a:lstStyle/>
            <a:p>
              <a:r>
                <a:rPr lang="en-US" sz="1350"/>
                <a:t>RELOAD</a:t>
              </a:r>
              <a:endParaRPr lang="en-US" sz="1350" dirty="0"/>
            </a:p>
          </p:txBody>
        </p:sp>
        <p:cxnSp>
          <p:nvCxnSpPr>
            <p:cNvPr id="33" name="Straight Arrow Connector 32"/>
            <p:cNvCxnSpPr/>
            <p:nvPr/>
          </p:nvCxnSpPr>
          <p:spPr>
            <a:xfrm flipH="1">
              <a:off x="4076745" y="1889760"/>
              <a:ext cx="6706" cy="67056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pic>
          <p:nvPicPr>
            <p:cNvPr id="64" name="Picture 63"/>
            <p:cNvPicPr>
              <a:picLocks noChangeAspect="1"/>
            </p:cNvPicPr>
            <p:nvPr/>
          </p:nvPicPr>
          <p:blipFill>
            <a:blip r:embed="rId3"/>
            <a:stretch>
              <a:fillRect/>
            </a:stretch>
          </p:blipFill>
          <p:spPr>
            <a:xfrm>
              <a:off x="3722332" y="2771004"/>
              <a:ext cx="754732" cy="754732"/>
            </a:xfrm>
            <a:prstGeom prst="rect">
              <a:avLst/>
            </a:prstGeom>
          </p:spPr>
        </p:pic>
      </p:grpSp>
      <p:sp>
        <p:nvSpPr>
          <p:cNvPr id="20" name="Rectangle 19"/>
          <p:cNvSpPr/>
          <p:nvPr/>
        </p:nvSpPr>
        <p:spPr>
          <a:xfrm>
            <a:off x="5779009" y="2661315"/>
            <a:ext cx="686885" cy="685800"/>
          </a:xfrm>
          <a:prstGeom prst="rect">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37" name="TextBox 36"/>
          <p:cNvSpPr txBox="1"/>
          <p:nvPr/>
        </p:nvSpPr>
        <p:spPr>
          <a:xfrm>
            <a:off x="5711717" y="1783258"/>
            <a:ext cx="896399" cy="300082"/>
          </a:xfrm>
          <a:prstGeom prst="rect">
            <a:avLst/>
          </a:prstGeom>
          <a:noFill/>
        </p:spPr>
        <p:txBody>
          <a:bodyPr wrap="none" rtlCol="0">
            <a:spAutoFit/>
          </a:bodyPr>
          <a:lstStyle/>
          <a:p>
            <a:r>
              <a:rPr lang="en-US" sz="1350"/>
              <a:t>RELOAD</a:t>
            </a:r>
            <a:endParaRPr lang="en-US" sz="1350" dirty="0"/>
          </a:p>
        </p:txBody>
      </p:sp>
      <p:cxnSp>
        <p:nvCxnSpPr>
          <p:cNvPr id="39" name="Straight Arrow Connector 38"/>
          <p:cNvCxnSpPr/>
          <p:nvPr/>
        </p:nvCxnSpPr>
        <p:spPr>
          <a:xfrm flipH="1">
            <a:off x="6131803" y="2066723"/>
            <a:ext cx="5030" cy="50292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pic>
        <p:nvPicPr>
          <p:cNvPr id="67" name="Picture 66"/>
          <p:cNvPicPr>
            <a:picLocks noChangeAspect="1"/>
          </p:cNvPicPr>
          <p:nvPr/>
        </p:nvPicPr>
        <p:blipFill>
          <a:blip r:embed="rId3"/>
          <a:stretch>
            <a:fillRect/>
          </a:stretch>
        </p:blipFill>
        <p:spPr>
          <a:xfrm>
            <a:off x="5853808" y="2722069"/>
            <a:ext cx="566049" cy="566049"/>
          </a:xfrm>
          <a:prstGeom prst="rect">
            <a:avLst/>
          </a:prstGeom>
        </p:spPr>
      </p:pic>
      <p:sp>
        <p:nvSpPr>
          <p:cNvPr id="31" name="TextBox 30"/>
          <p:cNvSpPr txBox="1"/>
          <p:nvPr/>
        </p:nvSpPr>
        <p:spPr>
          <a:xfrm>
            <a:off x="3798673" y="3567853"/>
            <a:ext cx="2957071" cy="507831"/>
          </a:xfrm>
          <a:prstGeom prst="rect">
            <a:avLst/>
          </a:prstGeom>
          <a:noFill/>
        </p:spPr>
        <p:txBody>
          <a:bodyPr wrap="square" rtlCol="0">
            <a:spAutoFit/>
          </a:bodyPr>
          <a:lstStyle/>
          <a:p>
            <a:r>
              <a:rPr lang="en-US" sz="1350" dirty="0">
                <a:solidFill>
                  <a:srgbClr val="FF0000"/>
                </a:solidFill>
                <a:sym typeface="Wingdings"/>
              </a:rPr>
              <a:t>FAST    </a:t>
            </a:r>
            <a:r>
              <a:rPr lang="en-US" altLang="zh-CN" sz="1350" dirty="0" smtClean="0">
                <a:solidFill>
                  <a:srgbClr val="FF0000"/>
                </a:solidFill>
                <a:sym typeface="Wingdings"/>
              </a:rPr>
              <a:t>ACCESS</a:t>
            </a:r>
            <a:endParaRPr lang="en-US" sz="1350" dirty="0">
              <a:solidFill>
                <a:srgbClr val="FF0000"/>
              </a:solidFill>
              <a:sym typeface="Wingdings"/>
            </a:endParaRPr>
          </a:p>
          <a:p>
            <a:r>
              <a:rPr lang="en-US" sz="1350" dirty="0">
                <a:solidFill>
                  <a:srgbClr val="FF0000"/>
                </a:solidFill>
                <a:sym typeface="Wingdings"/>
              </a:rPr>
              <a:t>SLOW  NO  ACCESS</a:t>
            </a:r>
            <a:endParaRPr lang="en-US" sz="1350" dirty="0">
              <a:solidFill>
                <a:srgbClr val="FF0000"/>
              </a:solidFill>
            </a:endParaRPr>
          </a:p>
        </p:txBody>
      </p:sp>
      <p:sp>
        <p:nvSpPr>
          <p:cNvPr id="2" name="Content Placeholder 1"/>
          <p:cNvSpPr>
            <a:spLocks noGrp="1"/>
          </p:cNvSpPr>
          <p:nvPr>
            <p:ph idx="15"/>
          </p:nvPr>
        </p:nvSpPr>
        <p:spPr/>
        <p:txBody>
          <a:bodyPr/>
          <a:lstStyle/>
          <a:p>
            <a:endParaRPr lang="en-US"/>
          </a:p>
        </p:txBody>
      </p:sp>
      <p:sp>
        <p:nvSpPr>
          <p:cNvPr id="42" name="TextBox 41"/>
          <p:cNvSpPr txBox="1"/>
          <p:nvPr/>
        </p:nvSpPr>
        <p:spPr>
          <a:xfrm>
            <a:off x="381866" y="870094"/>
            <a:ext cx="5904886" cy="461665"/>
          </a:xfrm>
          <a:prstGeom prst="rect">
            <a:avLst/>
          </a:prstGeom>
          <a:noFill/>
        </p:spPr>
        <p:txBody>
          <a:bodyPr wrap="none" rtlCol="0">
            <a:spAutoFit/>
          </a:bodyPr>
          <a:lstStyle/>
          <a:p>
            <a:r>
              <a:rPr lang="en-US" altLang="zh-CN" sz="2400" dirty="0"/>
              <a:t>Flush-Reload Side-Channel Attack on x86</a:t>
            </a:r>
          </a:p>
        </p:txBody>
      </p:sp>
      <p:sp>
        <p:nvSpPr>
          <p:cNvPr id="3" name="Content Placeholder 2"/>
          <p:cNvSpPr>
            <a:spLocks noGrp="1"/>
          </p:cNvSpPr>
          <p:nvPr>
            <p:ph idx="15"/>
          </p:nvPr>
        </p:nvSpPr>
        <p:spPr/>
        <p:txBody>
          <a:bodyPr/>
          <a:lstStyle/>
          <a:p>
            <a:endParaRPr lang="en-US"/>
          </a:p>
        </p:txBody>
      </p:sp>
      <p:sp>
        <p:nvSpPr>
          <p:cNvPr id="44"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34144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fade">
                                      <p:cBhvr>
                                        <p:cTn id="29" dur="500"/>
                                        <p:tgtEl>
                                          <p:spTgt spid="6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500"/>
                                        <p:tgtEl>
                                          <p:spTgt spid="5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500"/>
                                        <p:tgtEl>
                                          <p:spTgt spid="55"/>
                                        </p:tgtEl>
                                      </p:cBhvr>
                                    </p:animEffect>
                                  </p:childTnLst>
                                </p:cTn>
                              </p:par>
                              <p:par>
                                <p:cTn id="41" presetID="10" presetClass="entr" presetSubtype="0" fill="hold" nodeType="with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fade">
                                      <p:cBhvr>
                                        <p:cTn id="43" dur="500"/>
                                        <p:tgtEl>
                                          <p:spTgt spid="56"/>
                                        </p:tgtEl>
                                      </p:cBhvr>
                                    </p:animEffect>
                                  </p:childTnLst>
                                </p:cTn>
                              </p:par>
                              <p:par>
                                <p:cTn id="44" presetID="10" presetClass="entr" presetSubtype="0" fill="hold" nodeType="with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fade">
                                      <p:cBhvr>
                                        <p:cTn id="46" dur="500"/>
                                        <p:tgtEl>
                                          <p:spTgt spid="5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500"/>
                                        <p:tgtEl>
                                          <p:spTgt spid="34"/>
                                        </p:tgtEl>
                                      </p:cBhvr>
                                    </p:animEffect>
                                  </p:childTnLst>
                                </p:cTn>
                              </p:par>
                              <p:par>
                                <p:cTn id="55" presetID="10" presetClass="entr" presetSubtype="0" fill="hold"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par>
                                <p:cTn id="63" presetID="10" presetClass="entr" presetSubtype="0"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500"/>
                                        <p:tgtEl>
                                          <p:spTgt spid="36"/>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dissolve">
                                      <p:cBhvr>
                                        <p:cTn id="73" dur="500"/>
                                        <p:tgtEl>
                                          <p:spTgt spid="20"/>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dissolve">
                                      <p:cBhvr>
                                        <p:cTn id="76" dur="500"/>
                                        <p:tgtEl>
                                          <p:spTgt spid="37"/>
                                        </p:tgtEl>
                                      </p:cBhvr>
                                    </p:animEffect>
                                  </p:childTnLst>
                                </p:cTn>
                              </p:par>
                              <p:par>
                                <p:cTn id="77" presetID="9"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dissolve">
                                      <p:cBhvr>
                                        <p:cTn id="79" dur="500"/>
                                        <p:tgtEl>
                                          <p:spTgt spid="39"/>
                                        </p:tgtEl>
                                      </p:cBhvr>
                                    </p:animEffect>
                                  </p:childTnLst>
                                </p:cTn>
                              </p:par>
                              <p:par>
                                <p:cTn id="80" presetID="9" presetClass="entr" presetSubtype="0" fill="hold" nodeType="withEffect">
                                  <p:stCondLst>
                                    <p:cond delay="0"/>
                                  </p:stCondLst>
                                  <p:childTnLst>
                                    <p:set>
                                      <p:cBhvr>
                                        <p:cTn id="81" dur="1" fill="hold">
                                          <p:stCondLst>
                                            <p:cond delay="0"/>
                                          </p:stCondLst>
                                        </p:cTn>
                                        <p:tgtEl>
                                          <p:spTgt spid="67"/>
                                        </p:tgtEl>
                                        <p:attrNameLst>
                                          <p:attrName>style.visibility</p:attrName>
                                        </p:attrNameLst>
                                      </p:cBhvr>
                                      <p:to>
                                        <p:strVal val="visible"/>
                                      </p:to>
                                    </p:set>
                                    <p:animEffect transition="in" filter="dissolve">
                                      <p:cBhvr>
                                        <p:cTn id="82" dur="500"/>
                                        <p:tgtEl>
                                          <p:spTgt spid="67"/>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dissolve">
                                      <p:cBhvr>
                                        <p:cTn id="8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8" grpId="0" animBg="1"/>
      <p:bldP spid="19" grpId="0" animBg="1"/>
      <p:bldP spid="26" grpId="0"/>
      <p:bldP spid="28" grpId="0"/>
      <p:bldP spid="34" grpId="0"/>
      <p:bldP spid="36" grpId="0"/>
      <p:bldP spid="55" grpId="0"/>
      <p:bldP spid="20" grpId="0" animBg="1"/>
      <p:bldP spid="37"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2647" y="928488"/>
            <a:ext cx="5653175" cy="461665"/>
          </a:xfrm>
          <a:prstGeom prst="rect">
            <a:avLst/>
          </a:prstGeom>
          <a:noFill/>
        </p:spPr>
        <p:txBody>
          <a:bodyPr wrap="square" rtlCol="0">
            <a:spAutoFit/>
          </a:bodyPr>
          <a:lstStyle/>
          <a:p>
            <a:pPr algn="ctr"/>
            <a:r>
              <a:rPr lang="en-US" altLang="zh-CN" sz="2400" dirty="0"/>
              <a:t>Flush-Reload on ARM</a:t>
            </a:r>
          </a:p>
        </p:txBody>
      </p:sp>
      <p:sp>
        <p:nvSpPr>
          <p:cNvPr id="4" name="Rectangle 3"/>
          <p:cNvSpPr/>
          <p:nvPr/>
        </p:nvSpPr>
        <p:spPr>
          <a:xfrm>
            <a:off x="545247" y="1794197"/>
            <a:ext cx="5907024" cy="738664"/>
          </a:xfrm>
          <a:prstGeom prst="rect">
            <a:avLst/>
          </a:prstGeom>
        </p:spPr>
        <p:txBody>
          <a:bodyPr wrap="square">
            <a:spAutoFit/>
          </a:bodyPr>
          <a:lstStyle/>
          <a:p>
            <a:pPr marL="428615" indent="-428615">
              <a:buFont typeface="Arial" charset="0"/>
              <a:buChar char="•"/>
            </a:pPr>
            <a:r>
              <a:rPr lang="en-US" altLang="zh-CN" sz="2100" dirty="0"/>
              <a:t>“Flush-Reload is not applicable on ARM”	</a:t>
            </a:r>
          </a:p>
          <a:p>
            <a:pPr lvl="1"/>
            <a:r>
              <a:rPr lang="en-US" altLang="zh-CN" sz="2100" dirty="0"/>
              <a:t>				</a:t>
            </a:r>
            <a:r>
              <a:rPr lang="en-US" altLang="zh-CN" sz="2100" dirty="0" smtClean="0"/>
              <a:t>--- </a:t>
            </a:r>
            <a:r>
              <a:rPr lang="en-US" altLang="zh-CN" sz="2100" dirty="0"/>
              <a:t>[</a:t>
            </a:r>
            <a:r>
              <a:rPr lang="en-US" altLang="zh-CN" sz="2100" dirty="0" err="1"/>
              <a:t>Yarom</a:t>
            </a:r>
            <a:r>
              <a:rPr lang="en-US" altLang="zh-CN" sz="2100" dirty="0"/>
              <a:t> et al., Security’14]</a:t>
            </a:r>
            <a:endParaRPr lang="zh-CN" altLang="en-US" sz="2100" dirty="0"/>
          </a:p>
        </p:txBody>
      </p:sp>
      <p:pic>
        <p:nvPicPr>
          <p:cNvPr id="5" name="Picture 4"/>
          <p:cNvPicPr>
            <a:picLocks noChangeAspect="1"/>
          </p:cNvPicPr>
          <p:nvPr/>
        </p:nvPicPr>
        <p:blipFill>
          <a:blip r:embed="rId2"/>
          <a:stretch>
            <a:fillRect/>
          </a:stretch>
        </p:blipFill>
        <p:spPr>
          <a:xfrm>
            <a:off x="2217764" y="2879712"/>
            <a:ext cx="2022939" cy="2022939"/>
          </a:xfrm>
          <a:prstGeom prst="rect">
            <a:avLst/>
          </a:prstGeom>
        </p:spPr>
      </p:pic>
      <p:sp>
        <p:nvSpPr>
          <p:cNvPr id="2" name="Content Placeholder 1"/>
          <p:cNvSpPr>
            <a:spLocks noGrp="1"/>
          </p:cNvSpPr>
          <p:nvPr>
            <p:ph idx="15"/>
          </p:nvPr>
        </p:nvSpPr>
        <p:spPr/>
        <p:txBody>
          <a:bodyPr/>
          <a:lstStyle/>
          <a:p>
            <a:endParaRPr lang="en-US"/>
          </a:p>
        </p:txBody>
      </p:sp>
      <p:sp>
        <p:nvSpPr>
          <p:cNvPr id="8"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42068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7586" y="1304783"/>
            <a:ext cx="5653175" cy="461665"/>
          </a:xfrm>
          <a:prstGeom prst="rect">
            <a:avLst/>
          </a:prstGeom>
          <a:noFill/>
        </p:spPr>
        <p:txBody>
          <a:bodyPr wrap="square" rtlCol="0">
            <a:spAutoFit/>
          </a:bodyPr>
          <a:lstStyle/>
          <a:p>
            <a:pPr algn="ctr"/>
            <a:r>
              <a:rPr lang="en-US" altLang="zh-CN" sz="2400" dirty="0"/>
              <a:t>OUTLINE</a:t>
            </a:r>
          </a:p>
        </p:txBody>
      </p:sp>
      <p:sp>
        <p:nvSpPr>
          <p:cNvPr id="4" name="Content Placeholder 2"/>
          <p:cNvSpPr>
            <a:spLocks noGrp="1"/>
          </p:cNvSpPr>
          <p:nvPr>
            <p:ph idx="4294967295"/>
          </p:nvPr>
        </p:nvSpPr>
        <p:spPr>
          <a:xfrm>
            <a:off x="363578" y="1899734"/>
            <a:ext cx="7886700" cy="1956197"/>
          </a:xfrm>
          <a:prstGeom prst="rect">
            <a:avLst/>
          </a:prstGeom>
        </p:spPr>
        <p:txBody>
          <a:bodyPr/>
          <a:lstStyle/>
          <a:p>
            <a:pPr marL="557199" indent="-557199">
              <a:buFont typeface="+mj-lt"/>
              <a:buAutoNum type="arabicPeriod"/>
            </a:pPr>
            <a:r>
              <a:rPr lang="en-US" altLang="zh-CN" sz="2100" dirty="0">
                <a:solidFill>
                  <a:srgbClr val="FF0000"/>
                </a:solidFill>
              </a:rPr>
              <a:t>ARM</a:t>
            </a:r>
            <a:r>
              <a:rPr lang="zh-CN" altLang="en-US" sz="2100" dirty="0">
                <a:solidFill>
                  <a:srgbClr val="FF0000"/>
                </a:solidFill>
              </a:rPr>
              <a:t> </a:t>
            </a:r>
            <a:r>
              <a:rPr lang="en-US" altLang="zh-CN" sz="2100" dirty="0">
                <a:solidFill>
                  <a:srgbClr val="FF0000"/>
                </a:solidFill>
              </a:rPr>
              <a:t>Cache</a:t>
            </a:r>
            <a:r>
              <a:rPr lang="zh-CN" altLang="en-US" sz="2100" dirty="0">
                <a:solidFill>
                  <a:srgbClr val="FF0000"/>
                </a:solidFill>
              </a:rPr>
              <a:t> </a:t>
            </a:r>
            <a:r>
              <a:rPr lang="en-US" altLang="zh-CN" sz="2100" dirty="0">
                <a:solidFill>
                  <a:srgbClr val="FF0000"/>
                </a:solidFill>
              </a:rPr>
              <a:t>Exploration</a:t>
            </a:r>
            <a:endParaRPr lang="en-US" sz="2100" dirty="0">
              <a:solidFill>
                <a:srgbClr val="FF0000"/>
              </a:solidFill>
            </a:endParaRPr>
          </a:p>
          <a:p>
            <a:pPr marL="557199" indent="-557199">
              <a:buFont typeface="+mj-lt"/>
              <a:buAutoNum type="arabicPeriod"/>
            </a:pPr>
            <a:r>
              <a:rPr lang="en-US" altLang="zh-CN" sz="2100" dirty="0"/>
              <a:t>Return-Oriented</a:t>
            </a:r>
            <a:r>
              <a:rPr lang="zh-CN" altLang="en-US" sz="2100" dirty="0"/>
              <a:t> </a:t>
            </a:r>
            <a:r>
              <a:rPr lang="en-US" altLang="zh-CN" sz="2100" dirty="0"/>
              <a:t>Flush-Reload</a:t>
            </a:r>
            <a:r>
              <a:rPr lang="zh-CN" altLang="en-US" sz="2100" dirty="0"/>
              <a:t> </a:t>
            </a:r>
            <a:r>
              <a:rPr lang="en-US" altLang="zh-CN" sz="2100" dirty="0"/>
              <a:t>Attacks</a:t>
            </a:r>
            <a:r>
              <a:rPr lang="zh-CN" altLang="en-US" sz="2100" dirty="0"/>
              <a:t> </a:t>
            </a:r>
            <a:r>
              <a:rPr lang="en-US" altLang="zh-CN" sz="2100" dirty="0"/>
              <a:t>on</a:t>
            </a:r>
            <a:r>
              <a:rPr lang="zh-CN" altLang="en-US" sz="2100" dirty="0"/>
              <a:t> </a:t>
            </a:r>
            <a:r>
              <a:rPr lang="en-US" altLang="zh-CN" sz="2100" dirty="0"/>
              <a:t>ARM</a:t>
            </a:r>
            <a:endParaRPr lang="en-US" sz="2100" dirty="0"/>
          </a:p>
          <a:p>
            <a:pPr marL="557199" indent="-557199">
              <a:buFont typeface="+mj-lt"/>
              <a:buAutoNum type="arabicPeriod"/>
            </a:pPr>
            <a:r>
              <a:rPr lang="en-US" sz="2100" dirty="0"/>
              <a:t>Case studies</a:t>
            </a:r>
            <a:r>
              <a:rPr lang="zh-CN" altLang="en-US" sz="2100" dirty="0"/>
              <a:t> </a:t>
            </a:r>
            <a:r>
              <a:rPr lang="en-US" altLang="zh-CN" sz="2100" dirty="0"/>
              <a:t>on</a:t>
            </a:r>
            <a:r>
              <a:rPr lang="zh-CN" altLang="en-US" sz="2100" dirty="0"/>
              <a:t> </a:t>
            </a:r>
            <a:r>
              <a:rPr lang="en-US" altLang="zh-CN" sz="2100" dirty="0"/>
              <a:t>Android</a:t>
            </a:r>
            <a:endParaRPr lang="zh-CN" altLang="en-US" sz="2100" dirty="0"/>
          </a:p>
          <a:p>
            <a:pPr marL="557199" indent="-557199">
              <a:buFont typeface="+mj-lt"/>
              <a:buAutoNum type="arabicPeriod"/>
            </a:pPr>
            <a:r>
              <a:rPr lang="en-US" altLang="zh-CN" sz="2100" dirty="0"/>
              <a:t>Conclusion</a:t>
            </a:r>
            <a:endParaRPr lang="zh-CN" altLang="en-US" sz="2100" dirty="0"/>
          </a:p>
          <a:p>
            <a:pPr marL="557199" indent="-557199">
              <a:buFont typeface="+mj-lt"/>
              <a:buAutoNum type="arabicPeriod"/>
            </a:pPr>
            <a:endParaRPr lang="en-US" sz="2100" dirty="0"/>
          </a:p>
        </p:txBody>
      </p:sp>
      <p:sp>
        <p:nvSpPr>
          <p:cNvPr id="5"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 Xiao</a:t>
            </a:r>
            <a:r>
              <a:rPr lang="en-US" altLang="zh-CN" sz="1500" dirty="0">
                <a:solidFill>
                  <a:prstClr val="white"/>
                </a:solidFill>
              </a:rPr>
              <a:t>,</a:t>
            </a:r>
            <a:r>
              <a:rPr lang="en-US" sz="1500" dirty="0">
                <a:solidFill>
                  <a:prstClr val="white"/>
                </a:solidFill>
              </a:rPr>
              <a:t> Y. Zhang</a:t>
            </a:r>
            <a:endParaRPr lang="en-US" sz="1500" dirty="0"/>
          </a:p>
        </p:txBody>
      </p:sp>
    </p:spTree>
    <p:extLst>
      <p:ext uri="{BB962C8B-B14F-4D97-AF65-F5344CB8AC3E}">
        <p14:creationId xmlns:p14="http://schemas.microsoft.com/office/powerpoint/2010/main" val="13217568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3611" y="822219"/>
            <a:ext cx="5653175" cy="461665"/>
          </a:xfrm>
          <a:prstGeom prst="rect">
            <a:avLst/>
          </a:prstGeom>
          <a:noFill/>
        </p:spPr>
        <p:txBody>
          <a:bodyPr wrap="square" rtlCol="0">
            <a:spAutoFit/>
          </a:bodyPr>
          <a:lstStyle/>
          <a:p>
            <a:pPr algn="ctr"/>
            <a:r>
              <a:rPr lang="en-US" altLang="zh-CN" sz="2400" dirty="0"/>
              <a:t>Challenges</a:t>
            </a:r>
          </a:p>
        </p:txBody>
      </p:sp>
      <p:graphicFrame>
        <p:nvGraphicFramePr>
          <p:cNvPr id="6" name="Table 5"/>
          <p:cNvGraphicFramePr>
            <a:graphicFrameLocks noGrp="1"/>
          </p:cNvGraphicFramePr>
          <p:nvPr>
            <p:extLst>
              <p:ext uri="{D42A27DB-BD31-4B8C-83A1-F6EECF244321}">
                <p14:modId xmlns:p14="http://schemas.microsoft.com/office/powerpoint/2010/main" val="570073850"/>
              </p:ext>
            </p:extLst>
          </p:nvPr>
        </p:nvGraphicFramePr>
        <p:xfrm>
          <a:off x="323771" y="1859090"/>
          <a:ext cx="6400800" cy="2125980"/>
        </p:xfrm>
        <a:graphic>
          <a:graphicData uri="http://schemas.openxmlformats.org/drawingml/2006/table">
            <a:tbl>
              <a:tblPr firstRow="1" bandRow="1">
                <a:tableStyleId>{72833802-FEF1-4C79-8D5D-14CF1EAF98D9}</a:tableStyleId>
              </a:tblPr>
              <a:tblGrid>
                <a:gridCol w="2133600"/>
                <a:gridCol w="2133600"/>
                <a:gridCol w="2133600"/>
              </a:tblGrid>
              <a:tr h="388620">
                <a:tc>
                  <a:txBody>
                    <a:bodyPr/>
                    <a:lstStyle/>
                    <a:p>
                      <a:pPr algn="ctr"/>
                      <a:endParaRPr lang="en-US" sz="2100" dirty="0">
                        <a:solidFill>
                          <a:schemeClr val="tx1"/>
                        </a:solidFill>
                      </a:endParaRPr>
                    </a:p>
                  </a:txBody>
                  <a:tcPr marL="68580" marR="68580" marT="34290" marB="34290">
                    <a:solidFill>
                      <a:srgbClr val="00B0F0"/>
                    </a:solidFill>
                  </a:tcPr>
                </a:tc>
                <a:tc>
                  <a:txBody>
                    <a:bodyPr/>
                    <a:lstStyle/>
                    <a:p>
                      <a:pPr algn="ctr"/>
                      <a:r>
                        <a:rPr lang="en-US" altLang="zh-CN" sz="2100" dirty="0" smtClean="0">
                          <a:solidFill>
                            <a:schemeClr val="tx1"/>
                          </a:solidFill>
                        </a:rPr>
                        <a:t>Intel</a:t>
                      </a:r>
                      <a:endParaRPr lang="en-US" sz="2100" dirty="0">
                        <a:solidFill>
                          <a:schemeClr val="tx1"/>
                        </a:solidFill>
                      </a:endParaRPr>
                    </a:p>
                  </a:txBody>
                  <a:tcPr marL="68580" marR="68580" marT="34290" marB="34290">
                    <a:solidFill>
                      <a:srgbClr val="00B0F0"/>
                    </a:solidFill>
                  </a:tcPr>
                </a:tc>
                <a:tc>
                  <a:txBody>
                    <a:bodyPr/>
                    <a:lstStyle/>
                    <a:p>
                      <a:pPr algn="ctr"/>
                      <a:r>
                        <a:rPr lang="en-US" altLang="zh-CN" sz="2100" dirty="0" smtClean="0">
                          <a:solidFill>
                            <a:schemeClr val="tx1"/>
                          </a:solidFill>
                        </a:rPr>
                        <a:t>ARM</a:t>
                      </a:r>
                      <a:endParaRPr lang="en-US" sz="2100" dirty="0">
                        <a:solidFill>
                          <a:schemeClr val="tx1"/>
                        </a:solidFill>
                      </a:endParaRPr>
                    </a:p>
                  </a:txBody>
                  <a:tcPr marL="68580" marR="68580" marT="34290" marB="34290">
                    <a:solidFill>
                      <a:srgbClr val="00B0F0"/>
                    </a:solidFill>
                  </a:tcPr>
                </a:tc>
              </a:tr>
              <a:tr h="46541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100" dirty="0" smtClean="0">
                          <a:solidFill>
                            <a:schemeClr val="tx1"/>
                          </a:solidFill>
                        </a:rPr>
                        <a:t>Unprivileged</a:t>
                      </a:r>
                      <a:endParaRPr lang="zh-CN" altLang="en-US" sz="2100" dirty="0" smtClean="0">
                        <a:solidFill>
                          <a:schemeClr val="tx1"/>
                        </a:solidFill>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100" dirty="0" smtClean="0">
                          <a:solidFill>
                            <a:schemeClr val="tx1"/>
                          </a:solidFill>
                        </a:rPr>
                        <a:t>Cache Flush</a:t>
                      </a:r>
                      <a:r>
                        <a:rPr lang="zh-CN" altLang="en-US" sz="2100" dirty="0" smtClean="0">
                          <a:solidFill>
                            <a:schemeClr val="tx1"/>
                          </a:solidFill>
                        </a:rPr>
                        <a:t> </a:t>
                      </a:r>
                      <a:r>
                        <a:rPr lang="en-US" altLang="zh-CN" sz="2100" dirty="0" smtClean="0">
                          <a:solidFill>
                            <a:schemeClr val="tx1"/>
                          </a:solidFill>
                        </a:rPr>
                        <a:t>Instruction</a:t>
                      </a:r>
                      <a:endParaRPr lang="en-US" sz="2100" dirty="0" smtClean="0">
                        <a:solidFill>
                          <a:schemeClr val="tx1"/>
                        </a:solidFill>
                      </a:endParaRPr>
                    </a:p>
                  </a:txBody>
                  <a:tcPr marL="68580" marR="68580" marT="34290" marB="34290"/>
                </a:tc>
                <a:tc>
                  <a:txBody>
                    <a:bodyPr/>
                    <a:lstStyle/>
                    <a:p>
                      <a:pPr algn="ctr"/>
                      <a:endParaRPr lang="zh-CN" altLang="en-US" sz="2100" dirty="0" smtClean="0">
                        <a:solidFill>
                          <a:schemeClr val="tx1"/>
                        </a:solidFill>
                      </a:endParaRPr>
                    </a:p>
                    <a:p>
                      <a:pPr algn="ctr"/>
                      <a:r>
                        <a:rPr lang="en-US" altLang="zh-CN" sz="2100" dirty="0" err="1" smtClean="0">
                          <a:solidFill>
                            <a:schemeClr val="tx1"/>
                          </a:solidFill>
                        </a:rPr>
                        <a:t>clflush</a:t>
                      </a:r>
                      <a:endParaRPr lang="en-US" sz="2100" dirty="0">
                        <a:solidFill>
                          <a:schemeClr val="tx1"/>
                        </a:solidFill>
                      </a:endParaRPr>
                    </a:p>
                  </a:txBody>
                  <a:tcPr marL="68580" marR="68580" marT="34290" marB="34290"/>
                </a:tc>
                <a:tc>
                  <a:txBody>
                    <a:bodyPr/>
                    <a:lstStyle/>
                    <a:p>
                      <a:pPr algn="ctr"/>
                      <a:endParaRPr lang="zh-CN" altLang="en-US" sz="2100" dirty="0" smtClean="0">
                        <a:solidFill>
                          <a:schemeClr val="tx1"/>
                        </a:solidFill>
                      </a:endParaRPr>
                    </a:p>
                    <a:p>
                      <a:pPr algn="ctr"/>
                      <a:r>
                        <a:rPr lang="en-US" altLang="zh-CN" sz="2100" dirty="0" smtClean="0">
                          <a:solidFill>
                            <a:schemeClr val="tx1"/>
                          </a:solidFill>
                        </a:rPr>
                        <a:t>???</a:t>
                      </a:r>
                      <a:endParaRPr lang="en-US" sz="2100" dirty="0">
                        <a:solidFill>
                          <a:schemeClr val="tx1"/>
                        </a:solidFill>
                      </a:endParaRPr>
                    </a:p>
                  </a:txBody>
                  <a:tcPr marL="68580" marR="68580" marT="34290" marB="34290"/>
                </a:tc>
              </a:tr>
              <a:tr h="708660">
                <a:tc>
                  <a:txBody>
                    <a:bodyPr/>
                    <a:lstStyle/>
                    <a:p>
                      <a:pPr algn="ctr"/>
                      <a:r>
                        <a:rPr lang="en-US" altLang="zh-CN" sz="2100" dirty="0" smtClean="0">
                          <a:solidFill>
                            <a:schemeClr val="tx1"/>
                          </a:solidFill>
                        </a:rPr>
                        <a:t>Cache</a:t>
                      </a:r>
                      <a:r>
                        <a:rPr lang="zh-CN" altLang="en-US" sz="2100" dirty="0" smtClean="0">
                          <a:solidFill>
                            <a:schemeClr val="tx1"/>
                          </a:solidFill>
                        </a:rPr>
                        <a:t> </a:t>
                      </a:r>
                      <a:r>
                        <a:rPr lang="en-US" altLang="zh-CN" sz="2100" dirty="0" smtClean="0">
                          <a:solidFill>
                            <a:schemeClr val="tx1"/>
                          </a:solidFill>
                        </a:rPr>
                        <a:t>Inclusiveness</a:t>
                      </a:r>
                      <a:endParaRPr lang="en-US" sz="2100" dirty="0">
                        <a:solidFill>
                          <a:schemeClr val="tx1"/>
                        </a:solidFill>
                      </a:endParaRPr>
                    </a:p>
                  </a:txBody>
                  <a:tcPr marL="68580" marR="68580" marT="34290" marB="34290"/>
                </a:tc>
                <a:tc>
                  <a:txBody>
                    <a:bodyPr/>
                    <a:lstStyle/>
                    <a:p>
                      <a:pPr algn="ctr"/>
                      <a:r>
                        <a:rPr lang="en-US" altLang="zh-CN" sz="2100" dirty="0" smtClean="0">
                          <a:solidFill>
                            <a:schemeClr val="tx1"/>
                          </a:solidFill>
                        </a:rPr>
                        <a:t>Inclusive</a:t>
                      </a:r>
                      <a:r>
                        <a:rPr lang="zh-CN" altLang="en-US" sz="2100" baseline="0" dirty="0" smtClean="0">
                          <a:solidFill>
                            <a:schemeClr val="tx1"/>
                          </a:solidFill>
                        </a:rPr>
                        <a:t> </a:t>
                      </a:r>
                    </a:p>
                    <a:p>
                      <a:pPr algn="ctr"/>
                      <a:r>
                        <a:rPr lang="en-US" altLang="zh-CN" sz="2100" baseline="0" dirty="0" smtClean="0">
                          <a:solidFill>
                            <a:schemeClr val="tx1"/>
                          </a:solidFill>
                        </a:rPr>
                        <a:t>last-level</a:t>
                      </a:r>
                      <a:r>
                        <a:rPr lang="zh-CN" altLang="en-US" sz="2100" baseline="0" dirty="0" smtClean="0">
                          <a:solidFill>
                            <a:schemeClr val="tx1"/>
                          </a:solidFill>
                        </a:rPr>
                        <a:t> </a:t>
                      </a:r>
                      <a:r>
                        <a:rPr lang="en-US" altLang="zh-CN" sz="2100" baseline="0" dirty="0" smtClean="0">
                          <a:solidFill>
                            <a:schemeClr val="tx1"/>
                          </a:solidFill>
                        </a:rPr>
                        <a:t>cache</a:t>
                      </a:r>
                      <a:endParaRPr lang="en-US" sz="2100" dirty="0">
                        <a:solidFill>
                          <a:schemeClr val="tx1"/>
                        </a:solidFill>
                      </a:endParaRPr>
                    </a:p>
                  </a:txBody>
                  <a:tcPr marL="68580" marR="68580" marT="34290" marB="34290"/>
                </a:tc>
                <a:tc>
                  <a:txBody>
                    <a:bodyPr/>
                    <a:lstStyle/>
                    <a:p>
                      <a:pPr algn="ctr"/>
                      <a:r>
                        <a:rPr lang="en-US" altLang="zh-CN" sz="2100" dirty="0" smtClean="0">
                          <a:solidFill>
                            <a:schemeClr val="tx1"/>
                          </a:solidFill>
                        </a:rPr>
                        <a:t>???</a:t>
                      </a:r>
                      <a:endParaRPr lang="en-US" sz="2100" dirty="0">
                        <a:solidFill>
                          <a:schemeClr val="tx1"/>
                        </a:solidFill>
                      </a:endParaRPr>
                    </a:p>
                  </a:txBody>
                  <a:tcPr marL="68580" marR="68580" marT="34290" marB="34290"/>
                </a:tc>
              </a:tr>
            </a:tbl>
          </a:graphicData>
        </a:graphic>
      </p:graphicFrame>
      <p:sp>
        <p:nvSpPr>
          <p:cNvPr id="2" name="Content Placeholder 1"/>
          <p:cNvSpPr>
            <a:spLocks noGrp="1"/>
          </p:cNvSpPr>
          <p:nvPr>
            <p:ph idx="15"/>
          </p:nvPr>
        </p:nvSpPr>
        <p:spPr/>
        <p:txBody>
          <a:bodyPr/>
          <a:lstStyle/>
          <a:p>
            <a:endParaRPr lang="en-US"/>
          </a:p>
        </p:txBody>
      </p:sp>
      <p:sp>
        <p:nvSpPr>
          <p:cNvPr id="7"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
        <p:nvSpPr>
          <p:cNvPr id="4" name="TextBox 3"/>
          <p:cNvSpPr txBox="1"/>
          <p:nvPr/>
        </p:nvSpPr>
        <p:spPr>
          <a:xfrm>
            <a:off x="1206806" y="4375610"/>
            <a:ext cx="4634730" cy="369332"/>
          </a:xfrm>
          <a:prstGeom prst="rect">
            <a:avLst/>
          </a:prstGeom>
          <a:noFill/>
        </p:spPr>
        <p:txBody>
          <a:bodyPr wrap="none" rtlCol="0">
            <a:spAutoFit/>
          </a:bodyPr>
          <a:lstStyle/>
          <a:p>
            <a:r>
              <a:rPr lang="en-US" altLang="zh-CN" dirty="0" smtClean="0"/>
              <a:t>Note:</a:t>
            </a:r>
            <a:r>
              <a:rPr lang="zh-CN" altLang="en-US" dirty="0" smtClean="0"/>
              <a:t> </a:t>
            </a:r>
            <a:r>
              <a:rPr lang="en-US" altLang="zh-CN" dirty="0" smtClean="0"/>
              <a:t>Last-level</a:t>
            </a:r>
            <a:r>
              <a:rPr lang="zh-CN" altLang="en-US" dirty="0" smtClean="0"/>
              <a:t> </a:t>
            </a:r>
            <a:r>
              <a:rPr lang="en-US" altLang="zh-CN" dirty="0"/>
              <a:t>c</a:t>
            </a:r>
            <a:r>
              <a:rPr lang="en-US" altLang="zh-CN" dirty="0" smtClean="0"/>
              <a:t>ache</a:t>
            </a:r>
            <a:r>
              <a:rPr lang="zh-CN" altLang="en-US" dirty="0" smtClean="0"/>
              <a:t> </a:t>
            </a:r>
            <a:r>
              <a:rPr lang="en-US" altLang="zh-CN" dirty="0" smtClean="0"/>
              <a:t>on</a:t>
            </a:r>
            <a:r>
              <a:rPr lang="zh-CN" altLang="en-US" dirty="0" smtClean="0"/>
              <a:t> </a:t>
            </a:r>
            <a:r>
              <a:rPr lang="en-US" altLang="zh-CN" dirty="0" smtClean="0"/>
              <a:t>ARM</a:t>
            </a:r>
            <a:r>
              <a:rPr lang="zh-CN" altLang="en-US" dirty="0" smtClean="0"/>
              <a:t> </a:t>
            </a:r>
            <a:r>
              <a:rPr lang="en-US" altLang="zh-CN" dirty="0" smtClean="0"/>
              <a:t>is</a:t>
            </a:r>
            <a:r>
              <a:rPr lang="zh-CN" altLang="en-US" dirty="0" smtClean="0"/>
              <a:t> </a:t>
            </a:r>
            <a:r>
              <a:rPr lang="en-US" altLang="zh-CN" dirty="0" smtClean="0"/>
              <a:t>L2</a:t>
            </a:r>
            <a:r>
              <a:rPr lang="zh-CN" altLang="en-US" dirty="0" smtClean="0"/>
              <a:t> </a:t>
            </a:r>
            <a:r>
              <a:rPr lang="en-US" altLang="zh-CN" dirty="0" smtClean="0"/>
              <a:t>cache</a:t>
            </a:r>
            <a:endParaRPr lang="en-US" dirty="0"/>
          </a:p>
        </p:txBody>
      </p:sp>
    </p:spTree>
    <p:extLst>
      <p:ext uri="{BB962C8B-B14F-4D97-AF65-F5344CB8AC3E}">
        <p14:creationId xmlns:p14="http://schemas.microsoft.com/office/powerpoint/2010/main" val="162338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7568" y="1006660"/>
            <a:ext cx="6342707" cy="461665"/>
          </a:xfrm>
          <a:prstGeom prst="rect">
            <a:avLst/>
          </a:prstGeom>
          <a:noFill/>
        </p:spPr>
        <p:txBody>
          <a:bodyPr wrap="square" rtlCol="0">
            <a:spAutoFit/>
          </a:bodyPr>
          <a:lstStyle/>
          <a:p>
            <a:pPr algn="ctr"/>
            <a:r>
              <a:rPr lang="en-US" altLang="zh-CN" sz="2400" dirty="0"/>
              <a:t>LLC Flush-Reload Requirements</a:t>
            </a:r>
          </a:p>
        </p:txBody>
      </p:sp>
      <p:sp>
        <p:nvSpPr>
          <p:cNvPr id="4" name="Rectangle 3"/>
          <p:cNvSpPr/>
          <p:nvPr/>
        </p:nvSpPr>
        <p:spPr>
          <a:xfrm>
            <a:off x="491593" y="1684584"/>
            <a:ext cx="5960481" cy="3493264"/>
          </a:xfrm>
          <a:prstGeom prst="rect">
            <a:avLst/>
          </a:prstGeom>
        </p:spPr>
        <p:txBody>
          <a:bodyPr wrap="square">
            <a:spAutoFit/>
          </a:bodyPr>
          <a:lstStyle/>
          <a:p>
            <a:pPr marL="428615" indent="-428615">
              <a:buFont typeface="Arial" charset="0"/>
              <a:buChar char="•"/>
            </a:pPr>
            <a:endParaRPr lang="en-US" altLang="zh-CN" sz="2100" dirty="0" smtClean="0"/>
          </a:p>
          <a:p>
            <a:pPr marL="428615" indent="-428615">
              <a:buFont typeface="Arial" charset="0"/>
              <a:buChar char="•"/>
            </a:pPr>
            <a:r>
              <a:rPr lang="en-US" altLang="zh-CN" sz="2100" dirty="0" smtClean="0"/>
              <a:t>Flush:</a:t>
            </a:r>
          </a:p>
          <a:p>
            <a:pPr marL="885815" lvl="1" indent="-428615">
              <a:buFont typeface="Arial" charset="0"/>
              <a:buChar char="•"/>
            </a:pPr>
            <a:r>
              <a:rPr lang="en-US" altLang="zh-CN" dirty="0" smtClean="0"/>
              <a:t>Local </a:t>
            </a:r>
            <a:r>
              <a:rPr lang="en-US" altLang="zh-CN" dirty="0"/>
              <a:t>L1 </a:t>
            </a:r>
            <a:r>
              <a:rPr lang="en-US" altLang="zh-CN" dirty="0" smtClean="0"/>
              <a:t>cache</a:t>
            </a:r>
          </a:p>
          <a:p>
            <a:pPr marL="885815" lvl="1" indent="-428615">
              <a:buFont typeface="Arial" charset="0"/>
              <a:buChar char="•"/>
            </a:pPr>
            <a:r>
              <a:rPr lang="en-US" altLang="zh-CN" dirty="0" smtClean="0"/>
              <a:t>Shared L2 cache</a:t>
            </a:r>
            <a:endParaRPr lang="en-US" altLang="zh-CN" dirty="0"/>
          </a:p>
          <a:p>
            <a:pPr marL="885815" lvl="1" indent="-428615">
              <a:buFont typeface="Arial" charset="0"/>
              <a:buChar char="•"/>
            </a:pPr>
            <a:r>
              <a:rPr lang="en-US" altLang="zh-CN" dirty="0" smtClean="0"/>
              <a:t>L1 </a:t>
            </a:r>
            <a:r>
              <a:rPr lang="en-US" altLang="zh-CN" dirty="0"/>
              <a:t>cache of other cores</a:t>
            </a:r>
            <a:endParaRPr lang="zh-CN" altLang="en-US" dirty="0"/>
          </a:p>
          <a:p>
            <a:pPr marL="771506" lvl="1" indent="-428615">
              <a:buFont typeface="Arial" charset="0"/>
              <a:buChar char="•"/>
            </a:pPr>
            <a:endParaRPr lang="en-US" altLang="zh-CN" sz="2100" dirty="0"/>
          </a:p>
          <a:p>
            <a:pPr marL="428615" indent="-428615">
              <a:buFont typeface="Arial" charset="0"/>
              <a:buChar char="•"/>
            </a:pPr>
            <a:r>
              <a:rPr lang="en-US" altLang="zh-CN" sz="2100" dirty="0" smtClean="0"/>
              <a:t>L2 cache:</a:t>
            </a:r>
          </a:p>
          <a:p>
            <a:pPr marL="885815" lvl="1" indent="-428615">
              <a:buFont typeface="Arial" charset="0"/>
              <a:buChar char="•"/>
            </a:pPr>
            <a:r>
              <a:rPr lang="en-US" altLang="zh-CN" dirty="0" smtClean="0"/>
              <a:t>Victim’s memory access must put</a:t>
            </a:r>
            <a:r>
              <a:rPr lang="zh-CN" altLang="en-US" dirty="0" smtClean="0"/>
              <a:t> </a:t>
            </a:r>
            <a:r>
              <a:rPr lang="en-US" altLang="zh-CN" dirty="0" smtClean="0"/>
              <a:t>the</a:t>
            </a:r>
            <a:r>
              <a:rPr lang="zh-CN" altLang="en-US" dirty="0" smtClean="0"/>
              <a:t> </a:t>
            </a:r>
            <a:r>
              <a:rPr lang="en-US" altLang="zh-CN" dirty="0" smtClean="0"/>
              <a:t>cache</a:t>
            </a:r>
            <a:r>
              <a:rPr lang="zh-CN" altLang="en-US" dirty="0" smtClean="0"/>
              <a:t> </a:t>
            </a:r>
            <a:r>
              <a:rPr lang="en-US" altLang="zh-CN" dirty="0" smtClean="0"/>
              <a:t>line into </a:t>
            </a:r>
            <a:r>
              <a:rPr lang="en-US" altLang="zh-CN" dirty="0"/>
              <a:t>L2 cache</a:t>
            </a:r>
          </a:p>
          <a:p>
            <a:pPr marL="771506" lvl="1" indent="-428615">
              <a:buFont typeface="Arial" charset="0"/>
              <a:buChar char="•"/>
            </a:pPr>
            <a:endParaRPr lang="en-US" altLang="zh-CN" sz="1100" dirty="0"/>
          </a:p>
          <a:p>
            <a:pPr marL="771506" lvl="1" indent="-428615">
              <a:buFont typeface="Arial" charset="0"/>
              <a:buChar char="•"/>
            </a:pPr>
            <a:endParaRPr lang="en-US" altLang="zh-CN" sz="1500" dirty="0"/>
          </a:p>
          <a:p>
            <a:pPr marL="771506" lvl="1" indent="-428615">
              <a:buFont typeface="Arial" charset="0"/>
              <a:buChar char="•"/>
            </a:pPr>
            <a:endParaRPr lang="zh-CN" altLang="en-US" sz="2100" dirty="0"/>
          </a:p>
        </p:txBody>
      </p:sp>
      <p:sp>
        <p:nvSpPr>
          <p:cNvPr id="2" name="Content Placeholder 1"/>
          <p:cNvSpPr>
            <a:spLocks noGrp="1"/>
          </p:cNvSpPr>
          <p:nvPr>
            <p:ph idx="15"/>
          </p:nvPr>
        </p:nvSpPr>
        <p:spPr/>
        <p:txBody>
          <a:bodyPr/>
          <a:lstStyle/>
          <a:p>
            <a:endParaRPr lang="en-US"/>
          </a:p>
        </p:txBody>
      </p:sp>
      <p:sp>
        <p:nvSpPr>
          <p:cNvPr id="7"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874799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additive="base">
                                        <p:cTn id="3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 calcmode="lin" valueType="num">
                                      <p:cBhvr additive="base">
                                        <p:cTn id="3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7568" y="1006660"/>
            <a:ext cx="6342707" cy="461665"/>
          </a:xfrm>
          <a:prstGeom prst="rect">
            <a:avLst/>
          </a:prstGeom>
          <a:noFill/>
        </p:spPr>
        <p:txBody>
          <a:bodyPr wrap="square" rtlCol="0">
            <a:spAutoFit/>
          </a:bodyPr>
          <a:lstStyle/>
          <a:p>
            <a:pPr algn="ctr"/>
            <a:r>
              <a:rPr lang="en-US" altLang="zh-CN" sz="2400" dirty="0"/>
              <a:t>LLC Flush-Reload Requirements</a:t>
            </a:r>
          </a:p>
        </p:txBody>
      </p:sp>
      <p:sp>
        <p:nvSpPr>
          <p:cNvPr id="4" name="Rectangle 3"/>
          <p:cNvSpPr/>
          <p:nvPr/>
        </p:nvSpPr>
        <p:spPr>
          <a:xfrm>
            <a:off x="491594" y="1684584"/>
            <a:ext cx="5994664" cy="3493264"/>
          </a:xfrm>
          <a:prstGeom prst="rect">
            <a:avLst/>
          </a:prstGeom>
        </p:spPr>
        <p:txBody>
          <a:bodyPr wrap="square">
            <a:spAutoFit/>
          </a:bodyPr>
          <a:lstStyle/>
          <a:p>
            <a:pPr marL="428615" indent="-428615">
              <a:buFont typeface="Arial" charset="0"/>
              <a:buChar char="•"/>
            </a:pPr>
            <a:endParaRPr lang="en-US" altLang="zh-CN" sz="2100" dirty="0" smtClean="0"/>
          </a:p>
          <a:p>
            <a:pPr marL="428615" indent="-428615">
              <a:buFont typeface="Arial" charset="0"/>
              <a:buChar char="•"/>
            </a:pPr>
            <a:r>
              <a:rPr lang="en-US" altLang="zh-CN" sz="2100" dirty="0" smtClean="0"/>
              <a:t>Flush:</a:t>
            </a:r>
          </a:p>
          <a:p>
            <a:pPr marL="885815" lvl="1" indent="-428615">
              <a:buFont typeface="Arial" charset="0"/>
              <a:buChar char="•"/>
            </a:pPr>
            <a:r>
              <a:rPr lang="en-US" altLang="zh-CN" dirty="0" smtClean="0">
                <a:solidFill>
                  <a:srgbClr val="FF0000"/>
                </a:solidFill>
              </a:rPr>
              <a:t>Local </a:t>
            </a:r>
            <a:r>
              <a:rPr lang="en-US" altLang="zh-CN" dirty="0">
                <a:solidFill>
                  <a:srgbClr val="FF0000"/>
                </a:solidFill>
              </a:rPr>
              <a:t>L1 </a:t>
            </a:r>
            <a:r>
              <a:rPr lang="en-US" altLang="zh-CN" dirty="0" smtClean="0">
                <a:solidFill>
                  <a:srgbClr val="FF0000"/>
                </a:solidFill>
              </a:rPr>
              <a:t>cache</a:t>
            </a:r>
          </a:p>
          <a:p>
            <a:pPr marL="885815" lvl="1" indent="-428615">
              <a:buFont typeface="Arial" charset="0"/>
              <a:buChar char="•"/>
            </a:pPr>
            <a:r>
              <a:rPr lang="en-US" altLang="zh-CN" dirty="0" smtClean="0">
                <a:solidFill>
                  <a:srgbClr val="FF0000"/>
                </a:solidFill>
              </a:rPr>
              <a:t>Shared L2 cache</a:t>
            </a:r>
            <a:endParaRPr lang="en-US" altLang="zh-CN" dirty="0">
              <a:solidFill>
                <a:srgbClr val="FF0000"/>
              </a:solidFill>
            </a:endParaRPr>
          </a:p>
          <a:p>
            <a:pPr marL="885815" lvl="1" indent="-428615">
              <a:buFont typeface="Arial" charset="0"/>
              <a:buChar char="•"/>
            </a:pPr>
            <a:r>
              <a:rPr lang="en-US" altLang="zh-CN" dirty="0" smtClean="0"/>
              <a:t>L1 </a:t>
            </a:r>
            <a:r>
              <a:rPr lang="en-US" altLang="zh-CN" dirty="0"/>
              <a:t>cache of other cores</a:t>
            </a:r>
            <a:endParaRPr lang="zh-CN" altLang="en-US" dirty="0"/>
          </a:p>
          <a:p>
            <a:pPr marL="771506" lvl="1" indent="-428615">
              <a:buFont typeface="Arial" charset="0"/>
              <a:buChar char="•"/>
            </a:pPr>
            <a:endParaRPr lang="en-US" altLang="zh-CN" sz="2100" dirty="0"/>
          </a:p>
          <a:p>
            <a:pPr marL="428615" indent="-428615">
              <a:buFont typeface="Arial" charset="0"/>
              <a:buChar char="•"/>
            </a:pPr>
            <a:r>
              <a:rPr lang="en-US" altLang="zh-CN" sz="2100" dirty="0" smtClean="0"/>
              <a:t>L2 cache:</a:t>
            </a:r>
          </a:p>
          <a:p>
            <a:pPr marL="885815" lvl="1" indent="-428615">
              <a:buFont typeface="Arial" charset="0"/>
              <a:buChar char="•"/>
            </a:pPr>
            <a:r>
              <a:rPr lang="en-US" altLang="zh-CN" dirty="0" smtClean="0"/>
              <a:t>Victim’s memory access must put</a:t>
            </a:r>
            <a:r>
              <a:rPr lang="zh-CN" altLang="en-US" dirty="0" smtClean="0"/>
              <a:t> </a:t>
            </a:r>
            <a:r>
              <a:rPr lang="en-US" altLang="zh-CN" dirty="0" smtClean="0"/>
              <a:t>the</a:t>
            </a:r>
            <a:r>
              <a:rPr lang="zh-CN" altLang="en-US" dirty="0" smtClean="0"/>
              <a:t> </a:t>
            </a:r>
            <a:r>
              <a:rPr lang="en-US" altLang="zh-CN" dirty="0" smtClean="0"/>
              <a:t>cache</a:t>
            </a:r>
            <a:r>
              <a:rPr lang="zh-CN" altLang="en-US" dirty="0" smtClean="0"/>
              <a:t> </a:t>
            </a:r>
            <a:r>
              <a:rPr lang="en-US" altLang="zh-CN" dirty="0" smtClean="0"/>
              <a:t>line into </a:t>
            </a:r>
            <a:r>
              <a:rPr lang="en-US" altLang="zh-CN" dirty="0"/>
              <a:t>L2 cache</a:t>
            </a:r>
          </a:p>
          <a:p>
            <a:pPr marL="771506" lvl="1" indent="-428615">
              <a:buFont typeface="Arial" charset="0"/>
              <a:buChar char="•"/>
            </a:pPr>
            <a:endParaRPr lang="en-US" altLang="zh-CN" sz="1100" dirty="0"/>
          </a:p>
          <a:p>
            <a:pPr marL="771506" lvl="1" indent="-428615">
              <a:buFont typeface="Arial" charset="0"/>
              <a:buChar char="•"/>
            </a:pPr>
            <a:endParaRPr lang="en-US" altLang="zh-CN" sz="1500" dirty="0"/>
          </a:p>
          <a:p>
            <a:pPr marL="771506" lvl="1" indent="-428615">
              <a:buFont typeface="Arial" charset="0"/>
              <a:buChar char="•"/>
            </a:pPr>
            <a:endParaRPr lang="zh-CN" altLang="en-US" sz="2100" dirty="0"/>
          </a:p>
        </p:txBody>
      </p:sp>
      <p:sp>
        <p:nvSpPr>
          <p:cNvPr id="2" name="TextBox 1"/>
          <p:cNvSpPr txBox="1"/>
          <p:nvPr/>
        </p:nvSpPr>
        <p:spPr>
          <a:xfrm>
            <a:off x="3339413" y="2416908"/>
            <a:ext cx="2736647" cy="369332"/>
          </a:xfrm>
          <a:prstGeom prst="rect">
            <a:avLst/>
          </a:prstGeom>
          <a:noFill/>
        </p:spPr>
        <p:txBody>
          <a:bodyPr wrap="none" rtlCol="0">
            <a:spAutoFit/>
          </a:bodyPr>
          <a:lstStyle/>
          <a:p>
            <a:r>
              <a:rPr lang="en-US" dirty="0" smtClean="0">
                <a:solidFill>
                  <a:srgbClr val="0070C0"/>
                </a:solidFill>
              </a:rPr>
              <a:t>see changes in L2 cache</a:t>
            </a:r>
            <a:endParaRPr lang="en-US" dirty="0">
              <a:solidFill>
                <a:srgbClr val="0070C0"/>
              </a:solidFill>
            </a:endParaRPr>
          </a:p>
        </p:txBody>
      </p:sp>
      <p:sp>
        <p:nvSpPr>
          <p:cNvPr id="7" name="Content Placeholder 6"/>
          <p:cNvSpPr>
            <a:spLocks noGrp="1"/>
          </p:cNvSpPr>
          <p:nvPr>
            <p:ph idx="15"/>
          </p:nvPr>
        </p:nvSpPr>
        <p:spPr/>
        <p:txBody>
          <a:bodyPr/>
          <a:lstStyle/>
          <a:p>
            <a:endParaRPr lang="en-US"/>
          </a:p>
        </p:txBody>
      </p:sp>
      <p:sp>
        <p:nvSpPr>
          <p:cNvPr id="8"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985433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7568" y="1006660"/>
            <a:ext cx="6342707" cy="461665"/>
          </a:xfrm>
          <a:prstGeom prst="rect">
            <a:avLst/>
          </a:prstGeom>
          <a:noFill/>
        </p:spPr>
        <p:txBody>
          <a:bodyPr wrap="square" rtlCol="0">
            <a:spAutoFit/>
          </a:bodyPr>
          <a:lstStyle/>
          <a:p>
            <a:pPr algn="ctr"/>
            <a:r>
              <a:rPr lang="en-US" altLang="zh-CN" sz="2400" dirty="0"/>
              <a:t>LLC Flush-Reload Requirements</a:t>
            </a:r>
          </a:p>
        </p:txBody>
      </p:sp>
      <p:sp>
        <p:nvSpPr>
          <p:cNvPr id="4" name="Rectangle 3"/>
          <p:cNvSpPr/>
          <p:nvPr/>
        </p:nvSpPr>
        <p:spPr>
          <a:xfrm>
            <a:off x="491593" y="1684584"/>
            <a:ext cx="6020301" cy="3493264"/>
          </a:xfrm>
          <a:prstGeom prst="rect">
            <a:avLst/>
          </a:prstGeom>
        </p:spPr>
        <p:txBody>
          <a:bodyPr wrap="square">
            <a:spAutoFit/>
          </a:bodyPr>
          <a:lstStyle/>
          <a:p>
            <a:pPr marL="428615" indent="-428615">
              <a:buFont typeface="Arial" charset="0"/>
              <a:buChar char="•"/>
            </a:pPr>
            <a:endParaRPr lang="en-US" altLang="zh-CN" sz="2100" dirty="0" smtClean="0"/>
          </a:p>
          <a:p>
            <a:pPr marL="428615" indent="-428615">
              <a:buFont typeface="Arial" charset="0"/>
              <a:buChar char="•"/>
            </a:pPr>
            <a:r>
              <a:rPr lang="en-US" altLang="zh-CN" sz="2100" dirty="0" smtClean="0"/>
              <a:t>Flush:</a:t>
            </a:r>
          </a:p>
          <a:p>
            <a:pPr marL="885815" lvl="1" indent="-428615">
              <a:buFont typeface="Arial" charset="0"/>
              <a:buChar char="•"/>
            </a:pPr>
            <a:r>
              <a:rPr lang="en-US" altLang="zh-CN" dirty="0" smtClean="0"/>
              <a:t>Local </a:t>
            </a:r>
            <a:r>
              <a:rPr lang="en-US" altLang="zh-CN" dirty="0"/>
              <a:t>L1 </a:t>
            </a:r>
            <a:r>
              <a:rPr lang="en-US" altLang="zh-CN" dirty="0" smtClean="0"/>
              <a:t>cache</a:t>
            </a:r>
          </a:p>
          <a:p>
            <a:pPr marL="885815" lvl="1" indent="-428615">
              <a:buFont typeface="Arial" charset="0"/>
              <a:buChar char="•"/>
            </a:pPr>
            <a:r>
              <a:rPr lang="en-US" altLang="zh-CN" dirty="0" smtClean="0"/>
              <a:t>Shared L2 cache</a:t>
            </a:r>
            <a:endParaRPr lang="en-US" altLang="zh-CN" dirty="0"/>
          </a:p>
          <a:p>
            <a:pPr marL="885815" lvl="1" indent="-428615">
              <a:buFont typeface="Arial" charset="0"/>
              <a:buChar char="•"/>
            </a:pPr>
            <a:r>
              <a:rPr lang="en-US" altLang="zh-CN" dirty="0" smtClean="0">
                <a:solidFill>
                  <a:srgbClr val="FF0000"/>
                </a:solidFill>
              </a:rPr>
              <a:t>L1 </a:t>
            </a:r>
            <a:r>
              <a:rPr lang="en-US" altLang="zh-CN" dirty="0">
                <a:solidFill>
                  <a:srgbClr val="FF0000"/>
                </a:solidFill>
              </a:rPr>
              <a:t>cache of other cores</a:t>
            </a:r>
            <a:endParaRPr lang="zh-CN" altLang="en-US" dirty="0">
              <a:solidFill>
                <a:srgbClr val="FF0000"/>
              </a:solidFill>
            </a:endParaRPr>
          </a:p>
          <a:p>
            <a:pPr marL="771506" lvl="1" indent="-428615">
              <a:buFont typeface="Arial" charset="0"/>
              <a:buChar char="•"/>
            </a:pPr>
            <a:endParaRPr lang="en-US" altLang="zh-CN" sz="2100" dirty="0"/>
          </a:p>
          <a:p>
            <a:pPr marL="428615" indent="-428615">
              <a:buFont typeface="Arial" charset="0"/>
              <a:buChar char="•"/>
            </a:pPr>
            <a:r>
              <a:rPr lang="en-US" altLang="zh-CN" sz="2100" dirty="0" smtClean="0"/>
              <a:t>L2 cache:</a:t>
            </a:r>
          </a:p>
          <a:p>
            <a:pPr marL="885815" lvl="1" indent="-428615">
              <a:buFont typeface="Arial" charset="0"/>
              <a:buChar char="•"/>
            </a:pPr>
            <a:r>
              <a:rPr lang="en-US" altLang="zh-CN" dirty="0" smtClean="0"/>
              <a:t>Victim’s memory access must put</a:t>
            </a:r>
            <a:r>
              <a:rPr lang="zh-CN" altLang="en-US" dirty="0" smtClean="0"/>
              <a:t> </a:t>
            </a:r>
            <a:r>
              <a:rPr lang="en-US" altLang="zh-CN" dirty="0" smtClean="0"/>
              <a:t>the</a:t>
            </a:r>
            <a:r>
              <a:rPr lang="zh-CN" altLang="en-US" dirty="0" smtClean="0"/>
              <a:t> </a:t>
            </a:r>
            <a:r>
              <a:rPr lang="en-US" altLang="zh-CN" dirty="0" smtClean="0"/>
              <a:t>cache</a:t>
            </a:r>
            <a:r>
              <a:rPr lang="zh-CN" altLang="en-US" dirty="0" smtClean="0"/>
              <a:t> </a:t>
            </a:r>
            <a:r>
              <a:rPr lang="en-US" altLang="zh-CN" dirty="0" smtClean="0"/>
              <a:t>line into </a:t>
            </a:r>
            <a:r>
              <a:rPr lang="en-US" altLang="zh-CN" dirty="0"/>
              <a:t>L2 cache</a:t>
            </a:r>
          </a:p>
          <a:p>
            <a:pPr marL="771506" lvl="1" indent="-428615">
              <a:buFont typeface="Arial" charset="0"/>
              <a:buChar char="•"/>
            </a:pPr>
            <a:endParaRPr lang="en-US" altLang="zh-CN" sz="1100" dirty="0"/>
          </a:p>
          <a:p>
            <a:pPr marL="771506" lvl="1" indent="-428615">
              <a:buFont typeface="Arial" charset="0"/>
              <a:buChar char="•"/>
            </a:pPr>
            <a:endParaRPr lang="en-US" altLang="zh-CN" sz="1500" dirty="0"/>
          </a:p>
          <a:p>
            <a:pPr marL="771506" lvl="1" indent="-428615">
              <a:buFont typeface="Arial" charset="0"/>
              <a:buChar char="•"/>
            </a:pPr>
            <a:endParaRPr lang="zh-CN" altLang="en-US" sz="2100" dirty="0"/>
          </a:p>
        </p:txBody>
      </p:sp>
      <p:sp>
        <p:nvSpPr>
          <p:cNvPr id="2" name="Content Placeholder 1"/>
          <p:cNvSpPr>
            <a:spLocks noGrp="1"/>
          </p:cNvSpPr>
          <p:nvPr>
            <p:ph idx="15"/>
          </p:nvPr>
        </p:nvSpPr>
        <p:spPr/>
        <p:txBody>
          <a:bodyPr/>
          <a:lstStyle/>
          <a:p>
            <a:endParaRPr lang="en-US"/>
          </a:p>
        </p:txBody>
      </p:sp>
      <p:sp>
        <p:nvSpPr>
          <p:cNvPr id="7"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2130794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7568" y="1006660"/>
            <a:ext cx="6342707" cy="461665"/>
          </a:xfrm>
          <a:prstGeom prst="rect">
            <a:avLst/>
          </a:prstGeom>
          <a:noFill/>
        </p:spPr>
        <p:txBody>
          <a:bodyPr wrap="square" rtlCol="0">
            <a:spAutoFit/>
          </a:bodyPr>
          <a:lstStyle/>
          <a:p>
            <a:pPr algn="ctr"/>
            <a:r>
              <a:rPr lang="en-US" altLang="zh-CN" sz="2400" dirty="0"/>
              <a:t>LLC Flush-Reload </a:t>
            </a:r>
            <a:r>
              <a:rPr lang="en-US" altLang="zh-CN" sz="2400" dirty="0" smtClean="0"/>
              <a:t>Requirements:</a:t>
            </a:r>
            <a:r>
              <a:rPr lang="zh-CN" altLang="en-US" sz="2400" dirty="0" smtClean="0"/>
              <a:t> </a:t>
            </a:r>
            <a:r>
              <a:rPr lang="en-US" altLang="zh-CN" sz="2400" dirty="0" smtClean="0"/>
              <a:t>Flush(3)</a:t>
            </a:r>
            <a:endParaRPr lang="en-US" altLang="zh-CN" sz="2400" dirty="0"/>
          </a:p>
        </p:txBody>
      </p:sp>
      <p:sp>
        <p:nvSpPr>
          <p:cNvPr id="6" name="Rectangle 5"/>
          <p:cNvSpPr/>
          <p:nvPr/>
        </p:nvSpPr>
        <p:spPr>
          <a:xfrm>
            <a:off x="3977640" y="2459926"/>
            <a:ext cx="1435608" cy="836734"/>
          </a:xfrm>
          <a:prstGeom prst="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1883812" y="3625341"/>
            <a:ext cx="3648308" cy="794259"/>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2098548" y="2426782"/>
            <a:ext cx="1435608" cy="869877"/>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TextBox 11"/>
          <p:cNvSpPr txBox="1"/>
          <p:nvPr/>
        </p:nvSpPr>
        <p:spPr>
          <a:xfrm>
            <a:off x="381866" y="2883667"/>
            <a:ext cx="1072031" cy="300082"/>
          </a:xfrm>
          <a:prstGeom prst="rect">
            <a:avLst/>
          </a:prstGeom>
          <a:noFill/>
        </p:spPr>
        <p:txBody>
          <a:bodyPr wrap="square" rtlCol="0">
            <a:spAutoFit/>
          </a:bodyPr>
          <a:lstStyle/>
          <a:p>
            <a:r>
              <a:rPr lang="en-US" sz="1350" dirty="0" smtClean="0"/>
              <a:t>L1 </a:t>
            </a:r>
            <a:r>
              <a:rPr lang="en-US" sz="1350" dirty="0"/>
              <a:t>CACHE</a:t>
            </a:r>
          </a:p>
        </p:txBody>
      </p:sp>
      <p:sp>
        <p:nvSpPr>
          <p:cNvPr id="13" name="TextBox 12"/>
          <p:cNvSpPr txBox="1"/>
          <p:nvPr/>
        </p:nvSpPr>
        <p:spPr>
          <a:xfrm>
            <a:off x="381866" y="3761332"/>
            <a:ext cx="1072031" cy="300082"/>
          </a:xfrm>
          <a:prstGeom prst="rect">
            <a:avLst/>
          </a:prstGeom>
          <a:noFill/>
        </p:spPr>
        <p:txBody>
          <a:bodyPr wrap="square" rtlCol="0">
            <a:spAutoFit/>
          </a:bodyPr>
          <a:lstStyle/>
          <a:p>
            <a:r>
              <a:rPr lang="en-US" sz="1350" dirty="0" smtClean="0"/>
              <a:t>L2 </a:t>
            </a:r>
            <a:r>
              <a:rPr lang="en-US" sz="1350" dirty="0"/>
              <a:t>CACHE</a:t>
            </a:r>
          </a:p>
        </p:txBody>
      </p:sp>
      <p:sp>
        <p:nvSpPr>
          <p:cNvPr id="14" name="TextBox 13"/>
          <p:cNvSpPr txBox="1"/>
          <p:nvPr/>
        </p:nvSpPr>
        <p:spPr>
          <a:xfrm>
            <a:off x="2234103" y="1798018"/>
            <a:ext cx="1564519" cy="300082"/>
          </a:xfrm>
          <a:prstGeom prst="rect">
            <a:avLst/>
          </a:prstGeom>
          <a:noFill/>
        </p:spPr>
        <p:txBody>
          <a:bodyPr wrap="square" rtlCol="0">
            <a:spAutoFit/>
          </a:bodyPr>
          <a:lstStyle/>
          <a:p>
            <a:r>
              <a:rPr lang="en-US" sz="1350"/>
              <a:t>VICTIM CORE</a:t>
            </a:r>
            <a:endParaRPr lang="en-US" sz="1350" dirty="0"/>
          </a:p>
        </p:txBody>
      </p:sp>
      <p:sp>
        <p:nvSpPr>
          <p:cNvPr id="15" name="TextBox 14"/>
          <p:cNvSpPr txBox="1"/>
          <p:nvPr/>
        </p:nvSpPr>
        <p:spPr>
          <a:xfrm>
            <a:off x="3977640" y="1814084"/>
            <a:ext cx="1669582" cy="300082"/>
          </a:xfrm>
          <a:prstGeom prst="rect">
            <a:avLst/>
          </a:prstGeom>
          <a:noFill/>
        </p:spPr>
        <p:txBody>
          <a:bodyPr wrap="square" rtlCol="0">
            <a:spAutoFit/>
          </a:bodyPr>
          <a:lstStyle/>
          <a:p>
            <a:r>
              <a:rPr lang="en-US" sz="1350" dirty="0"/>
              <a:t>ATTACKER CORE</a:t>
            </a:r>
          </a:p>
        </p:txBody>
      </p:sp>
      <p:cxnSp>
        <p:nvCxnSpPr>
          <p:cNvPr id="17" name="Straight Connector 16"/>
          <p:cNvCxnSpPr/>
          <p:nvPr/>
        </p:nvCxnSpPr>
        <p:spPr>
          <a:xfrm>
            <a:off x="2582601" y="3031864"/>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582601" y="3895972"/>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sp>
        <p:nvSpPr>
          <p:cNvPr id="19" name="Oval 18"/>
          <p:cNvSpPr/>
          <p:nvPr/>
        </p:nvSpPr>
        <p:spPr>
          <a:xfrm>
            <a:off x="5590715" y="2191090"/>
            <a:ext cx="1133856" cy="69257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smtClean="0">
                <a:solidFill>
                  <a:srgbClr val="FF0000"/>
                </a:solidFill>
              </a:rPr>
              <a:t>FLUSH</a:t>
            </a:r>
            <a:endParaRPr lang="en-US" sz="1350" dirty="0">
              <a:solidFill>
                <a:srgbClr val="FF0000"/>
              </a:solidFill>
            </a:endParaRPr>
          </a:p>
        </p:txBody>
      </p:sp>
      <p:cxnSp>
        <p:nvCxnSpPr>
          <p:cNvPr id="21" name="Straight Connector 20"/>
          <p:cNvCxnSpPr/>
          <p:nvPr/>
        </p:nvCxnSpPr>
        <p:spPr>
          <a:xfrm>
            <a:off x="4461693" y="3031864"/>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Content Placeholder 1"/>
          <p:cNvSpPr>
            <a:spLocks noGrp="1"/>
          </p:cNvSpPr>
          <p:nvPr>
            <p:ph idx="15"/>
          </p:nvPr>
        </p:nvSpPr>
        <p:spPr/>
        <p:txBody>
          <a:bodyPr/>
          <a:lstStyle/>
          <a:p>
            <a:endParaRPr lang="en-US"/>
          </a:p>
        </p:txBody>
      </p:sp>
      <p:sp>
        <p:nvSpPr>
          <p:cNvPr id="22"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53994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40133" y="2885473"/>
            <a:ext cx="2663662" cy="1957269"/>
          </a:xfrm>
          <a:prstGeom prst="roundRect">
            <a:avLst/>
          </a:prstGeom>
          <a:noFill/>
          <a:ln w="254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483489" y="932010"/>
            <a:ext cx="4106317" cy="461665"/>
          </a:xfrm>
          <a:prstGeom prst="rect">
            <a:avLst/>
          </a:prstGeom>
          <a:noFill/>
        </p:spPr>
        <p:txBody>
          <a:bodyPr wrap="none" rtlCol="0">
            <a:spAutoFit/>
          </a:bodyPr>
          <a:lstStyle/>
          <a:p>
            <a:r>
              <a:rPr lang="en-US" altLang="zh-CN" sz="2400" dirty="0"/>
              <a:t>Cache</a:t>
            </a:r>
            <a:r>
              <a:rPr lang="zh-CN" altLang="en-US" sz="2400" dirty="0"/>
              <a:t> </a:t>
            </a:r>
            <a:r>
              <a:rPr lang="en-US" altLang="zh-CN" sz="2400" dirty="0"/>
              <a:t>Side-Channel Attacks</a:t>
            </a:r>
          </a:p>
        </p:txBody>
      </p:sp>
      <p:sp>
        <p:nvSpPr>
          <p:cNvPr id="4" name="Rectangle 3"/>
          <p:cNvSpPr/>
          <p:nvPr/>
        </p:nvSpPr>
        <p:spPr>
          <a:xfrm>
            <a:off x="397232" y="1656239"/>
            <a:ext cx="5661735" cy="1631216"/>
          </a:xfrm>
          <a:prstGeom prst="rect">
            <a:avLst/>
          </a:prstGeom>
        </p:spPr>
        <p:txBody>
          <a:bodyPr wrap="square">
            <a:spAutoFit/>
          </a:bodyPr>
          <a:lstStyle/>
          <a:p>
            <a:pPr marL="428615" indent="-428615">
              <a:buFont typeface="Arial" charset="0"/>
              <a:buChar char="•"/>
            </a:pPr>
            <a:r>
              <a:rPr lang="en-US" sz="2000" dirty="0"/>
              <a:t>A</a:t>
            </a:r>
            <a:r>
              <a:rPr lang="en-US" sz="2000" dirty="0" smtClean="0"/>
              <a:t>ttacker can learn sensitive information by monitoring </a:t>
            </a:r>
            <a:r>
              <a:rPr lang="en-US" sz="2000" dirty="0"/>
              <a:t>cache accesses made by the victim in a shared </a:t>
            </a:r>
            <a:r>
              <a:rPr lang="en-US" sz="2000" dirty="0" smtClean="0"/>
              <a:t>computer system</a:t>
            </a:r>
          </a:p>
          <a:p>
            <a:pPr marL="428615" indent="-428615">
              <a:buFont typeface="Arial" charset="0"/>
              <a:buChar char="•"/>
            </a:pPr>
            <a:endParaRPr lang="en-US" altLang="zh-CN" sz="2000" dirty="0"/>
          </a:p>
          <a:p>
            <a:pPr marL="428615" indent="-428615">
              <a:buFont typeface="Arial" charset="0"/>
              <a:buChar char="•"/>
            </a:pPr>
            <a:r>
              <a:rPr lang="en-US" altLang="zh-CN" sz="2000" dirty="0" smtClean="0"/>
              <a:t>Threat model:</a:t>
            </a:r>
            <a:endParaRPr lang="zh-CN" altLang="en-US" sz="2100" dirty="0" smtClean="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3196" y="3148037"/>
            <a:ext cx="954760" cy="954760"/>
          </a:xfrm>
          <a:prstGeom prst="rect">
            <a:avLst/>
          </a:prstGeom>
        </p:spPr>
      </p:pic>
      <p:pic>
        <p:nvPicPr>
          <p:cNvPr id="7" name="Picture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86430" y="3148037"/>
            <a:ext cx="903376" cy="962476"/>
          </a:xfrm>
          <a:prstGeom prst="rect">
            <a:avLst/>
          </a:prstGeom>
        </p:spPr>
      </p:pic>
      <p:sp>
        <p:nvSpPr>
          <p:cNvPr id="8" name="TextBox 7"/>
          <p:cNvSpPr txBox="1"/>
          <p:nvPr/>
        </p:nvSpPr>
        <p:spPr>
          <a:xfrm>
            <a:off x="3536645" y="4418176"/>
            <a:ext cx="2154853" cy="369332"/>
          </a:xfrm>
          <a:prstGeom prst="rect">
            <a:avLst/>
          </a:prstGeom>
          <a:noFill/>
        </p:spPr>
        <p:txBody>
          <a:bodyPr wrap="square" rtlCol="0">
            <a:spAutoFit/>
          </a:bodyPr>
          <a:lstStyle/>
          <a:p>
            <a:r>
              <a:rPr lang="en-US" dirty="0" smtClean="0"/>
              <a:t>Physical Machine</a:t>
            </a:r>
            <a:endParaRPr lang="en-US" dirty="0"/>
          </a:p>
        </p:txBody>
      </p:sp>
      <p:sp>
        <p:nvSpPr>
          <p:cNvPr id="12" name="Content Placeholder 11"/>
          <p:cNvSpPr>
            <a:spLocks noGrp="1"/>
          </p:cNvSpPr>
          <p:nvPr>
            <p:ph idx="15"/>
          </p:nvPr>
        </p:nvSpPr>
        <p:spPr/>
        <p:txBody>
          <a:bodyPr/>
          <a:lstStyle/>
          <a:p>
            <a:endParaRPr lang="en-US"/>
          </a:p>
        </p:txBody>
      </p:sp>
      <p:sp>
        <p:nvSpPr>
          <p:cNvPr id="14"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30804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ssolve">
                                      <p:cBhvr>
                                        <p:cTn id="12" dur="500"/>
                                        <p:tgtEl>
                                          <p:spTgt spid="4">
                                            <p:txEl>
                                              <p:pRg st="2" end="2"/>
                                            </p:txEl>
                                          </p:spTgt>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1000"/>
                                        <p:tgtEl>
                                          <p:spTgt spid="2"/>
                                        </p:tgtEl>
                                      </p:cBhvr>
                                    </p:animEffect>
                                  </p:childTnLst>
                                </p:cTn>
                              </p:par>
                              <p:par>
                                <p:cTn id="17" presetID="9"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par>
                                <p:cTn id="20" presetID="9"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uiExpand="1" build="allAtOnce"/>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5"/>
          </p:nvPr>
        </p:nvSpPr>
        <p:spPr/>
        <p:txBody>
          <a:bodyPr/>
          <a:lstStyle/>
          <a:p>
            <a:endParaRPr lang="en-US"/>
          </a:p>
        </p:txBody>
      </p:sp>
      <p:sp>
        <p:nvSpPr>
          <p:cNvPr id="5" name="TextBox 4"/>
          <p:cNvSpPr txBox="1"/>
          <p:nvPr/>
        </p:nvSpPr>
        <p:spPr>
          <a:xfrm>
            <a:off x="287568" y="1006660"/>
            <a:ext cx="6342707" cy="461665"/>
          </a:xfrm>
          <a:prstGeom prst="rect">
            <a:avLst/>
          </a:prstGeom>
          <a:noFill/>
        </p:spPr>
        <p:txBody>
          <a:bodyPr wrap="square" rtlCol="0">
            <a:spAutoFit/>
          </a:bodyPr>
          <a:lstStyle/>
          <a:p>
            <a:pPr algn="ctr"/>
            <a:r>
              <a:rPr lang="en-US" altLang="zh-CN" sz="2400" dirty="0"/>
              <a:t>LLC Flush-Reload </a:t>
            </a:r>
            <a:r>
              <a:rPr lang="en-US" altLang="zh-CN" sz="2400" dirty="0" smtClean="0"/>
              <a:t>Requirements:</a:t>
            </a:r>
            <a:r>
              <a:rPr lang="zh-CN" altLang="en-US" sz="2400" dirty="0" smtClean="0"/>
              <a:t> </a:t>
            </a:r>
            <a:r>
              <a:rPr lang="en-US" altLang="zh-CN" sz="2400" dirty="0" smtClean="0"/>
              <a:t>Flush(3)</a:t>
            </a:r>
            <a:endParaRPr lang="en-US" altLang="zh-CN" sz="2400" dirty="0"/>
          </a:p>
        </p:txBody>
      </p:sp>
      <p:sp>
        <p:nvSpPr>
          <p:cNvPr id="6" name="Rectangle 5"/>
          <p:cNvSpPr/>
          <p:nvPr/>
        </p:nvSpPr>
        <p:spPr>
          <a:xfrm>
            <a:off x="3977640" y="2459926"/>
            <a:ext cx="1435608" cy="836734"/>
          </a:xfrm>
          <a:prstGeom prst="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1883812" y="3625341"/>
            <a:ext cx="3648308" cy="794259"/>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2098548" y="2426782"/>
            <a:ext cx="1435608" cy="869877"/>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TextBox 11"/>
          <p:cNvSpPr txBox="1"/>
          <p:nvPr/>
        </p:nvSpPr>
        <p:spPr>
          <a:xfrm>
            <a:off x="381866" y="2883667"/>
            <a:ext cx="1072031" cy="300082"/>
          </a:xfrm>
          <a:prstGeom prst="rect">
            <a:avLst/>
          </a:prstGeom>
          <a:noFill/>
        </p:spPr>
        <p:txBody>
          <a:bodyPr wrap="square" rtlCol="0">
            <a:spAutoFit/>
          </a:bodyPr>
          <a:lstStyle/>
          <a:p>
            <a:r>
              <a:rPr lang="en-US" sz="1350" dirty="0" smtClean="0"/>
              <a:t>L1 </a:t>
            </a:r>
            <a:r>
              <a:rPr lang="en-US" sz="1350" dirty="0"/>
              <a:t>CACHE</a:t>
            </a:r>
          </a:p>
        </p:txBody>
      </p:sp>
      <p:sp>
        <p:nvSpPr>
          <p:cNvPr id="13" name="TextBox 12"/>
          <p:cNvSpPr txBox="1"/>
          <p:nvPr/>
        </p:nvSpPr>
        <p:spPr>
          <a:xfrm>
            <a:off x="381866" y="3761332"/>
            <a:ext cx="1072031" cy="300082"/>
          </a:xfrm>
          <a:prstGeom prst="rect">
            <a:avLst/>
          </a:prstGeom>
          <a:noFill/>
        </p:spPr>
        <p:txBody>
          <a:bodyPr wrap="square" rtlCol="0">
            <a:spAutoFit/>
          </a:bodyPr>
          <a:lstStyle/>
          <a:p>
            <a:r>
              <a:rPr lang="en-US" sz="1350" dirty="0" smtClean="0"/>
              <a:t>L2 </a:t>
            </a:r>
            <a:r>
              <a:rPr lang="en-US" sz="1350" dirty="0"/>
              <a:t>CACHE</a:t>
            </a:r>
          </a:p>
        </p:txBody>
      </p:sp>
      <p:sp>
        <p:nvSpPr>
          <p:cNvPr id="14" name="TextBox 13"/>
          <p:cNvSpPr txBox="1"/>
          <p:nvPr/>
        </p:nvSpPr>
        <p:spPr>
          <a:xfrm>
            <a:off x="2234103" y="1798018"/>
            <a:ext cx="1564519" cy="300082"/>
          </a:xfrm>
          <a:prstGeom prst="rect">
            <a:avLst/>
          </a:prstGeom>
          <a:noFill/>
        </p:spPr>
        <p:txBody>
          <a:bodyPr wrap="square" rtlCol="0">
            <a:spAutoFit/>
          </a:bodyPr>
          <a:lstStyle/>
          <a:p>
            <a:r>
              <a:rPr lang="en-US" sz="1350"/>
              <a:t>VICTIM CORE</a:t>
            </a:r>
            <a:endParaRPr lang="en-US" sz="1350" dirty="0"/>
          </a:p>
        </p:txBody>
      </p:sp>
      <p:sp>
        <p:nvSpPr>
          <p:cNvPr id="15" name="TextBox 14"/>
          <p:cNvSpPr txBox="1"/>
          <p:nvPr/>
        </p:nvSpPr>
        <p:spPr>
          <a:xfrm>
            <a:off x="3977640" y="1814084"/>
            <a:ext cx="1669582" cy="300082"/>
          </a:xfrm>
          <a:prstGeom prst="rect">
            <a:avLst/>
          </a:prstGeom>
          <a:noFill/>
        </p:spPr>
        <p:txBody>
          <a:bodyPr wrap="square" rtlCol="0">
            <a:spAutoFit/>
          </a:bodyPr>
          <a:lstStyle/>
          <a:p>
            <a:r>
              <a:rPr lang="en-US" sz="1350" dirty="0"/>
              <a:t>ATTACKER CORE</a:t>
            </a:r>
          </a:p>
        </p:txBody>
      </p:sp>
      <p:cxnSp>
        <p:nvCxnSpPr>
          <p:cNvPr id="17" name="Straight Connector 16"/>
          <p:cNvCxnSpPr/>
          <p:nvPr/>
        </p:nvCxnSpPr>
        <p:spPr>
          <a:xfrm>
            <a:off x="2582601" y="3031864"/>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sp>
        <p:nvSpPr>
          <p:cNvPr id="19" name="Oval 18"/>
          <p:cNvSpPr/>
          <p:nvPr/>
        </p:nvSpPr>
        <p:spPr>
          <a:xfrm>
            <a:off x="5590715" y="2191090"/>
            <a:ext cx="1133856" cy="69257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smtClean="0">
                <a:solidFill>
                  <a:srgbClr val="FF0000"/>
                </a:solidFill>
              </a:rPr>
              <a:t>FLUSH</a:t>
            </a:r>
            <a:endParaRPr lang="en-US" sz="1350" dirty="0">
              <a:solidFill>
                <a:srgbClr val="FF0000"/>
              </a:solidFill>
            </a:endParaRPr>
          </a:p>
        </p:txBody>
      </p:sp>
      <p:sp>
        <p:nvSpPr>
          <p:cNvPr id="2" name="Content Placeholder 1"/>
          <p:cNvSpPr>
            <a:spLocks noGrp="1"/>
          </p:cNvSpPr>
          <p:nvPr>
            <p:ph idx="15"/>
          </p:nvPr>
        </p:nvSpPr>
        <p:spPr/>
        <p:txBody>
          <a:bodyPr/>
          <a:lstStyle/>
          <a:p>
            <a:endParaRPr lang="en-US"/>
          </a:p>
        </p:txBody>
      </p:sp>
      <p:sp>
        <p:nvSpPr>
          <p:cNvPr id="18"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1045618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7568" y="1006660"/>
            <a:ext cx="6342707" cy="461665"/>
          </a:xfrm>
          <a:prstGeom prst="rect">
            <a:avLst/>
          </a:prstGeom>
          <a:noFill/>
        </p:spPr>
        <p:txBody>
          <a:bodyPr wrap="square" rtlCol="0">
            <a:spAutoFit/>
          </a:bodyPr>
          <a:lstStyle/>
          <a:p>
            <a:pPr algn="ctr"/>
            <a:r>
              <a:rPr lang="en-US" altLang="zh-CN" sz="2400" dirty="0"/>
              <a:t>LLC Flush-Reload </a:t>
            </a:r>
            <a:r>
              <a:rPr lang="en-US" altLang="zh-CN" sz="2400" dirty="0" smtClean="0"/>
              <a:t>Requirements:</a:t>
            </a:r>
            <a:r>
              <a:rPr lang="zh-CN" altLang="en-US" sz="2400" dirty="0" smtClean="0"/>
              <a:t> </a:t>
            </a:r>
            <a:r>
              <a:rPr lang="en-US" altLang="zh-CN" sz="2400" dirty="0" smtClean="0"/>
              <a:t>Flush(3)</a:t>
            </a:r>
            <a:endParaRPr lang="en-US" altLang="zh-CN" sz="2400" dirty="0"/>
          </a:p>
        </p:txBody>
      </p:sp>
      <p:sp>
        <p:nvSpPr>
          <p:cNvPr id="6" name="Rectangle 5"/>
          <p:cNvSpPr/>
          <p:nvPr/>
        </p:nvSpPr>
        <p:spPr>
          <a:xfrm>
            <a:off x="3977640" y="2459926"/>
            <a:ext cx="1435608" cy="836734"/>
          </a:xfrm>
          <a:prstGeom prst="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1883812" y="3625341"/>
            <a:ext cx="3648308" cy="794259"/>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2098548" y="2426782"/>
            <a:ext cx="1435608" cy="869877"/>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TextBox 11"/>
          <p:cNvSpPr txBox="1"/>
          <p:nvPr/>
        </p:nvSpPr>
        <p:spPr>
          <a:xfrm>
            <a:off x="381866" y="2883667"/>
            <a:ext cx="1072031" cy="300082"/>
          </a:xfrm>
          <a:prstGeom prst="rect">
            <a:avLst/>
          </a:prstGeom>
          <a:noFill/>
        </p:spPr>
        <p:txBody>
          <a:bodyPr wrap="square" rtlCol="0">
            <a:spAutoFit/>
          </a:bodyPr>
          <a:lstStyle/>
          <a:p>
            <a:r>
              <a:rPr lang="en-US" sz="1350" dirty="0" smtClean="0"/>
              <a:t>L1 </a:t>
            </a:r>
            <a:r>
              <a:rPr lang="en-US" sz="1350" dirty="0"/>
              <a:t>CACHE</a:t>
            </a:r>
          </a:p>
        </p:txBody>
      </p:sp>
      <p:sp>
        <p:nvSpPr>
          <p:cNvPr id="13" name="TextBox 12"/>
          <p:cNvSpPr txBox="1"/>
          <p:nvPr/>
        </p:nvSpPr>
        <p:spPr>
          <a:xfrm>
            <a:off x="381866" y="3761332"/>
            <a:ext cx="1072031" cy="300082"/>
          </a:xfrm>
          <a:prstGeom prst="rect">
            <a:avLst/>
          </a:prstGeom>
          <a:noFill/>
        </p:spPr>
        <p:txBody>
          <a:bodyPr wrap="square" rtlCol="0">
            <a:spAutoFit/>
          </a:bodyPr>
          <a:lstStyle/>
          <a:p>
            <a:r>
              <a:rPr lang="en-US" sz="1350" dirty="0" smtClean="0"/>
              <a:t>L2 </a:t>
            </a:r>
            <a:r>
              <a:rPr lang="en-US" sz="1350" dirty="0"/>
              <a:t>CACHE</a:t>
            </a:r>
          </a:p>
        </p:txBody>
      </p:sp>
      <p:sp>
        <p:nvSpPr>
          <p:cNvPr id="14" name="TextBox 13"/>
          <p:cNvSpPr txBox="1"/>
          <p:nvPr/>
        </p:nvSpPr>
        <p:spPr>
          <a:xfrm>
            <a:off x="2234103" y="1798018"/>
            <a:ext cx="1564519" cy="300082"/>
          </a:xfrm>
          <a:prstGeom prst="rect">
            <a:avLst/>
          </a:prstGeom>
          <a:noFill/>
        </p:spPr>
        <p:txBody>
          <a:bodyPr wrap="square" rtlCol="0">
            <a:spAutoFit/>
          </a:bodyPr>
          <a:lstStyle/>
          <a:p>
            <a:r>
              <a:rPr lang="en-US" sz="1350"/>
              <a:t>VICTIM CORE</a:t>
            </a:r>
            <a:endParaRPr lang="en-US" sz="1350" dirty="0"/>
          </a:p>
        </p:txBody>
      </p:sp>
      <p:sp>
        <p:nvSpPr>
          <p:cNvPr id="15" name="TextBox 14"/>
          <p:cNvSpPr txBox="1"/>
          <p:nvPr/>
        </p:nvSpPr>
        <p:spPr>
          <a:xfrm>
            <a:off x="3977640" y="1814084"/>
            <a:ext cx="1669582" cy="300082"/>
          </a:xfrm>
          <a:prstGeom prst="rect">
            <a:avLst/>
          </a:prstGeom>
          <a:noFill/>
        </p:spPr>
        <p:txBody>
          <a:bodyPr wrap="square" rtlCol="0">
            <a:spAutoFit/>
          </a:bodyPr>
          <a:lstStyle/>
          <a:p>
            <a:r>
              <a:rPr lang="en-US" sz="1350" dirty="0"/>
              <a:t>ATTACKER CORE</a:t>
            </a:r>
          </a:p>
        </p:txBody>
      </p:sp>
      <p:cxnSp>
        <p:nvCxnSpPr>
          <p:cNvPr id="17" name="Straight Connector 16"/>
          <p:cNvCxnSpPr/>
          <p:nvPr/>
        </p:nvCxnSpPr>
        <p:spPr>
          <a:xfrm>
            <a:off x="2582601" y="3031864"/>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sp>
        <p:nvSpPr>
          <p:cNvPr id="19" name="Oval 18"/>
          <p:cNvSpPr/>
          <p:nvPr/>
        </p:nvSpPr>
        <p:spPr>
          <a:xfrm>
            <a:off x="5590714" y="2191090"/>
            <a:ext cx="1267285" cy="69257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smtClean="0">
                <a:solidFill>
                  <a:srgbClr val="FF0000"/>
                </a:solidFill>
              </a:rPr>
              <a:t>RELOAD&amp;TIME</a:t>
            </a:r>
            <a:endParaRPr lang="en-US" sz="1350" dirty="0">
              <a:solidFill>
                <a:srgbClr val="FF0000"/>
              </a:solidFill>
            </a:endParaRPr>
          </a:p>
        </p:txBody>
      </p:sp>
      <p:sp>
        <p:nvSpPr>
          <p:cNvPr id="16" name="TextBox 15"/>
          <p:cNvSpPr txBox="1"/>
          <p:nvPr/>
        </p:nvSpPr>
        <p:spPr>
          <a:xfrm>
            <a:off x="5706345" y="3742136"/>
            <a:ext cx="1018227" cy="923330"/>
          </a:xfrm>
          <a:prstGeom prst="rect">
            <a:avLst/>
          </a:prstGeom>
          <a:noFill/>
        </p:spPr>
        <p:txBody>
          <a:bodyPr wrap="none" rtlCol="0">
            <a:spAutoFit/>
          </a:bodyPr>
          <a:lstStyle/>
          <a:p>
            <a:pPr algn="ctr"/>
            <a:r>
              <a:rPr lang="en-US" altLang="zh-CN" dirty="0" smtClean="0">
                <a:solidFill>
                  <a:srgbClr val="0070C0"/>
                </a:solidFill>
              </a:rPr>
              <a:t>Memory</a:t>
            </a:r>
            <a:endParaRPr lang="zh-CN" altLang="en-US" dirty="0" smtClean="0">
              <a:solidFill>
                <a:srgbClr val="0070C0"/>
              </a:solidFill>
            </a:endParaRPr>
          </a:p>
          <a:p>
            <a:pPr algn="ctr"/>
            <a:r>
              <a:rPr lang="en-US" altLang="zh-CN" dirty="0" smtClean="0">
                <a:solidFill>
                  <a:srgbClr val="0070C0"/>
                </a:solidFill>
              </a:rPr>
              <a:t>Access</a:t>
            </a:r>
            <a:endParaRPr lang="zh-CN" altLang="en-US" dirty="0" smtClean="0">
              <a:solidFill>
                <a:srgbClr val="0070C0"/>
              </a:solidFill>
            </a:endParaRPr>
          </a:p>
          <a:p>
            <a:pPr algn="ctr"/>
            <a:r>
              <a:rPr lang="en-US" altLang="zh-CN" dirty="0" smtClean="0">
                <a:solidFill>
                  <a:srgbClr val="0070C0"/>
                </a:solidFill>
              </a:rPr>
              <a:t>Time</a:t>
            </a:r>
            <a:endParaRPr lang="en-US" dirty="0">
              <a:solidFill>
                <a:srgbClr val="0070C0"/>
              </a:solidFill>
            </a:endParaRPr>
          </a:p>
        </p:txBody>
      </p:sp>
      <p:pic>
        <p:nvPicPr>
          <p:cNvPr id="18" name="Picture 17"/>
          <p:cNvPicPr>
            <a:picLocks noChangeAspect="1"/>
          </p:cNvPicPr>
          <p:nvPr/>
        </p:nvPicPr>
        <p:blipFill>
          <a:blip r:embed="rId2"/>
          <a:stretch>
            <a:fillRect/>
          </a:stretch>
        </p:blipFill>
        <p:spPr>
          <a:xfrm>
            <a:off x="5920772" y="3136345"/>
            <a:ext cx="566049" cy="566049"/>
          </a:xfrm>
          <a:prstGeom prst="rect">
            <a:avLst/>
          </a:prstGeom>
        </p:spPr>
      </p:pic>
      <p:sp>
        <p:nvSpPr>
          <p:cNvPr id="2" name="Content Placeholder 1"/>
          <p:cNvSpPr>
            <a:spLocks noGrp="1"/>
          </p:cNvSpPr>
          <p:nvPr>
            <p:ph idx="15"/>
          </p:nvPr>
        </p:nvSpPr>
        <p:spPr/>
        <p:txBody>
          <a:bodyPr/>
          <a:lstStyle/>
          <a:p>
            <a:endParaRPr lang="en-US"/>
          </a:p>
        </p:txBody>
      </p:sp>
      <p:sp>
        <p:nvSpPr>
          <p:cNvPr id="21"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
        <p:nvSpPr>
          <p:cNvPr id="3" name="Down Arrow 2"/>
          <p:cNvSpPr/>
          <p:nvPr/>
        </p:nvSpPr>
        <p:spPr>
          <a:xfrm>
            <a:off x="4372814" y="2885917"/>
            <a:ext cx="709301" cy="2038711"/>
          </a:xfrm>
          <a:prstGeom prst="downArrow">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694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dissolve">
                                      <p:cBhvr>
                                        <p:cTn id="22" dur="500"/>
                                        <p:tgtEl>
                                          <p:spTgt spid="16">
                                            <p:txEl>
                                              <p:pRg st="0" end="0"/>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animEffect transition="in" filter="dissolve">
                                      <p:cBhvr>
                                        <p:cTn id="25" dur="500"/>
                                        <p:tgtEl>
                                          <p:spTgt spid="16">
                                            <p:txEl>
                                              <p:pRg st="1" end="1"/>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Effect transition="in" filter="dissolve">
                                      <p:cBhvr>
                                        <p:cTn id="28"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7568" y="1006660"/>
            <a:ext cx="6342707" cy="461665"/>
          </a:xfrm>
          <a:prstGeom prst="rect">
            <a:avLst/>
          </a:prstGeom>
          <a:noFill/>
        </p:spPr>
        <p:txBody>
          <a:bodyPr wrap="square" rtlCol="0">
            <a:spAutoFit/>
          </a:bodyPr>
          <a:lstStyle/>
          <a:p>
            <a:pPr algn="ctr"/>
            <a:r>
              <a:rPr lang="en-US" altLang="zh-CN" sz="2400" dirty="0"/>
              <a:t>LLC Flush-Reload Requirements</a:t>
            </a:r>
          </a:p>
        </p:txBody>
      </p:sp>
      <p:sp>
        <p:nvSpPr>
          <p:cNvPr id="4" name="Rectangle 3"/>
          <p:cNvSpPr/>
          <p:nvPr/>
        </p:nvSpPr>
        <p:spPr>
          <a:xfrm>
            <a:off x="491594" y="1684584"/>
            <a:ext cx="6011756" cy="3493264"/>
          </a:xfrm>
          <a:prstGeom prst="rect">
            <a:avLst/>
          </a:prstGeom>
        </p:spPr>
        <p:txBody>
          <a:bodyPr wrap="square">
            <a:spAutoFit/>
          </a:bodyPr>
          <a:lstStyle/>
          <a:p>
            <a:pPr marL="428615" indent="-428615">
              <a:buFont typeface="Arial" charset="0"/>
              <a:buChar char="•"/>
            </a:pPr>
            <a:endParaRPr lang="en-US" altLang="zh-CN" sz="2100" dirty="0" smtClean="0"/>
          </a:p>
          <a:p>
            <a:pPr marL="428615" indent="-428615">
              <a:buFont typeface="Arial" charset="0"/>
              <a:buChar char="•"/>
            </a:pPr>
            <a:r>
              <a:rPr lang="en-US" altLang="zh-CN" sz="2100" dirty="0" smtClean="0"/>
              <a:t>Flush:</a:t>
            </a:r>
          </a:p>
          <a:p>
            <a:pPr marL="885815" lvl="1" indent="-428615">
              <a:buFont typeface="Arial" charset="0"/>
              <a:buChar char="•"/>
            </a:pPr>
            <a:r>
              <a:rPr lang="en-US" altLang="zh-CN" dirty="0" smtClean="0"/>
              <a:t>Local </a:t>
            </a:r>
            <a:r>
              <a:rPr lang="en-US" altLang="zh-CN" dirty="0"/>
              <a:t>L1 </a:t>
            </a:r>
            <a:r>
              <a:rPr lang="en-US" altLang="zh-CN" dirty="0" smtClean="0"/>
              <a:t>cache</a:t>
            </a:r>
          </a:p>
          <a:p>
            <a:pPr marL="885815" lvl="1" indent="-428615">
              <a:buFont typeface="Arial" charset="0"/>
              <a:buChar char="•"/>
            </a:pPr>
            <a:r>
              <a:rPr lang="en-US" altLang="zh-CN" dirty="0" smtClean="0"/>
              <a:t>Shared L2 cache</a:t>
            </a:r>
            <a:endParaRPr lang="en-US" altLang="zh-CN" dirty="0"/>
          </a:p>
          <a:p>
            <a:pPr marL="885815" lvl="1" indent="-428615">
              <a:buFont typeface="Arial" charset="0"/>
              <a:buChar char="•"/>
            </a:pPr>
            <a:r>
              <a:rPr lang="en-US" altLang="zh-CN" dirty="0" smtClean="0"/>
              <a:t>L1 </a:t>
            </a:r>
            <a:r>
              <a:rPr lang="en-US" altLang="zh-CN" dirty="0"/>
              <a:t>cache of other cores</a:t>
            </a:r>
            <a:endParaRPr lang="zh-CN" altLang="en-US" dirty="0"/>
          </a:p>
          <a:p>
            <a:pPr marL="771506" lvl="1" indent="-428615">
              <a:buFont typeface="Arial" charset="0"/>
              <a:buChar char="•"/>
            </a:pPr>
            <a:endParaRPr lang="en-US" altLang="zh-CN" sz="2100" dirty="0"/>
          </a:p>
          <a:p>
            <a:pPr marL="428615" indent="-428615">
              <a:buFont typeface="Arial" charset="0"/>
              <a:buChar char="•"/>
            </a:pPr>
            <a:r>
              <a:rPr lang="en-US" altLang="zh-CN" sz="2100" dirty="0" smtClean="0"/>
              <a:t>L2 cache:</a:t>
            </a:r>
          </a:p>
          <a:p>
            <a:pPr marL="885815" lvl="1" indent="-428615">
              <a:buFont typeface="Arial" charset="0"/>
              <a:buChar char="•"/>
            </a:pPr>
            <a:r>
              <a:rPr lang="en-US" altLang="zh-CN" dirty="0" smtClean="0">
                <a:solidFill>
                  <a:srgbClr val="FF0000"/>
                </a:solidFill>
              </a:rPr>
              <a:t>Victim’s memory access must put</a:t>
            </a:r>
            <a:r>
              <a:rPr lang="zh-CN" altLang="en-US" dirty="0" smtClean="0">
                <a:solidFill>
                  <a:srgbClr val="FF0000"/>
                </a:solidFill>
              </a:rPr>
              <a:t> </a:t>
            </a:r>
            <a:r>
              <a:rPr lang="en-US" altLang="zh-CN" dirty="0" smtClean="0">
                <a:solidFill>
                  <a:srgbClr val="FF0000"/>
                </a:solidFill>
              </a:rPr>
              <a:t>the</a:t>
            </a:r>
            <a:r>
              <a:rPr lang="zh-CN" altLang="en-US" dirty="0" smtClean="0">
                <a:solidFill>
                  <a:srgbClr val="FF0000"/>
                </a:solidFill>
              </a:rPr>
              <a:t> </a:t>
            </a:r>
            <a:r>
              <a:rPr lang="en-US" altLang="zh-CN" dirty="0" smtClean="0">
                <a:solidFill>
                  <a:srgbClr val="FF0000"/>
                </a:solidFill>
              </a:rPr>
              <a:t>cache</a:t>
            </a:r>
            <a:r>
              <a:rPr lang="zh-CN" altLang="en-US" dirty="0" smtClean="0">
                <a:solidFill>
                  <a:srgbClr val="FF0000"/>
                </a:solidFill>
              </a:rPr>
              <a:t> </a:t>
            </a:r>
            <a:r>
              <a:rPr lang="en-US" altLang="zh-CN" dirty="0" smtClean="0">
                <a:solidFill>
                  <a:srgbClr val="FF0000"/>
                </a:solidFill>
              </a:rPr>
              <a:t>line into </a:t>
            </a:r>
            <a:r>
              <a:rPr lang="en-US" altLang="zh-CN" dirty="0">
                <a:solidFill>
                  <a:srgbClr val="FF0000"/>
                </a:solidFill>
              </a:rPr>
              <a:t>L2 cache</a:t>
            </a:r>
          </a:p>
          <a:p>
            <a:pPr marL="771506" lvl="1" indent="-428615">
              <a:buFont typeface="Arial" charset="0"/>
              <a:buChar char="•"/>
            </a:pPr>
            <a:endParaRPr lang="en-US" altLang="zh-CN" sz="1100" dirty="0"/>
          </a:p>
          <a:p>
            <a:pPr marL="771506" lvl="1" indent="-428615">
              <a:buFont typeface="Arial" charset="0"/>
              <a:buChar char="•"/>
            </a:pPr>
            <a:endParaRPr lang="en-US" altLang="zh-CN" sz="1500" dirty="0"/>
          </a:p>
          <a:p>
            <a:pPr marL="771506" lvl="1" indent="-428615">
              <a:buFont typeface="Arial" charset="0"/>
              <a:buChar char="•"/>
            </a:pPr>
            <a:endParaRPr lang="zh-CN" altLang="en-US" sz="2100" dirty="0"/>
          </a:p>
        </p:txBody>
      </p:sp>
      <p:sp>
        <p:nvSpPr>
          <p:cNvPr id="2" name="Content Placeholder 1"/>
          <p:cNvSpPr>
            <a:spLocks noGrp="1"/>
          </p:cNvSpPr>
          <p:nvPr>
            <p:ph idx="15"/>
          </p:nvPr>
        </p:nvSpPr>
        <p:spPr/>
        <p:txBody>
          <a:bodyPr/>
          <a:lstStyle/>
          <a:p>
            <a:endParaRPr lang="en-US"/>
          </a:p>
        </p:txBody>
      </p:sp>
      <p:sp>
        <p:nvSpPr>
          <p:cNvPr id="7"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776808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5"/>
          </p:nvPr>
        </p:nvSpPr>
        <p:spPr/>
        <p:txBody>
          <a:bodyPr/>
          <a:lstStyle/>
          <a:p>
            <a:endParaRPr lang="en-US"/>
          </a:p>
        </p:txBody>
      </p:sp>
      <p:sp>
        <p:nvSpPr>
          <p:cNvPr id="5" name="TextBox 4"/>
          <p:cNvSpPr txBox="1"/>
          <p:nvPr/>
        </p:nvSpPr>
        <p:spPr>
          <a:xfrm>
            <a:off x="287568" y="1006660"/>
            <a:ext cx="6342707" cy="461665"/>
          </a:xfrm>
          <a:prstGeom prst="rect">
            <a:avLst/>
          </a:prstGeom>
          <a:noFill/>
        </p:spPr>
        <p:txBody>
          <a:bodyPr wrap="square" rtlCol="0">
            <a:spAutoFit/>
          </a:bodyPr>
          <a:lstStyle/>
          <a:p>
            <a:pPr algn="ctr"/>
            <a:r>
              <a:rPr lang="en-US" altLang="zh-CN" sz="2400" dirty="0"/>
              <a:t>LLC Flush-Reload </a:t>
            </a:r>
            <a:r>
              <a:rPr lang="en-US" altLang="zh-CN" sz="2400" dirty="0" smtClean="0"/>
              <a:t>Requirements:</a:t>
            </a:r>
            <a:r>
              <a:rPr lang="zh-CN" altLang="en-US" sz="2400" dirty="0" smtClean="0"/>
              <a:t> </a:t>
            </a:r>
            <a:r>
              <a:rPr lang="en-US" altLang="zh-CN" sz="2400" dirty="0" smtClean="0"/>
              <a:t>LLC</a:t>
            </a:r>
            <a:endParaRPr lang="en-US" altLang="zh-CN" sz="2400" dirty="0"/>
          </a:p>
        </p:txBody>
      </p:sp>
      <p:sp>
        <p:nvSpPr>
          <p:cNvPr id="6" name="Rectangle 5"/>
          <p:cNvSpPr/>
          <p:nvPr/>
        </p:nvSpPr>
        <p:spPr>
          <a:xfrm>
            <a:off x="3977640" y="2459926"/>
            <a:ext cx="1435608" cy="836734"/>
          </a:xfrm>
          <a:prstGeom prst="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1883812" y="3625341"/>
            <a:ext cx="3648308" cy="794259"/>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2098548" y="2426782"/>
            <a:ext cx="1435608" cy="869877"/>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TextBox 11"/>
          <p:cNvSpPr txBox="1"/>
          <p:nvPr/>
        </p:nvSpPr>
        <p:spPr>
          <a:xfrm>
            <a:off x="381866" y="2883667"/>
            <a:ext cx="1072031" cy="300082"/>
          </a:xfrm>
          <a:prstGeom prst="rect">
            <a:avLst/>
          </a:prstGeom>
          <a:noFill/>
        </p:spPr>
        <p:txBody>
          <a:bodyPr wrap="square" rtlCol="0">
            <a:spAutoFit/>
          </a:bodyPr>
          <a:lstStyle/>
          <a:p>
            <a:r>
              <a:rPr lang="en-US" sz="1350" dirty="0" smtClean="0"/>
              <a:t>L1 </a:t>
            </a:r>
            <a:r>
              <a:rPr lang="en-US" sz="1350" dirty="0"/>
              <a:t>CACHE</a:t>
            </a:r>
          </a:p>
        </p:txBody>
      </p:sp>
      <p:sp>
        <p:nvSpPr>
          <p:cNvPr id="13" name="TextBox 12"/>
          <p:cNvSpPr txBox="1"/>
          <p:nvPr/>
        </p:nvSpPr>
        <p:spPr>
          <a:xfrm>
            <a:off x="381866" y="3761332"/>
            <a:ext cx="1072031" cy="300082"/>
          </a:xfrm>
          <a:prstGeom prst="rect">
            <a:avLst/>
          </a:prstGeom>
          <a:noFill/>
        </p:spPr>
        <p:txBody>
          <a:bodyPr wrap="square" rtlCol="0">
            <a:spAutoFit/>
          </a:bodyPr>
          <a:lstStyle/>
          <a:p>
            <a:r>
              <a:rPr lang="en-US" sz="1350" dirty="0" smtClean="0"/>
              <a:t>L2 </a:t>
            </a:r>
            <a:r>
              <a:rPr lang="en-US" sz="1350" dirty="0"/>
              <a:t>CACHE</a:t>
            </a:r>
          </a:p>
        </p:txBody>
      </p:sp>
      <p:sp>
        <p:nvSpPr>
          <p:cNvPr id="14" name="TextBox 13"/>
          <p:cNvSpPr txBox="1"/>
          <p:nvPr/>
        </p:nvSpPr>
        <p:spPr>
          <a:xfrm>
            <a:off x="2234103" y="1798018"/>
            <a:ext cx="1564519" cy="300082"/>
          </a:xfrm>
          <a:prstGeom prst="rect">
            <a:avLst/>
          </a:prstGeom>
          <a:noFill/>
        </p:spPr>
        <p:txBody>
          <a:bodyPr wrap="square" rtlCol="0">
            <a:spAutoFit/>
          </a:bodyPr>
          <a:lstStyle/>
          <a:p>
            <a:r>
              <a:rPr lang="en-US" sz="1350"/>
              <a:t>VICTIM CORE</a:t>
            </a:r>
            <a:endParaRPr lang="en-US" sz="1350" dirty="0"/>
          </a:p>
        </p:txBody>
      </p:sp>
      <p:sp>
        <p:nvSpPr>
          <p:cNvPr id="15" name="TextBox 14"/>
          <p:cNvSpPr txBox="1"/>
          <p:nvPr/>
        </p:nvSpPr>
        <p:spPr>
          <a:xfrm>
            <a:off x="3977640" y="1814084"/>
            <a:ext cx="1669582" cy="300082"/>
          </a:xfrm>
          <a:prstGeom prst="rect">
            <a:avLst/>
          </a:prstGeom>
          <a:noFill/>
        </p:spPr>
        <p:txBody>
          <a:bodyPr wrap="square" rtlCol="0">
            <a:spAutoFit/>
          </a:bodyPr>
          <a:lstStyle/>
          <a:p>
            <a:r>
              <a:rPr lang="en-US" sz="1350" dirty="0"/>
              <a:t>ATTACKER CORE</a:t>
            </a:r>
          </a:p>
        </p:txBody>
      </p:sp>
      <p:cxnSp>
        <p:nvCxnSpPr>
          <p:cNvPr id="17" name="Straight Connector 16"/>
          <p:cNvCxnSpPr/>
          <p:nvPr/>
        </p:nvCxnSpPr>
        <p:spPr>
          <a:xfrm>
            <a:off x="2582601" y="3031864"/>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582601" y="3895972"/>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sp>
        <p:nvSpPr>
          <p:cNvPr id="19" name="Oval 18"/>
          <p:cNvSpPr/>
          <p:nvPr/>
        </p:nvSpPr>
        <p:spPr>
          <a:xfrm>
            <a:off x="5590715" y="2191090"/>
            <a:ext cx="1133856" cy="69257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smtClean="0">
                <a:solidFill>
                  <a:srgbClr val="FF0000"/>
                </a:solidFill>
              </a:rPr>
              <a:t>FLUSH</a:t>
            </a:r>
            <a:endParaRPr lang="en-US" sz="1350" dirty="0">
              <a:solidFill>
                <a:srgbClr val="FF0000"/>
              </a:solidFill>
            </a:endParaRPr>
          </a:p>
        </p:txBody>
      </p:sp>
      <p:cxnSp>
        <p:nvCxnSpPr>
          <p:cNvPr id="21" name="Straight Connector 20"/>
          <p:cNvCxnSpPr/>
          <p:nvPr/>
        </p:nvCxnSpPr>
        <p:spPr>
          <a:xfrm>
            <a:off x="4461693" y="3031864"/>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99570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5"/>
          </p:nvPr>
        </p:nvSpPr>
        <p:spPr/>
        <p:txBody>
          <a:bodyPr/>
          <a:lstStyle/>
          <a:p>
            <a:endParaRPr lang="en-US"/>
          </a:p>
        </p:txBody>
      </p:sp>
      <p:sp>
        <p:nvSpPr>
          <p:cNvPr id="5" name="TextBox 4"/>
          <p:cNvSpPr txBox="1"/>
          <p:nvPr/>
        </p:nvSpPr>
        <p:spPr>
          <a:xfrm>
            <a:off x="287568" y="1006660"/>
            <a:ext cx="6342707" cy="461665"/>
          </a:xfrm>
          <a:prstGeom prst="rect">
            <a:avLst/>
          </a:prstGeom>
          <a:noFill/>
        </p:spPr>
        <p:txBody>
          <a:bodyPr wrap="square" rtlCol="0">
            <a:spAutoFit/>
          </a:bodyPr>
          <a:lstStyle/>
          <a:p>
            <a:pPr algn="ctr"/>
            <a:r>
              <a:rPr lang="en-US" altLang="zh-CN" sz="2400" dirty="0"/>
              <a:t>LLC Flush-Reload </a:t>
            </a:r>
            <a:r>
              <a:rPr lang="en-US" altLang="zh-CN" sz="2400" dirty="0" smtClean="0"/>
              <a:t>Requirements:</a:t>
            </a:r>
            <a:r>
              <a:rPr lang="zh-CN" altLang="en-US" sz="2400" dirty="0" smtClean="0"/>
              <a:t> </a:t>
            </a:r>
            <a:r>
              <a:rPr lang="en-US" altLang="zh-CN" sz="2400" dirty="0" smtClean="0"/>
              <a:t>LLC</a:t>
            </a:r>
            <a:endParaRPr lang="en-US" altLang="zh-CN" sz="2400" dirty="0"/>
          </a:p>
        </p:txBody>
      </p:sp>
      <p:sp>
        <p:nvSpPr>
          <p:cNvPr id="6" name="Rectangle 5"/>
          <p:cNvSpPr/>
          <p:nvPr/>
        </p:nvSpPr>
        <p:spPr>
          <a:xfrm>
            <a:off x="3977640" y="2459926"/>
            <a:ext cx="1435608" cy="836734"/>
          </a:xfrm>
          <a:prstGeom prst="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1883812" y="3625341"/>
            <a:ext cx="3648308" cy="794259"/>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2098548" y="2426782"/>
            <a:ext cx="1435608" cy="869877"/>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TextBox 11"/>
          <p:cNvSpPr txBox="1"/>
          <p:nvPr/>
        </p:nvSpPr>
        <p:spPr>
          <a:xfrm>
            <a:off x="381866" y="2883667"/>
            <a:ext cx="1072031" cy="300082"/>
          </a:xfrm>
          <a:prstGeom prst="rect">
            <a:avLst/>
          </a:prstGeom>
          <a:noFill/>
        </p:spPr>
        <p:txBody>
          <a:bodyPr wrap="square" rtlCol="0">
            <a:spAutoFit/>
          </a:bodyPr>
          <a:lstStyle/>
          <a:p>
            <a:r>
              <a:rPr lang="en-US" sz="1350" dirty="0" smtClean="0"/>
              <a:t>L1 </a:t>
            </a:r>
            <a:r>
              <a:rPr lang="en-US" sz="1350" dirty="0"/>
              <a:t>CACHE</a:t>
            </a:r>
          </a:p>
        </p:txBody>
      </p:sp>
      <p:sp>
        <p:nvSpPr>
          <p:cNvPr id="13" name="TextBox 12"/>
          <p:cNvSpPr txBox="1"/>
          <p:nvPr/>
        </p:nvSpPr>
        <p:spPr>
          <a:xfrm>
            <a:off x="381866" y="3761332"/>
            <a:ext cx="1072031" cy="300082"/>
          </a:xfrm>
          <a:prstGeom prst="rect">
            <a:avLst/>
          </a:prstGeom>
          <a:noFill/>
        </p:spPr>
        <p:txBody>
          <a:bodyPr wrap="square" rtlCol="0">
            <a:spAutoFit/>
          </a:bodyPr>
          <a:lstStyle/>
          <a:p>
            <a:r>
              <a:rPr lang="en-US" sz="1350" dirty="0" smtClean="0"/>
              <a:t>L2 </a:t>
            </a:r>
            <a:r>
              <a:rPr lang="en-US" sz="1350" dirty="0"/>
              <a:t>CACHE</a:t>
            </a:r>
          </a:p>
        </p:txBody>
      </p:sp>
      <p:sp>
        <p:nvSpPr>
          <p:cNvPr id="14" name="TextBox 13"/>
          <p:cNvSpPr txBox="1"/>
          <p:nvPr/>
        </p:nvSpPr>
        <p:spPr>
          <a:xfrm>
            <a:off x="2234103" y="1798018"/>
            <a:ext cx="1564519" cy="300082"/>
          </a:xfrm>
          <a:prstGeom prst="rect">
            <a:avLst/>
          </a:prstGeom>
          <a:noFill/>
        </p:spPr>
        <p:txBody>
          <a:bodyPr wrap="square" rtlCol="0">
            <a:spAutoFit/>
          </a:bodyPr>
          <a:lstStyle/>
          <a:p>
            <a:r>
              <a:rPr lang="en-US" sz="1350"/>
              <a:t>VICTIM CORE</a:t>
            </a:r>
            <a:endParaRPr lang="en-US" sz="1350" dirty="0"/>
          </a:p>
        </p:txBody>
      </p:sp>
      <p:sp>
        <p:nvSpPr>
          <p:cNvPr id="15" name="TextBox 14"/>
          <p:cNvSpPr txBox="1"/>
          <p:nvPr/>
        </p:nvSpPr>
        <p:spPr>
          <a:xfrm>
            <a:off x="3977640" y="1814084"/>
            <a:ext cx="1669582" cy="300082"/>
          </a:xfrm>
          <a:prstGeom prst="rect">
            <a:avLst/>
          </a:prstGeom>
          <a:noFill/>
        </p:spPr>
        <p:txBody>
          <a:bodyPr wrap="square" rtlCol="0">
            <a:spAutoFit/>
          </a:bodyPr>
          <a:lstStyle/>
          <a:p>
            <a:r>
              <a:rPr lang="en-US" sz="1350" dirty="0"/>
              <a:t>ATTACKER CORE</a:t>
            </a:r>
          </a:p>
        </p:txBody>
      </p:sp>
      <p:sp>
        <p:nvSpPr>
          <p:cNvPr id="19" name="Oval 18"/>
          <p:cNvSpPr/>
          <p:nvPr/>
        </p:nvSpPr>
        <p:spPr>
          <a:xfrm>
            <a:off x="5590715" y="2191090"/>
            <a:ext cx="1133856" cy="69257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smtClean="0">
                <a:solidFill>
                  <a:srgbClr val="FF0000"/>
                </a:solidFill>
              </a:rPr>
              <a:t>FLUSH</a:t>
            </a:r>
            <a:endParaRPr lang="en-US" sz="1350" dirty="0">
              <a:solidFill>
                <a:srgbClr val="FF0000"/>
              </a:solidFill>
            </a:endParaRPr>
          </a:p>
        </p:txBody>
      </p:sp>
      <p:sp>
        <p:nvSpPr>
          <p:cNvPr id="16"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7740445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5"/>
          </p:nvPr>
        </p:nvSpPr>
        <p:spPr/>
        <p:txBody>
          <a:bodyPr/>
          <a:lstStyle/>
          <a:p>
            <a:endParaRPr lang="en-US"/>
          </a:p>
        </p:txBody>
      </p:sp>
      <p:sp>
        <p:nvSpPr>
          <p:cNvPr id="5" name="TextBox 4"/>
          <p:cNvSpPr txBox="1"/>
          <p:nvPr/>
        </p:nvSpPr>
        <p:spPr>
          <a:xfrm>
            <a:off x="287568" y="1006660"/>
            <a:ext cx="6342707" cy="461665"/>
          </a:xfrm>
          <a:prstGeom prst="rect">
            <a:avLst/>
          </a:prstGeom>
          <a:noFill/>
        </p:spPr>
        <p:txBody>
          <a:bodyPr wrap="square" rtlCol="0">
            <a:spAutoFit/>
          </a:bodyPr>
          <a:lstStyle/>
          <a:p>
            <a:pPr algn="ctr"/>
            <a:r>
              <a:rPr lang="en-US" altLang="zh-CN" sz="2400" dirty="0"/>
              <a:t>LLC Flush-Reload </a:t>
            </a:r>
            <a:r>
              <a:rPr lang="en-US" altLang="zh-CN" sz="2400" dirty="0" smtClean="0"/>
              <a:t>Requirements:</a:t>
            </a:r>
            <a:r>
              <a:rPr lang="zh-CN" altLang="en-US" sz="2400" dirty="0" smtClean="0"/>
              <a:t> </a:t>
            </a:r>
            <a:r>
              <a:rPr lang="en-US" altLang="zh-CN" sz="2400" dirty="0" smtClean="0"/>
              <a:t>LLC</a:t>
            </a:r>
            <a:endParaRPr lang="en-US" altLang="zh-CN" sz="2400" dirty="0"/>
          </a:p>
        </p:txBody>
      </p:sp>
      <p:sp>
        <p:nvSpPr>
          <p:cNvPr id="6" name="Rectangle 5"/>
          <p:cNvSpPr/>
          <p:nvPr/>
        </p:nvSpPr>
        <p:spPr>
          <a:xfrm>
            <a:off x="3977640" y="2459926"/>
            <a:ext cx="1435608" cy="836734"/>
          </a:xfrm>
          <a:prstGeom prst="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1883812" y="3625341"/>
            <a:ext cx="3648308" cy="794259"/>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2098548" y="2426782"/>
            <a:ext cx="1435608" cy="869877"/>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TextBox 11"/>
          <p:cNvSpPr txBox="1"/>
          <p:nvPr/>
        </p:nvSpPr>
        <p:spPr>
          <a:xfrm>
            <a:off x="381866" y="2883667"/>
            <a:ext cx="1072031" cy="300082"/>
          </a:xfrm>
          <a:prstGeom prst="rect">
            <a:avLst/>
          </a:prstGeom>
          <a:noFill/>
        </p:spPr>
        <p:txBody>
          <a:bodyPr wrap="square" rtlCol="0">
            <a:spAutoFit/>
          </a:bodyPr>
          <a:lstStyle/>
          <a:p>
            <a:r>
              <a:rPr lang="en-US" sz="1350" dirty="0" smtClean="0"/>
              <a:t>L1 </a:t>
            </a:r>
            <a:r>
              <a:rPr lang="en-US" sz="1350" dirty="0"/>
              <a:t>CACHE</a:t>
            </a:r>
          </a:p>
        </p:txBody>
      </p:sp>
      <p:sp>
        <p:nvSpPr>
          <p:cNvPr id="13" name="TextBox 12"/>
          <p:cNvSpPr txBox="1"/>
          <p:nvPr/>
        </p:nvSpPr>
        <p:spPr>
          <a:xfrm>
            <a:off x="381866" y="3761332"/>
            <a:ext cx="1072031" cy="300082"/>
          </a:xfrm>
          <a:prstGeom prst="rect">
            <a:avLst/>
          </a:prstGeom>
          <a:noFill/>
        </p:spPr>
        <p:txBody>
          <a:bodyPr wrap="square" rtlCol="0">
            <a:spAutoFit/>
          </a:bodyPr>
          <a:lstStyle/>
          <a:p>
            <a:r>
              <a:rPr lang="en-US" sz="1350" dirty="0" smtClean="0"/>
              <a:t>L2 </a:t>
            </a:r>
            <a:r>
              <a:rPr lang="en-US" sz="1350" dirty="0"/>
              <a:t>CACHE</a:t>
            </a:r>
          </a:p>
        </p:txBody>
      </p:sp>
      <p:sp>
        <p:nvSpPr>
          <p:cNvPr id="14" name="TextBox 13"/>
          <p:cNvSpPr txBox="1"/>
          <p:nvPr/>
        </p:nvSpPr>
        <p:spPr>
          <a:xfrm>
            <a:off x="2234103" y="1798018"/>
            <a:ext cx="1564519" cy="300082"/>
          </a:xfrm>
          <a:prstGeom prst="rect">
            <a:avLst/>
          </a:prstGeom>
          <a:noFill/>
        </p:spPr>
        <p:txBody>
          <a:bodyPr wrap="square" rtlCol="0">
            <a:spAutoFit/>
          </a:bodyPr>
          <a:lstStyle/>
          <a:p>
            <a:r>
              <a:rPr lang="en-US" sz="1350"/>
              <a:t>VICTIM CORE</a:t>
            </a:r>
            <a:endParaRPr lang="en-US" sz="1350" dirty="0"/>
          </a:p>
        </p:txBody>
      </p:sp>
      <p:sp>
        <p:nvSpPr>
          <p:cNvPr id="15" name="TextBox 14"/>
          <p:cNvSpPr txBox="1"/>
          <p:nvPr/>
        </p:nvSpPr>
        <p:spPr>
          <a:xfrm>
            <a:off x="3977640" y="1814084"/>
            <a:ext cx="1669582" cy="300082"/>
          </a:xfrm>
          <a:prstGeom prst="rect">
            <a:avLst/>
          </a:prstGeom>
          <a:noFill/>
        </p:spPr>
        <p:txBody>
          <a:bodyPr wrap="square" rtlCol="0">
            <a:spAutoFit/>
          </a:bodyPr>
          <a:lstStyle/>
          <a:p>
            <a:r>
              <a:rPr lang="en-US" sz="1350" dirty="0"/>
              <a:t>ATTACKER CORE</a:t>
            </a:r>
          </a:p>
        </p:txBody>
      </p:sp>
      <p:sp>
        <p:nvSpPr>
          <p:cNvPr id="19" name="Oval 18"/>
          <p:cNvSpPr/>
          <p:nvPr/>
        </p:nvSpPr>
        <p:spPr>
          <a:xfrm>
            <a:off x="5590715" y="2191090"/>
            <a:ext cx="1133856" cy="69257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smtClean="0">
                <a:solidFill>
                  <a:srgbClr val="FF0000"/>
                </a:solidFill>
              </a:rPr>
              <a:t>IDLE</a:t>
            </a:r>
            <a:endParaRPr lang="en-US" sz="1350" dirty="0">
              <a:solidFill>
                <a:srgbClr val="FF0000"/>
              </a:solidFill>
            </a:endParaRPr>
          </a:p>
        </p:txBody>
      </p:sp>
      <p:cxnSp>
        <p:nvCxnSpPr>
          <p:cNvPr id="16" name="Straight Connector 15"/>
          <p:cNvCxnSpPr/>
          <p:nvPr/>
        </p:nvCxnSpPr>
        <p:spPr>
          <a:xfrm>
            <a:off x="2582601" y="3031864"/>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06531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5"/>
          </p:nvPr>
        </p:nvSpPr>
        <p:spPr/>
        <p:txBody>
          <a:bodyPr/>
          <a:lstStyle/>
          <a:p>
            <a:endParaRPr lang="en-US"/>
          </a:p>
        </p:txBody>
      </p:sp>
      <p:sp>
        <p:nvSpPr>
          <p:cNvPr id="5" name="TextBox 4"/>
          <p:cNvSpPr txBox="1"/>
          <p:nvPr/>
        </p:nvSpPr>
        <p:spPr>
          <a:xfrm>
            <a:off x="287568" y="1006660"/>
            <a:ext cx="6342707" cy="461665"/>
          </a:xfrm>
          <a:prstGeom prst="rect">
            <a:avLst/>
          </a:prstGeom>
          <a:noFill/>
        </p:spPr>
        <p:txBody>
          <a:bodyPr wrap="square" rtlCol="0">
            <a:spAutoFit/>
          </a:bodyPr>
          <a:lstStyle/>
          <a:p>
            <a:pPr algn="ctr"/>
            <a:r>
              <a:rPr lang="en-US" altLang="zh-CN" sz="2400" dirty="0"/>
              <a:t>LLC Flush-Reload </a:t>
            </a:r>
            <a:r>
              <a:rPr lang="en-US" altLang="zh-CN" sz="2400" dirty="0" smtClean="0"/>
              <a:t>Requirements: LLC</a:t>
            </a:r>
            <a:endParaRPr lang="en-US" altLang="zh-CN" sz="2400" dirty="0"/>
          </a:p>
        </p:txBody>
      </p:sp>
      <p:sp>
        <p:nvSpPr>
          <p:cNvPr id="6" name="Rectangle 5"/>
          <p:cNvSpPr/>
          <p:nvPr/>
        </p:nvSpPr>
        <p:spPr>
          <a:xfrm>
            <a:off x="3977640" y="2459926"/>
            <a:ext cx="1435608" cy="836734"/>
          </a:xfrm>
          <a:prstGeom prst="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1883812" y="3625341"/>
            <a:ext cx="3648308" cy="794259"/>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2098548" y="2426782"/>
            <a:ext cx="1435608" cy="869877"/>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TextBox 11"/>
          <p:cNvSpPr txBox="1"/>
          <p:nvPr/>
        </p:nvSpPr>
        <p:spPr>
          <a:xfrm>
            <a:off x="381866" y="2883667"/>
            <a:ext cx="1072031" cy="300082"/>
          </a:xfrm>
          <a:prstGeom prst="rect">
            <a:avLst/>
          </a:prstGeom>
          <a:noFill/>
        </p:spPr>
        <p:txBody>
          <a:bodyPr wrap="square" rtlCol="0">
            <a:spAutoFit/>
          </a:bodyPr>
          <a:lstStyle/>
          <a:p>
            <a:r>
              <a:rPr lang="en-US" sz="1350" dirty="0" smtClean="0"/>
              <a:t>L1 </a:t>
            </a:r>
            <a:r>
              <a:rPr lang="en-US" sz="1350" dirty="0"/>
              <a:t>CACHE</a:t>
            </a:r>
          </a:p>
        </p:txBody>
      </p:sp>
      <p:sp>
        <p:nvSpPr>
          <p:cNvPr id="13" name="TextBox 12"/>
          <p:cNvSpPr txBox="1"/>
          <p:nvPr/>
        </p:nvSpPr>
        <p:spPr>
          <a:xfrm>
            <a:off x="381866" y="3761332"/>
            <a:ext cx="1072031" cy="300082"/>
          </a:xfrm>
          <a:prstGeom prst="rect">
            <a:avLst/>
          </a:prstGeom>
          <a:noFill/>
        </p:spPr>
        <p:txBody>
          <a:bodyPr wrap="square" rtlCol="0">
            <a:spAutoFit/>
          </a:bodyPr>
          <a:lstStyle/>
          <a:p>
            <a:r>
              <a:rPr lang="en-US" sz="1350" dirty="0" smtClean="0"/>
              <a:t>L2 </a:t>
            </a:r>
            <a:r>
              <a:rPr lang="en-US" sz="1350" dirty="0"/>
              <a:t>CACHE</a:t>
            </a:r>
          </a:p>
        </p:txBody>
      </p:sp>
      <p:sp>
        <p:nvSpPr>
          <p:cNvPr id="14" name="TextBox 13"/>
          <p:cNvSpPr txBox="1"/>
          <p:nvPr/>
        </p:nvSpPr>
        <p:spPr>
          <a:xfrm>
            <a:off x="2234103" y="1798018"/>
            <a:ext cx="1564519" cy="300082"/>
          </a:xfrm>
          <a:prstGeom prst="rect">
            <a:avLst/>
          </a:prstGeom>
          <a:noFill/>
        </p:spPr>
        <p:txBody>
          <a:bodyPr wrap="square" rtlCol="0">
            <a:spAutoFit/>
          </a:bodyPr>
          <a:lstStyle/>
          <a:p>
            <a:r>
              <a:rPr lang="en-US" sz="1350"/>
              <a:t>VICTIM CORE</a:t>
            </a:r>
            <a:endParaRPr lang="en-US" sz="1350" dirty="0"/>
          </a:p>
        </p:txBody>
      </p:sp>
      <p:sp>
        <p:nvSpPr>
          <p:cNvPr id="15" name="TextBox 14"/>
          <p:cNvSpPr txBox="1"/>
          <p:nvPr/>
        </p:nvSpPr>
        <p:spPr>
          <a:xfrm>
            <a:off x="3977640" y="1814084"/>
            <a:ext cx="1669582" cy="300082"/>
          </a:xfrm>
          <a:prstGeom prst="rect">
            <a:avLst/>
          </a:prstGeom>
          <a:noFill/>
        </p:spPr>
        <p:txBody>
          <a:bodyPr wrap="square" rtlCol="0">
            <a:spAutoFit/>
          </a:bodyPr>
          <a:lstStyle/>
          <a:p>
            <a:r>
              <a:rPr lang="en-US" sz="1350" dirty="0"/>
              <a:t>ATTACKER CORE</a:t>
            </a:r>
          </a:p>
        </p:txBody>
      </p:sp>
      <p:cxnSp>
        <p:nvCxnSpPr>
          <p:cNvPr id="17" name="Straight Connector 16"/>
          <p:cNvCxnSpPr/>
          <p:nvPr/>
        </p:nvCxnSpPr>
        <p:spPr>
          <a:xfrm>
            <a:off x="2582601" y="3031864"/>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sp>
        <p:nvSpPr>
          <p:cNvPr id="19" name="Oval 18"/>
          <p:cNvSpPr/>
          <p:nvPr/>
        </p:nvSpPr>
        <p:spPr>
          <a:xfrm>
            <a:off x="5590714" y="2191090"/>
            <a:ext cx="1267285" cy="69257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smtClean="0">
                <a:solidFill>
                  <a:srgbClr val="FF0000"/>
                </a:solidFill>
              </a:rPr>
              <a:t>RELOAD&amp;TIME</a:t>
            </a:r>
            <a:endParaRPr lang="en-US" sz="1350" dirty="0">
              <a:solidFill>
                <a:srgbClr val="FF0000"/>
              </a:solidFill>
            </a:endParaRPr>
          </a:p>
        </p:txBody>
      </p:sp>
      <p:sp>
        <p:nvSpPr>
          <p:cNvPr id="18" name="TextBox 17"/>
          <p:cNvSpPr txBox="1"/>
          <p:nvPr/>
        </p:nvSpPr>
        <p:spPr>
          <a:xfrm>
            <a:off x="5706345" y="3742136"/>
            <a:ext cx="1018227" cy="923330"/>
          </a:xfrm>
          <a:prstGeom prst="rect">
            <a:avLst/>
          </a:prstGeom>
          <a:noFill/>
        </p:spPr>
        <p:txBody>
          <a:bodyPr wrap="none" rtlCol="0">
            <a:spAutoFit/>
          </a:bodyPr>
          <a:lstStyle/>
          <a:p>
            <a:pPr algn="ctr"/>
            <a:r>
              <a:rPr lang="en-US" altLang="zh-CN" dirty="0" smtClean="0">
                <a:solidFill>
                  <a:srgbClr val="0070C0"/>
                </a:solidFill>
              </a:rPr>
              <a:t>Memory</a:t>
            </a:r>
            <a:endParaRPr lang="zh-CN" altLang="en-US" dirty="0" smtClean="0">
              <a:solidFill>
                <a:srgbClr val="0070C0"/>
              </a:solidFill>
            </a:endParaRPr>
          </a:p>
          <a:p>
            <a:pPr algn="ctr"/>
            <a:r>
              <a:rPr lang="en-US" altLang="zh-CN" dirty="0" smtClean="0">
                <a:solidFill>
                  <a:srgbClr val="0070C0"/>
                </a:solidFill>
              </a:rPr>
              <a:t>Access</a:t>
            </a:r>
            <a:endParaRPr lang="zh-CN" altLang="en-US" dirty="0" smtClean="0">
              <a:solidFill>
                <a:srgbClr val="0070C0"/>
              </a:solidFill>
            </a:endParaRPr>
          </a:p>
          <a:p>
            <a:pPr algn="ctr"/>
            <a:r>
              <a:rPr lang="en-US" altLang="zh-CN" dirty="0" smtClean="0">
                <a:solidFill>
                  <a:srgbClr val="0070C0"/>
                </a:solidFill>
              </a:rPr>
              <a:t>Time</a:t>
            </a:r>
            <a:endParaRPr lang="en-US" dirty="0">
              <a:solidFill>
                <a:srgbClr val="0070C0"/>
              </a:solidFill>
            </a:endParaRPr>
          </a:p>
        </p:txBody>
      </p:sp>
      <p:pic>
        <p:nvPicPr>
          <p:cNvPr id="20" name="Picture 19"/>
          <p:cNvPicPr>
            <a:picLocks noChangeAspect="1"/>
          </p:cNvPicPr>
          <p:nvPr/>
        </p:nvPicPr>
        <p:blipFill>
          <a:blip r:embed="rId2"/>
          <a:stretch>
            <a:fillRect/>
          </a:stretch>
        </p:blipFill>
        <p:spPr>
          <a:xfrm>
            <a:off x="5920772" y="3136345"/>
            <a:ext cx="566049" cy="566049"/>
          </a:xfrm>
          <a:prstGeom prst="rect">
            <a:avLst/>
          </a:prstGeom>
        </p:spPr>
      </p:pic>
      <p:sp>
        <p:nvSpPr>
          <p:cNvPr id="16"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
        <p:nvSpPr>
          <p:cNvPr id="21" name="Down Arrow 20"/>
          <p:cNvSpPr/>
          <p:nvPr/>
        </p:nvSpPr>
        <p:spPr>
          <a:xfrm>
            <a:off x="4372814" y="2885917"/>
            <a:ext cx="709301" cy="2038711"/>
          </a:xfrm>
          <a:prstGeom prst="downArrow">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62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dissolve">
                                      <p:cBhvr>
                                        <p:cTn id="22" dur="500"/>
                                        <p:tgtEl>
                                          <p:spTgt spid="18">
                                            <p:txEl>
                                              <p:pRg st="0" end="0"/>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animEffect transition="in" filter="dissolve">
                                      <p:cBhvr>
                                        <p:cTn id="25" dur="500"/>
                                        <p:tgtEl>
                                          <p:spTgt spid="18">
                                            <p:txEl>
                                              <p:pRg st="1" end="1"/>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18">
                                            <p:txEl>
                                              <p:pRg st="2" end="2"/>
                                            </p:txEl>
                                          </p:spTgt>
                                        </p:tgtEl>
                                        <p:attrNameLst>
                                          <p:attrName>style.visibility</p:attrName>
                                        </p:attrNameLst>
                                      </p:cBhvr>
                                      <p:to>
                                        <p:strVal val="visible"/>
                                      </p:to>
                                    </p:set>
                                    <p:animEffect transition="in" filter="dissolve">
                                      <p:cBhvr>
                                        <p:cTn id="28"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7568" y="1006660"/>
            <a:ext cx="6342707" cy="461665"/>
          </a:xfrm>
          <a:prstGeom prst="rect">
            <a:avLst/>
          </a:prstGeom>
          <a:noFill/>
        </p:spPr>
        <p:txBody>
          <a:bodyPr wrap="square" rtlCol="0">
            <a:spAutoFit/>
          </a:bodyPr>
          <a:lstStyle/>
          <a:p>
            <a:pPr algn="ctr"/>
            <a:r>
              <a:rPr lang="en-US" altLang="zh-CN" sz="2400" dirty="0"/>
              <a:t>LLC Flush-Reload Requirements</a:t>
            </a:r>
          </a:p>
        </p:txBody>
      </p:sp>
      <p:sp>
        <p:nvSpPr>
          <p:cNvPr id="4" name="Rectangle 3"/>
          <p:cNvSpPr/>
          <p:nvPr/>
        </p:nvSpPr>
        <p:spPr>
          <a:xfrm>
            <a:off x="491593" y="1684584"/>
            <a:ext cx="5969027" cy="3493264"/>
          </a:xfrm>
          <a:prstGeom prst="rect">
            <a:avLst/>
          </a:prstGeom>
        </p:spPr>
        <p:txBody>
          <a:bodyPr wrap="square">
            <a:spAutoFit/>
          </a:bodyPr>
          <a:lstStyle/>
          <a:p>
            <a:pPr marL="428615" indent="-428615">
              <a:buFont typeface="Arial" charset="0"/>
              <a:buChar char="•"/>
            </a:pPr>
            <a:endParaRPr lang="en-US" altLang="zh-CN" sz="2100" dirty="0" smtClean="0"/>
          </a:p>
          <a:p>
            <a:pPr marL="428615" indent="-428615">
              <a:buFont typeface="Arial" charset="0"/>
              <a:buChar char="•"/>
            </a:pPr>
            <a:r>
              <a:rPr lang="en-US" altLang="zh-CN" sz="2100" dirty="0" smtClean="0"/>
              <a:t>Flush:</a:t>
            </a:r>
          </a:p>
          <a:p>
            <a:pPr marL="885815" lvl="1" indent="-428615">
              <a:buFont typeface="Arial" charset="0"/>
              <a:buChar char="•"/>
            </a:pPr>
            <a:r>
              <a:rPr lang="en-US" altLang="zh-CN" dirty="0" smtClean="0"/>
              <a:t>Local </a:t>
            </a:r>
            <a:r>
              <a:rPr lang="en-US" altLang="zh-CN" dirty="0"/>
              <a:t>L1 </a:t>
            </a:r>
            <a:r>
              <a:rPr lang="en-US" altLang="zh-CN" dirty="0" smtClean="0"/>
              <a:t>cache</a:t>
            </a:r>
          </a:p>
          <a:p>
            <a:pPr marL="885815" lvl="1" indent="-428615">
              <a:buFont typeface="Arial" charset="0"/>
              <a:buChar char="•"/>
            </a:pPr>
            <a:r>
              <a:rPr lang="en-US" altLang="zh-CN" dirty="0" smtClean="0"/>
              <a:t>Shared L2 cache</a:t>
            </a:r>
            <a:endParaRPr lang="en-US" altLang="zh-CN" dirty="0"/>
          </a:p>
          <a:p>
            <a:pPr marL="885815" lvl="1" indent="-428615">
              <a:buFont typeface="Arial" charset="0"/>
              <a:buChar char="•"/>
            </a:pPr>
            <a:r>
              <a:rPr lang="en-US" altLang="zh-CN" dirty="0" smtClean="0"/>
              <a:t>L1 </a:t>
            </a:r>
            <a:r>
              <a:rPr lang="en-US" altLang="zh-CN" dirty="0"/>
              <a:t>cache of other cores</a:t>
            </a:r>
            <a:endParaRPr lang="zh-CN" altLang="en-US" dirty="0"/>
          </a:p>
          <a:p>
            <a:pPr marL="771506" lvl="1" indent="-428615">
              <a:buFont typeface="Arial" charset="0"/>
              <a:buChar char="•"/>
            </a:pPr>
            <a:endParaRPr lang="en-US" altLang="zh-CN" sz="2100" dirty="0"/>
          </a:p>
          <a:p>
            <a:pPr marL="428615" indent="-428615">
              <a:buFont typeface="Arial" charset="0"/>
              <a:buChar char="•"/>
            </a:pPr>
            <a:r>
              <a:rPr lang="en-US" altLang="zh-CN" sz="2100" dirty="0" smtClean="0"/>
              <a:t>L2 cache:</a:t>
            </a:r>
          </a:p>
          <a:p>
            <a:pPr marL="885815" lvl="1" indent="-428615">
              <a:buFont typeface="Arial" charset="0"/>
              <a:buChar char="•"/>
            </a:pPr>
            <a:r>
              <a:rPr lang="en-US" altLang="zh-CN" dirty="0" smtClean="0"/>
              <a:t>Victim’s memory access must put</a:t>
            </a:r>
            <a:r>
              <a:rPr lang="zh-CN" altLang="en-US" dirty="0" smtClean="0"/>
              <a:t> </a:t>
            </a:r>
            <a:r>
              <a:rPr lang="en-US" altLang="zh-CN" dirty="0" smtClean="0"/>
              <a:t>the</a:t>
            </a:r>
            <a:r>
              <a:rPr lang="zh-CN" altLang="en-US" dirty="0" smtClean="0"/>
              <a:t> </a:t>
            </a:r>
            <a:r>
              <a:rPr lang="en-US" altLang="zh-CN" dirty="0" smtClean="0"/>
              <a:t>cache</a:t>
            </a:r>
            <a:r>
              <a:rPr lang="zh-CN" altLang="en-US" dirty="0" smtClean="0"/>
              <a:t> </a:t>
            </a:r>
            <a:r>
              <a:rPr lang="en-US" altLang="zh-CN" dirty="0" smtClean="0"/>
              <a:t>line into </a:t>
            </a:r>
            <a:r>
              <a:rPr lang="en-US" altLang="zh-CN" dirty="0"/>
              <a:t>L2 cache</a:t>
            </a:r>
          </a:p>
          <a:p>
            <a:pPr marL="771506" lvl="1" indent="-428615">
              <a:buFont typeface="Arial" charset="0"/>
              <a:buChar char="•"/>
            </a:pPr>
            <a:endParaRPr lang="en-US" altLang="zh-CN" sz="1100" dirty="0"/>
          </a:p>
          <a:p>
            <a:pPr marL="771506" lvl="1" indent="-428615">
              <a:buFont typeface="Arial" charset="0"/>
              <a:buChar char="•"/>
            </a:pPr>
            <a:endParaRPr lang="en-US" altLang="zh-CN" sz="1500" dirty="0"/>
          </a:p>
          <a:p>
            <a:pPr marL="771506" lvl="1" indent="-428615">
              <a:buFont typeface="Arial" charset="0"/>
              <a:buChar char="•"/>
            </a:pPr>
            <a:endParaRPr lang="zh-CN" altLang="en-US" sz="2100" dirty="0"/>
          </a:p>
        </p:txBody>
      </p:sp>
      <p:sp>
        <p:nvSpPr>
          <p:cNvPr id="2" name="Content Placeholder 1"/>
          <p:cNvSpPr>
            <a:spLocks noGrp="1"/>
          </p:cNvSpPr>
          <p:nvPr>
            <p:ph idx="15"/>
          </p:nvPr>
        </p:nvSpPr>
        <p:spPr/>
        <p:txBody>
          <a:bodyPr/>
          <a:lstStyle/>
          <a:p>
            <a:endParaRPr lang="en-US"/>
          </a:p>
        </p:txBody>
      </p:sp>
      <p:sp>
        <p:nvSpPr>
          <p:cNvPr id="7"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896306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1594" y="1009365"/>
            <a:ext cx="5653175" cy="461665"/>
          </a:xfrm>
          <a:prstGeom prst="rect">
            <a:avLst/>
          </a:prstGeom>
          <a:noFill/>
        </p:spPr>
        <p:txBody>
          <a:bodyPr wrap="square" rtlCol="0">
            <a:spAutoFit/>
          </a:bodyPr>
          <a:lstStyle/>
          <a:p>
            <a:pPr algn="ctr"/>
            <a:r>
              <a:rPr lang="en-US" altLang="zh-CN" sz="2400" dirty="0"/>
              <a:t>Cache</a:t>
            </a:r>
            <a:r>
              <a:rPr lang="zh-CN" altLang="en-US" sz="2400" dirty="0"/>
              <a:t> </a:t>
            </a:r>
            <a:r>
              <a:rPr lang="en-US" altLang="zh-CN" sz="2400" dirty="0"/>
              <a:t>Flush</a:t>
            </a:r>
            <a:r>
              <a:rPr lang="zh-CN" altLang="en-US" sz="2400" dirty="0"/>
              <a:t> </a:t>
            </a:r>
            <a:r>
              <a:rPr lang="en-US" altLang="zh-CN" sz="2400" dirty="0" smtClean="0"/>
              <a:t>Interface</a:t>
            </a:r>
            <a:endParaRPr lang="en-US" altLang="zh-CN" sz="2400" dirty="0"/>
          </a:p>
        </p:txBody>
      </p:sp>
      <p:sp>
        <p:nvSpPr>
          <p:cNvPr id="4" name="Rectangle 3"/>
          <p:cNvSpPr/>
          <p:nvPr/>
        </p:nvSpPr>
        <p:spPr>
          <a:xfrm>
            <a:off x="491594" y="1771715"/>
            <a:ext cx="6264150" cy="3462486"/>
          </a:xfrm>
          <a:prstGeom prst="rect">
            <a:avLst/>
          </a:prstGeom>
        </p:spPr>
        <p:txBody>
          <a:bodyPr wrap="square">
            <a:spAutoFit/>
          </a:bodyPr>
          <a:lstStyle/>
          <a:p>
            <a:pPr marL="428615" indent="-428615">
              <a:buFont typeface="Arial" charset="0"/>
              <a:buChar char="•"/>
            </a:pPr>
            <a:r>
              <a:rPr lang="en-US" altLang="zh-CN" sz="2100" dirty="0" smtClean="0"/>
              <a:t>Attack</a:t>
            </a:r>
            <a:r>
              <a:rPr lang="zh-CN" altLang="en-US" sz="2100" dirty="0" smtClean="0"/>
              <a:t> </a:t>
            </a:r>
            <a:r>
              <a:rPr lang="en-US" altLang="zh-CN" sz="2100" dirty="0" smtClean="0"/>
              <a:t>model:</a:t>
            </a:r>
            <a:r>
              <a:rPr lang="zh-CN" altLang="en-US" sz="2100" dirty="0" smtClean="0"/>
              <a:t> </a:t>
            </a:r>
            <a:r>
              <a:rPr lang="en-US" altLang="zh-CN" sz="2100" dirty="0"/>
              <a:t>z</a:t>
            </a:r>
            <a:r>
              <a:rPr lang="en-US" altLang="zh-CN" sz="2100" dirty="0" smtClean="0"/>
              <a:t>ero-permission</a:t>
            </a:r>
            <a:r>
              <a:rPr lang="zh-CN" altLang="en-US" sz="2100" dirty="0" smtClean="0"/>
              <a:t> </a:t>
            </a:r>
            <a:r>
              <a:rPr lang="en-US" altLang="zh-CN" sz="2100" dirty="0" smtClean="0"/>
              <a:t>Android</a:t>
            </a:r>
            <a:r>
              <a:rPr lang="zh-CN" altLang="en-US" sz="2100" dirty="0" smtClean="0"/>
              <a:t> </a:t>
            </a:r>
            <a:r>
              <a:rPr lang="en-US" altLang="zh-CN" sz="2100" dirty="0" smtClean="0"/>
              <a:t>app</a:t>
            </a:r>
          </a:p>
          <a:p>
            <a:pPr marL="885815" lvl="1" indent="-428615">
              <a:buFont typeface="Arial" charset="0"/>
              <a:buChar char="•"/>
            </a:pPr>
            <a:r>
              <a:rPr lang="en-US" altLang="zh-CN" dirty="0" smtClean="0"/>
              <a:t>need</a:t>
            </a:r>
            <a:r>
              <a:rPr lang="zh-CN" altLang="en-US" dirty="0" smtClean="0"/>
              <a:t> </a:t>
            </a:r>
            <a:r>
              <a:rPr lang="en-US" altLang="zh-CN" dirty="0" smtClean="0"/>
              <a:t>to</a:t>
            </a:r>
            <a:r>
              <a:rPr lang="zh-CN" altLang="en-US" dirty="0" smtClean="0"/>
              <a:t> </a:t>
            </a:r>
            <a:r>
              <a:rPr lang="en-US" altLang="zh-CN" dirty="0" smtClean="0"/>
              <a:t>find</a:t>
            </a:r>
            <a:r>
              <a:rPr lang="zh-CN" altLang="en-US" dirty="0" smtClean="0"/>
              <a:t> </a:t>
            </a:r>
            <a:r>
              <a:rPr lang="en-US" altLang="zh-CN" dirty="0" smtClean="0"/>
              <a:t>a</a:t>
            </a:r>
            <a:r>
              <a:rPr lang="zh-CN" altLang="en-US" dirty="0" smtClean="0"/>
              <a:t> </a:t>
            </a:r>
            <a:r>
              <a:rPr lang="en-US" altLang="zh-CN" dirty="0" err="1" smtClean="0"/>
              <a:t>userspace</a:t>
            </a:r>
            <a:r>
              <a:rPr lang="zh-CN" altLang="en-US" dirty="0" smtClean="0"/>
              <a:t> </a:t>
            </a:r>
            <a:r>
              <a:rPr lang="en-US" altLang="zh-CN" dirty="0" smtClean="0"/>
              <a:t>cache</a:t>
            </a:r>
            <a:r>
              <a:rPr lang="zh-CN" altLang="en-US" dirty="0" smtClean="0"/>
              <a:t> </a:t>
            </a:r>
            <a:r>
              <a:rPr lang="en-US" altLang="zh-CN" dirty="0" smtClean="0"/>
              <a:t>flush</a:t>
            </a:r>
            <a:r>
              <a:rPr lang="zh-CN" altLang="en-US" dirty="0" smtClean="0"/>
              <a:t> </a:t>
            </a:r>
            <a:r>
              <a:rPr lang="en-US" altLang="zh-CN" dirty="0" smtClean="0"/>
              <a:t>interface</a:t>
            </a:r>
          </a:p>
          <a:p>
            <a:pPr marL="885815" lvl="1" indent="-428615">
              <a:buFont typeface="Arial" charset="0"/>
              <a:buChar char="•"/>
            </a:pPr>
            <a:endParaRPr lang="en-US" altLang="zh-CN" sz="2100" dirty="0" smtClean="0"/>
          </a:p>
          <a:p>
            <a:pPr marL="428615" indent="-428615">
              <a:buFont typeface="Arial" charset="0"/>
              <a:buChar char="•"/>
            </a:pPr>
            <a:r>
              <a:rPr lang="en-US" altLang="zh-CN" sz="2100" dirty="0" err="1" smtClean="0"/>
              <a:t>Userspace</a:t>
            </a:r>
            <a:r>
              <a:rPr lang="en-US" altLang="zh-CN" sz="2100" dirty="0" smtClean="0"/>
              <a:t>:</a:t>
            </a:r>
            <a:r>
              <a:rPr lang="zh-CN" altLang="en-US" sz="2100" dirty="0" smtClean="0"/>
              <a:t> </a:t>
            </a:r>
            <a:r>
              <a:rPr lang="en-US" altLang="zh-CN" sz="2100" dirty="0" err="1">
                <a:solidFill>
                  <a:srgbClr val="FF0000"/>
                </a:solidFill>
              </a:rPr>
              <a:t>c</a:t>
            </a:r>
            <a:r>
              <a:rPr lang="en-US" altLang="zh-CN" sz="2100" dirty="0" err="1" smtClean="0">
                <a:solidFill>
                  <a:srgbClr val="FF0000"/>
                </a:solidFill>
              </a:rPr>
              <a:t>learcache</a:t>
            </a:r>
            <a:r>
              <a:rPr lang="zh-CN" altLang="en-US" sz="2100" dirty="0" smtClean="0">
                <a:solidFill>
                  <a:srgbClr val="FF0000"/>
                </a:solidFill>
              </a:rPr>
              <a:t> </a:t>
            </a:r>
            <a:r>
              <a:rPr lang="en-US" altLang="zh-CN" sz="2100" dirty="0"/>
              <a:t>system</a:t>
            </a:r>
            <a:r>
              <a:rPr lang="zh-CN" altLang="en-US" sz="2100" dirty="0"/>
              <a:t> </a:t>
            </a:r>
            <a:r>
              <a:rPr lang="en-US" altLang="zh-CN" sz="2100" dirty="0" smtClean="0"/>
              <a:t>call</a:t>
            </a:r>
            <a:endParaRPr lang="en-US" altLang="zh-CN" sz="2100" dirty="0"/>
          </a:p>
          <a:p>
            <a:pPr marL="885815" lvl="1" indent="-428615">
              <a:buFont typeface="Arial" charset="0"/>
              <a:buChar char="•"/>
            </a:pPr>
            <a:r>
              <a:rPr lang="en-US" altLang="zh-CN" dirty="0" smtClean="0"/>
              <a:t>no</a:t>
            </a:r>
            <a:r>
              <a:rPr lang="zh-CN" altLang="en-US" dirty="0" smtClean="0"/>
              <a:t> </a:t>
            </a:r>
            <a:r>
              <a:rPr lang="en-US" altLang="zh-CN" dirty="0"/>
              <a:t>privilege</a:t>
            </a:r>
            <a:r>
              <a:rPr lang="zh-CN" altLang="en-US" dirty="0"/>
              <a:t> </a:t>
            </a:r>
            <a:r>
              <a:rPr lang="en-US" altLang="zh-CN" dirty="0" smtClean="0"/>
              <a:t>required</a:t>
            </a:r>
          </a:p>
          <a:p>
            <a:pPr marL="885815" lvl="1" indent="-428615">
              <a:buFont typeface="Arial" charset="0"/>
              <a:buChar char="•"/>
            </a:pPr>
            <a:r>
              <a:rPr lang="en-US" altLang="zh-CN" dirty="0" smtClean="0"/>
              <a:t>support </a:t>
            </a:r>
            <a:r>
              <a:rPr lang="en-US" altLang="zh-CN" dirty="0"/>
              <a:t>self-modifying </a:t>
            </a:r>
            <a:r>
              <a:rPr lang="en-US" altLang="zh-CN" dirty="0" smtClean="0"/>
              <a:t>code</a:t>
            </a:r>
          </a:p>
          <a:p>
            <a:pPr marL="885815" lvl="1" indent="-428615">
              <a:buFont typeface="Arial" charset="0"/>
              <a:buChar char="•"/>
            </a:pPr>
            <a:r>
              <a:rPr lang="en-US" altLang="zh-CN" dirty="0" smtClean="0"/>
              <a:t>no </a:t>
            </a:r>
            <a:r>
              <a:rPr lang="en-US" altLang="zh-CN" dirty="0"/>
              <a:t>specification on how to implement</a:t>
            </a:r>
            <a:endParaRPr lang="zh-CN" altLang="en-US" dirty="0"/>
          </a:p>
          <a:p>
            <a:pPr marL="428615" indent="-428615">
              <a:buFont typeface="Arial" charset="0"/>
              <a:buChar char="•"/>
            </a:pPr>
            <a:endParaRPr lang="en-US" altLang="zh-CN" sz="2100" dirty="0"/>
          </a:p>
          <a:p>
            <a:pPr marL="428615" indent="-428615">
              <a:buFont typeface="Arial" charset="0"/>
              <a:buChar char="•"/>
            </a:pPr>
            <a:r>
              <a:rPr lang="en-US" altLang="zh-CN" sz="2100" dirty="0" smtClean="0"/>
              <a:t>Need to </a:t>
            </a:r>
            <a:r>
              <a:rPr lang="en-US" altLang="zh-CN" sz="2100" dirty="0" smtClean="0">
                <a:solidFill>
                  <a:srgbClr val="FF0000"/>
                </a:solidFill>
              </a:rPr>
              <a:t>empirically study </a:t>
            </a:r>
            <a:r>
              <a:rPr lang="en-US" altLang="zh-CN" sz="2100" dirty="0" smtClean="0"/>
              <a:t>its effect</a:t>
            </a:r>
            <a:endParaRPr lang="zh-CN" altLang="en-US" sz="2100" dirty="0" smtClean="0"/>
          </a:p>
          <a:p>
            <a:pPr marL="428615" indent="-428615">
              <a:buFont typeface="Arial" charset="0"/>
              <a:buChar char="•"/>
            </a:pPr>
            <a:endParaRPr lang="zh-CN" altLang="en-US" sz="2100" dirty="0"/>
          </a:p>
          <a:p>
            <a:pPr lvl="1"/>
            <a:r>
              <a:rPr lang="zh-CN" altLang="en-US" sz="2100" dirty="0"/>
              <a:t>	</a:t>
            </a:r>
            <a:endParaRPr lang="zh-CN" altLang="en-US" dirty="0"/>
          </a:p>
        </p:txBody>
      </p:sp>
      <p:sp>
        <p:nvSpPr>
          <p:cNvPr id="2" name="TextBox 1"/>
          <p:cNvSpPr txBox="1"/>
          <p:nvPr/>
        </p:nvSpPr>
        <p:spPr>
          <a:xfrm>
            <a:off x="4736072" y="3253363"/>
            <a:ext cx="1800493" cy="369332"/>
          </a:xfrm>
          <a:prstGeom prst="rect">
            <a:avLst/>
          </a:prstGeom>
          <a:noFill/>
        </p:spPr>
        <p:txBody>
          <a:bodyPr wrap="none" rtlCol="0">
            <a:spAutoFit/>
          </a:bodyPr>
          <a:lstStyle/>
          <a:p>
            <a:r>
              <a:rPr lang="en-US" dirty="0" smtClean="0">
                <a:solidFill>
                  <a:srgbClr val="0070C0"/>
                </a:solidFill>
              </a:rPr>
              <a:t>Flushes I-cache</a:t>
            </a:r>
            <a:endParaRPr lang="en-US" dirty="0">
              <a:solidFill>
                <a:srgbClr val="0070C0"/>
              </a:solidFill>
            </a:endParaRPr>
          </a:p>
        </p:txBody>
      </p:sp>
      <p:sp>
        <p:nvSpPr>
          <p:cNvPr id="7" name="Content Placeholder 6"/>
          <p:cNvSpPr>
            <a:spLocks noGrp="1"/>
          </p:cNvSpPr>
          <p:nvPr>
            <p:ph idx="15"/>
          </p:nvPr>
        </p:nvSpPr>
        <p:spPr/>
        <p:txBody>
          <a:bodyPr/>
          <a:lstStyle/>
          <a:p>
            <a:endParaRPr lang="en-US"/>
          </a:p>
        </p:txBody>
      </p:sp>
      <p:sp>
        <p:nvSpPr>
          <p:cNvPr id="8"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65649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Effect transition="in" filter="dissolve">
                                      <p:cBhvr>
                                        <p:cTn id="37" dur="500"/>
                                        <p:tgtEl>
                                          <p:spTgt spid="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 calcmode="lin" valueType="num">
                                      <p:cBhvr additive="base">
                                        <p:cTn id="42"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4">
                                            <p:txEl>
                                              <p:pRg st="8" end="8"/>
                                            </p:txEl>
                                          </p:spTgt>
                                        </p:tgtEl>
                                        <p:attrNameLst>
                                          <p:attrName>style.visibility</p:attrName>
                                        </p:attrNameLst>
                                      </p:cBhvr>
                                      <p:to>
                                        <p:strVal val="visible"/>
                                      </p:to>
                                    </p:set>
                                    <p:anim calcmode="lin" valueType="num">
                                      <p:cBhvr additive="base">
                                        <p:cTn id="48"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1594" y="963185"/>
            <a:ext cx="5653175" cy="461665"/>
          </a:xfrm>
          <a:prstGeom prst="rect">
            <a:avLst/>
          </a:prstGeom>
          <a:noFill/>
        </p:spPr>
        <p:txBody>
          <a:bodyPr wrap="square" rtlCol="0">
            <a:spAutoFit/>
          </a:bodyPr>
          <a:lstStyle/>
          <a:p>
            <a:pPr algn="ctr"/>
            <a:r>
              <a:rPr lang="en-US" altLang="zh-CN" sz="2400" dirty="0"/>
              <a:t>Cache</a:t>
            </a:r>
            <a:r>
              <a:rPr lang="zh-CN" altLang="en-US" sz="2400" dirty="0"/>
              <a:t> </a:t>
            </a:r>
            <a:r>
              <a:rPr lang="en-US" altLang="zh-CN" sz="2400" dirty="0"/>
              <a:t>Flush</a:t>
            </a:r>
            <a:r>
              <a:rPr lang="zh-CN" altLang="en-US" sz="2400" dirty="0"/>
              <a:t> </a:t>
            </a:r>
            <a:r>
              <a:rPr lang="en-US" altLang="zh-CN" sz="2400" dirty="0" smtClean="0"/>
              <a:t>Interface:</a:t>
            </a:r>
            <a:r>
              <a:rPr lang="zh-CN" altLang="en-US" sz="2400" dirty="0" smtClean="0"/>
              <a:t> </a:t>
            </a:r>
            <a:r>
              <a:rPr lang="en-US" altLang="zh-CN" sz="2400" dirty="0" err="1"/>
              <a:t>clearcache</a:t>
            </a:r>
            <a:endParaRPr lang="en-US" altLang="zh-CN" sz="2400" dirty="0"/>
          </a:p>
        </p:txBody>
      </p:sp>
      <p:sp>
        <p:nvSpPr>
          <p:cNvPr id="4" name="Rectangle 3"/>
          <p:cNvSpPr/>
          <p:nvPr/>
        </p:nvSpPr>
        <p:spPr>
          <a:xfrm>
            <a:off x="491594" y="1679355"/>
            <a:ext cx="5488583" cy="3600986"/>
          </a:xfrm>
          <a:prstGeom prst="rect">
            <a:avLst/>
          </a:prstGeom>
        </p:spPr>
        <p:txBody>
          <a:bodyPr wrap="square">
            <a:spAutoFit/>
          </a:bodyPr>
          <a:lstStyle/>
          <a:p>
            <a:pPr marL="428615" indent="-428615">
              <a:buFont typeface="Arial" charset="0"/>
              <a:buChar char="•"/>
            </a:pPr>
            <a:r>
              <a:rPr lang="en-US" altLang="zh-CN" sz="2100" dirty="0" smtClean="0"/>
              <a:t>Effect of </a:t>
            </a:r>
            <a:r>
              <a:rPr lang="en-US" altLang="zh-CN" sz="2100" dirty="0" err="1" smtClean="0"/>
              <a:t>clearcache</a:t>
            </a:r>
            <a:r>
              <a:rPr lang="en-US" altLang="zh-CN" sz="2100" dirty="0" smtClean="0"/>
              <a:t>:</a:t>
            </a:r>
          </a:p>
          <a:p>
            <a:pPr marL="885815" lvl="1" indent="-428615">
              <a:buFont typeface="Arial" charset="0"/>
              <a:buChar char="•"/>
            </a:pPr>
            <a:r>
              <a:rPr lang="en-US" altLang="zh-CN" dirty="0">
                <a:solidFill>
                  <a:prstClr val="black"/>
                </a:solidFill>
              </a:rPr>
              <a:t>Local L1 </a:t>
            </a:r>
            <a:r>
              <a:rPr lang="en-US" altLang="zh-CN" dirty="0" smtClean="0">
                <a:solidFill>
                  <a:prstClr val="black"/>
                </a:solidFill>
              </a:rPr>
              <a:t>cache?</a:t>
            </a:r>
            <a:endParaRPr lang="en-US" altLang="zh-CN" dirty="0">
              <a:solidFill>
                <a:prstClr val="black"/>
              </a:solidFill>
            </a:endParaRPr>
          </a:p>
          <a:p>
            <a:pPr marL="885815" lvl="1" indent="-428615">
              <a:buFont typeface="Arial" charset="0"/>
              <a:buChar char="•"/>
            </a:pPr>
            <a:r>
              <a:rPr lang="en-US" altLang="zh-CN" dirty="0">
                <a:solidFill>
                  <a:prstClr val="black"/>
                </a:solidFill>
              </a:rPr>
              <a:t>Shared L2 </a:t>
            </a:r>
            <a:r>
              <a:rPr lang="en-US" altLang="zh-CN" dirty="0" smtClean="0">
                <a:solidFill>
                  <a:prstClr val="black"/>
                </a:solidFill>
              </a:rPr>
              <a:t>cache?</a:t>
            </a:r>
            <a:endParaRPr lang="en-US" altLang="zh-CN" dirty="0">
              <a:solidFill>
                <a:prstClr val="black"/>
              </a:solidFill>
            </a:endParaRPr>
          </a:p>
          <a:p>
            <a:pPr marL="885815" lvl="1" indent="-428615">
              <a:buFont typeface="Arial" charset="0"/>
              <a:buChar char="•"/>
            </a:pPr>
            <a:r>
              <a:rPr lang="en-US" altLang="zh-CN" dirty="0">
                <a:solidFill>
                  <a:prstClr val="black"/>
                </a:solidFill>
              </a:rPr>
              <a:t>L1 cache of other </a:t>
            </a:r>
            <a:r>
              <a:rPr lang="en-US" altLang="zh-CN" dirty="0" smtClean="0">
                <a:solidFill>
                  <a:prstClr val="black"/>
                </a:solidFill>
              </a:rPr>
              <a:t>cores?</a:t>
            </a:r>
            <a:endParaRPr lang="en-US" altLang="zh-CN" sz="2100" dirty="0"/>
          </a:p>
          <a:p>
            <a:pPr marL="428615" indent="-428615">
              <a:buFont typeface="Arial" charset="0"/>
              <a:buChar char="•"/>
            </a:pPr>
            <a:endParaRPr lang="en-US" altLang="zh-CN" sz="2100" dirty="0" smtClean="0"/>
          </a:p>
          <a:p>
            <a:pPr marL="428615" indent="-428615">
              <a:buFont typeface="Arial" charset="0"/>
              <a:buChar char="•"/>
            </a:pPr>
            <a:r>
              <a:rPr lang="en-US" altLang="zh-CN" sz="2100" dirty="0" smtClean="0"/>
              <a:t>Experiment:</a:t>
            </a:r>
          </a:p>
          <a:p>
            <a:pPr marL="885815" lvl="1" indent="-428615">
              <a:buFont typeface="Arial" charset="0"/>
              <a:buChar char="•"/>
            </a:pPr>
            <a:r>
              <a:rPr lang="en-US" altLang="zh-CN" dirty="0" smtClean="0">
                <a:solidFill>
                  <a:prstClr val="black"/>
                </a:solidFill>
              </a:rPr>
              <a:t>Zero-permission Android </a:t>
            </a:r>
            <a:r>
              <a:rPr lang="en-US" altLang="zh-CN" dirty="0">
                <a:solidFill>
                  <a:prstClr val="black"/>
                </a:solidFill>
              </a:rPr>
              <a:t>a</a:t>
            </a:r>
            <a:r>
              <a:rPr lang="en-US" altLang="zh-CN" dirty="0" smtClean="0">
                <a:solidFill>
                  <a:prstClr val="black"/>
                </a:solidFill>
              </a:rPr>
              <a:t>pp </a:t>
            </a:r>
            <a:r>
              <a:rPr lang="en-US" altLang="zh-CN" dirty="0">
                <a:solidFill>
                  <a:prstClr val="black"/>
                </a:solidFill>
              </a:rPr>
              <a:t>with </a:t>
            </a:r>
            <a:r>
              <a:rPr lang="en-US" altLang="zh-CN" dirty="0" smtClean="0">
                <a:solidFill>
                  <a:prstClr val="black"/>
                </a:solidFill>
              </a:rPr>
              <a:t>NDK</a:t>
            </a:r>
            <a:endParaRPr lang="en-US" altLang="zh-CN" dirty="0">
              <a:solidFill>
                <a:prstClr val="black"/>
              </a:solidFill>
            </a:endParaRPr>
          </a:p>
          <a:p>
            <a:pPr marL="885815" lvl="1" indent="-428615">
              <a:buFont typeface="Arial" charset="0"/>
              <a:buChar char="•"/>
            </a:pPr>
            <a:r>
              <a:rPr lang="en-US" altLang="zh-CN" dirty="0">
                <a:solidFill>
                  <a:prstClr val="black"/>
                </a:solidFill>
              </a:rPr>
              <a:t>Two threads</a:t>
            </a:r>
            <a:r>
              <a:rPr lang="zh-CN" altLang="en-US" dirty="0">
                <a:solidFill>
                  <a:prstClr val="black"/>
                </a:solidFill>
              </a:rPr>
              <a:t> </a:t>
            </a:r>
            <a:r>
              <a:rPr lang="en-US" altLang="zh-CN" dirty="0">
                <a:solidFill>
                  <a:prstClr val="black"/>
                </a:solidFill>
              </a:rPr>
              <a:t>running</a:t>
            </a:r>
            <a:r>
              <a:rPr lang="zh-CN" altLang="en-US" dirty="0">
                <a:solidFill>
                  <a:prstClr val="black"/>
                </a:solidFill>
              </a:rPr>
              <a:t> </a:t>
            </a:r>
            <a:r>
              <a:rPr lang="en-US" altLang="zh-CN" dirty="0">
                <a:solidFill>
                  <a:prstClr val="black"/>
                </a:solidFill>
              </a:rPr>
              <a:t>on</a:t>
            </a:r>
            <a:r>
              <a:rPr lang="zh-CN" altLang="en-US" dirty="0">
                <a:solidFill>
                  <a:prstClr val="black"/>
                </a:solidFill>
              </a:rPr>
              <a:t> </a:t>
            </a:r>
            <a:r>
              <a:rPr lang="en-US" altLang="zh-CN" dirty="0">
                <a:solidFill>
                  <a:prstClr val="black"/>
                </a:solidFill>
              </a:rPr>
              <a:t>two</a:t>
            </a:r>
            <a:r>
              <a:rPr lang="zh-CN" altLang="en-US" dirty="0">
                <a:solidFill>
                  <a:prstClr val="black"/>
                </a:solidFill>
              </a:rPr>
              <a:t> </a:t>
            </a:r>
            <a:r>
              <a:rPr lang="en-US" altLang="zh-CN" dirty="0">
                <a:solidFill>
                  <a:prstClr val="black"/>
                </a:solidFill>
              </a:rPr>
              <a:t>cores</a:t>
            </a:r>
            <a:endParaRPr lang="zh-CN" altLang="en-US" dirty="0">
              <a:solidFill>
                <a:prstClr val="black"/>
              </a:solidFill>
            </a:endParaRPr>
          </a:p>
          <a:p>
            <a:pPr marL="885815" lvl="1" indent="-428615">
              <a:buFont typeface="Arial" charset="0"/>
              <a:buChar char="•"/>
            </a:pPr>
            <a:r>
              <a:rPr lang="en-US" altLang="zh-CN" dirty="0" smtClean="0">
                <a:solidFill>
                  <a:prstClr val="black"/>
                </a:solidFill>
              </a:rPr>
              <a:t>1K </a:t>
            </a:r>
            <a:r>
              <a:rPr lang="en-US" altLang="zh-CN" dirty="0">
                <a:solidFill>
                  <a:prstClr val="black"/>
                </a:solidFill>
              </a:rPr>
              <a:t>dummy function</a:t>
            </a:r>
            <a:r>
              <a:rPr lang="zh-CN" altLang="en-US" dirty="0">
                <a:solidFill>
                  <a:prstClr val="black"/>
                </a:solidFill>
              </a:rPr>
              <a:t> </a:t>
            </a:r>
            <a:r>
              <a:rPr lang="en-US" altLang="zh-CN" dirty="0">
                <a:solidFill>
                  <a:prstClr val="black"/>
                </a:solidFill>
              </a:rPr>
              <a:t>(consists</a:t>
            </a:r>
            <a:r>
              <a:rPr lang="zh-CN" altLang="en-US" dirty="0">
                <a:solidFill>
                  <a:prstClr val="black"/>
                </a:solidFill>
              </a:rPr>
              <a:t> </a:t>
            </a:r>
            <a:r>
              <a:rPr lang="en-US" altLang="zh-CN" dirty="0">
                <a:solidFill>
                  <a:prstClr val="black"/>
                </a:solidFill>
              </a:rPr>
              <a:t>of</a:t>
            </a:r>
            <a:r>
              <a:rPr lang="zh-CN" altLang="en-US" dirty="0">
                <a:solidFill>
                  <a:prstClr val="black"/>
                </a:solidFill>
              </a:rPr>
              <a:t> </a:t>
            </a:r>
            <a:r>
              <a:rPr lang="en-US" altLang="zh-CN" dirty="0">
                <a:solidFill>
                  <a:prstClr val="black"/>
                </a:solidFill>
              </a:rPr>
              <a:t>“</a:t>
            </a:r>
            <a:r>
              <a:rPr lang="en-US" altLang="zh-CN" dirty="0" err="1">
                <a:solidFill>
                  <a:prstClr val="black"/>
                </a:solidFill>
              </a:rPr>
              <a:t>nop</a:t>
            </a:r>
            <a:r>
              <a:rPr lang="en-US" altLang="zh-CN" dirty="0">
                <a:solidFill>
                  <a:prstClr val="black"/>
                </a:solidFill>
              </a:rPr>
              <a:t>”)</a:t>
            </a:r>
            <a:endParaRPr lang="zh-CN" altLang="en-US" dirty="0">
              <a:solidFill>
                <a:prstClr val="black"/>
              </a:solidFill>
            </a:endParaRPr>
          </a:p>
          <a:p>
            <a:pPr marL="885815" lvl="1" indent="-428615">
              <a:buFont typeface="Arial" charset="0"/>
              <a:buChar char="•"/>
            </a:pPr>
            <a:endParaRPr lang="zh-CN" altLang="en-US" sz="1500" dirty="0">
              <a:solidFill>
                <a:prstClr val="black"/>
              </a:solidFill>
            </a:endParaRPr>
          </a:p>
          <a:p>
            <a:pPr marL="428615" indent="-428615">
              <a:buFont typeface="Arial" charset="0"/>
              <a:buChar char="•"/>
            </a:pPr>
            <a:endParaRPr lang="zh-CN" altLang="en-US" sz="2100" dirty="0"/>
          </a:p>
          <a:p>
            <a:pPr marL="428615" indent="-428615">
              <a:buFont typeface="Arial" charset="0"/>
              <a:buChar char="•"/>
            </a:pPr>
            <a:endParaRPr lang="zh-CN" altLang="en-US" sz="2100" dirty="0"/>
          </a:p>
        </p:txBody>
      </p:sp>
      <p:sp>
        <p:nvSpPr>
          <p:cNvPr id="7" name="Content Placeholder 6"/>
          <p:cNvSpPr>
            <a:spLocks noGrp="1"/>
          </p:cNvSpPr>
          <p:nvPr>
            <p:ph idx="15"/>
          </p:nvPr>
        </p:nvSpPr>
        <p:spPr/>
        <p:txBody>
          <a:bodyPr/>
          <a:lstStyle/>
          <a:p>
            <a:endParaRPr lang="en-US"/>
          </a:p>
        </p:txBody>
      </p:sp>
      <p:sp>
        <p:nvSpPr>
          <p:cNvPr id="8"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70106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 calcmode="lin" valueType="num">
                                      <p:cBhvr additive="base">
                                        <p:cTn id="4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 calcmode="lin" valueType="num">
                                      <p:cBhvr additive="base">
                                        <p:cTn id="4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65116" y="932010"/>
            <a:ext cx="5106809" cy="461665"/>
          </a:xfrm>
          <a:prstGeom prst="rect">
            <a:avLst/>
          </a:prstGeom>
          <a:noFill/>
        </p:spPr>
        <p:txBody>
          <a:bodyPr wrap="square" rtlCol="0">
            <a:spAutoFit/>
          </a:bodyPr>
          <a:lstStyle/>
          <a:p>
            <a:pPr marL="0" lvl="1"/>
            <a:r>
              <a:rPr lang="en-US" altLang="zh-CN" sz="2400" smtClean="0"/>
              <a:t>Cache</a:t>
            </a:r>
            <a:r>
              <a:rPr lang="zh-CN" altLang="en-US" sz="2400" dirty="0" smtClean="0"/>
              <a:t> </a:t>
            </a:r>
            <a:r>
              <a:rPr lang="en-US" altLang="zh-CN" sz="2400" dirty="0"/>
              <a:t>Side-Channel Attacks</a:t>
            </a:r>
          </a:p>
        </p:txBody>
      </p:sp>
      <p:sp>
        <p:nvSpPr>
          <p:cNvPr id="4" name="Rectangle 3"/>
          <p:cNvSpPr/>
          <p:nvPr/>
        </p:nvSpPr>
        <p:spPr>
          <a:xfrm>
            <a:off x="510683" y="1686425"/>
            <a:ext cx="6051927" cy="2908489"/>
          </a:xfrm>
          <a:prstGeom prst="rect">
            <a:avLst/>
          </a:prstGeom>
        </p:spPr>
        <p:txBody>
          <a:bodyPr wrap="square">
            <a:spAutoFit/>
          </a:bodyPr>
          <a:lstStyle/>
          <a:p>
            <a:pPr marL="428615" indent="-428615">
              <a:buFont typeface="Arial" charset="0"/>
              <a:buChar char="•"/>
            </a:pPr>
            <a:r>
              <a:rPr lang="en-US" altLang="zh-CN" sz="2100" dirty="0" err="1" smtClean="0"/>
              <a:t>Prime+Probe</a:t>
            </a:r>
            <a:endParaRPr lang="zh-CN" altLang="en-US" sz="2100" dirty="0" smtClean="0"/>
          </a:p>
          <a:p>
            <a:pPr marL="885815" lvl="1" indent="-428615">
              <a:buFont typeface="Arial" charset="0"/>
              <a:buChar char="•"/>
            </a:pPr>
            <a:r>
              <a:rPr lang="en-US" altLang="zh-CN" sz="2100" dirty="0" smtClean="0"/>
              <a:t>work</a:t>
            </a:r>
            <a:r>
              <a:rPr lang="zh-CN" altLang="en-US" sz="2100" dirty="0" smtClean="0"/>
              <a:t> </a:t>
            </a:r>
            <a:r>
              <a:rPr lang="en-US" altLang="zh-CN" sz="2100" dirty="0" smtClean="0"/>
              <a:t>on</a:t>
            </a:r>
            <a:r>
              <a:rPr lang="zh-CN" altLang="en-US" sz="2100" dirty="0" smtClean="0"/>
              <a:t> </a:t>
            </a:r>
            <a:r>
              <a:rPr lang="en-US" altLang="zh-CN" sz="2100" dirty="0" smtClean="0"/>
              <a:t>cache</a:t>
            </a:r>
            <a:r>
              <a:rPr lang="zh-CN" altLang="en-US" sz="2100" dirty="0" smtClean="0"/>
              <a:t> </a:t>
            </a:r>
            <a:r>
              <a:rPr lang="en-US" altLang="zh-CN" sz="2100" dirty="0" smtClean="0"/>
              <a:t>sets</a:t>
            </a:r>
            <a:endParaRPr lang="zh-CN" altLang="en-US" sz="2100" dirty="0" smtClean="0"/>
          </a:p>
          <a:p>
            <a:pPr marL="885815" lvl="1" indent="-428615">
              <a:buFont typeface="Arial" charset="0"/>
              <a:buChar char="•"/>
            </a:pPr>
            <a:r>
              <a:rPr lang="en-US" altLang="zh-CN" sz="2100" dirty="0" smtClean="0"/>
              <a:t>attacker</a:t>
            </a:r>
            <a:r>
              <a:rPr lang="zh-CN" altLang="en-US" sz="2100" dirty="0" smtClean="0"/>
              <a:t> </a:t>
            </a:r>
            <a:r>
              <a:rPr lang="en-US" altLang="zh-CN" sz="2100" dirty="0" smtClean="0"/>
              <a:t>needs</a:t>
            </a:r>
            <a:r>
              <a:rPr lang="zh-CN" altLang="en-US" sz="2100" dirty="0" smtClean="0"/>
              <a:t> </a:t>
            </a:r>
            <a:r>
              <a:rPr lang="en-US" altLang="zh-CN" sz="2100" dirty="0" smtClean="0"/>
              <a:t>to</a:t>
            </a:r>
            <a:r>
              <a:rPr lang="zh-CN" altLang="en-US" sz="2100" dirty="0" smtClean="0"/>
              <a:t> </a:t>
            </a:r>
            <a:r>
              <a:rPr lang="en-US" altLang="zh-CN" sz="2100" dirty="0" smtClean="0"/>
              <a:t>know</a:t>
            </a:r>
            <a:r>
              <a:rPr lang="zh-CN" altLang="en-US" sz="2100" dirty="0" smtClean="0"/>
              <a:t> </a:t>
            </a:r>
            <a:r>
              <a:rPr lang="en-US" altLang="zh-CN" sz="2100" dirty="0" smtClean="0"/>
              <a:t>virtual-to-physical</a:t>
            </a:r>
            <a:r>
              <a:rPr lang="zh-CN" altLang="en-US" sz="2100" dirty="0" smtClean="0"/>
              <a:t> </a:t>
            </a:r>
            <a:r>
              <a:rPr lang="en-US" altLang="zh-CN" sz="2100" dirty="0" smtClean="0"/>
              <a:t>mapping</a:t>
            </a:r>
            <a:r>
              <a:rPr lang="zh-CN" altLang="en-US" sz="2100" dirty="0" smtClean="0"/>
              <a:t> </a:t>
            </a:r>
            <a:r>
              <a:rPr lang="en-US" altLang="zh-CN" sz="2100" dirty="0" smtClean="0"/>
              <a:t>of</a:t>
            </a:r>
            <a:r>
              <a:rPr lang="zh-CN" altLang="en-US" sz="2100" dirty="0" smtClean="0"/>
              <a:t> </a:t>
            </a:r>
            <a:r>
              <a:rPr lang="en-US" altLang="zh-CN" sz="2100" dirty="0" smtClean="0"/>
              <a:t>the</a:t>
            </a:r>
            <a:r>
              <a:rPr lang="zh-CN" altLang="en-US" sz="2100" dirty="0" smtClean="0"/>
              <a:t> </a:t>
            </a:r>
            <a:r>
              <a:rPr lang="en-US" altLang="zh-CN" sz="2100" dirty="0" smtClean="0"/>
              <a:t>victim</a:t>
            </a:r>
            <a:endParaRPr lang="zh-CN" altLang="en-US" sz="2100" dirty="0" smtClean="0"/>
          </a:p>
          <a:p>
            <a:pPr marL="771515" lvl="1" indent="-428615">
              <a:buFont typeface="Arial" charset="0"/>
              <a:buChar char="•"/>
            </a:pPr>
            <a:endParaRPr lang="zh-CN" altLang="en-US" sz="1500" dirty="0"/>
          </a:p>
          <a:p>
            <a:pPr marL="428615" indent="-428615">
              <a:buFont typeface="Arial" charset="0"/>
              <a:buChar char="•"/>
            </a:pPr>
            <a:r>
              <a:rPr lang="en-US" altLang="zh-CN" sz="2100" dirty="0" err="1"/>
              <a:t>Flush+Reload</a:t>
            </a:r>
            <a:r>
              <a:rPr lang="zh-CN" altLang="en-US" sz="2100" dirty="0"/>
              <a:t> </a:t>
            </a:r>
            <a:endParaRPr lang="zh-CN" altLang="en-US" sz="2100" dirty="0" smtClean="0"/>
          </a:p>
          <a:p>
            <a:pPr marL="885815" lvl="1" indent="-428615">
              <a:buFont typeface="Arial" charset="0"/>
              <a:buChar char="•"/>
            </a:pPr>
            <a:r>
              <a:rPr lang="en-US" altLang="zh-CN" sz="2100" dirty="0" smtClean="0"/>
              <a:t>work</a:t>
            </a:r>
            <a:r>
              <a:rPr lang="zh-CN" altLang="en-US" sz="2100" dirty="0" smtClean="0"/>
              <a:t> </a:t>
            </a:r>
            <a:r>
              <a:rPr lang="en-US" altLang="zh-CN" sz="2100" dirty="0" smtClean="0"/>
              <a:t>on</a:t>
            </a:r>
            <a:r>
              <a:rPr lang="zh-CN" altLang="en-US" sz="2100" dirty="0" smtClean="0"/>
              <a:t> </a:t>
            </a:r>
            <a:r>
              <a:rPr lang="en-US" altLang="zh-CN" sz="2100" dirty="0" smtClean="0"/>
              <a:t>cache</a:t>
            </a:r>
            <a:r>
              <a:rPr lang="zh-CN" altLang="en-US" sz="2100" dirty="0" smtClean="0"/>
              <a:t> </a:t>
            </a:r>
            <a:r>
              <a:rPr lang="en-US" altLang="zh-CN" sz="2100" dirty="0" smtClean="0"/>
              <a:t>lines</a:t>
            </a:r>
            <a:endParaRPr lang="zh-CN" altLang="en-US" sz="2100" dirty="0" smtClean="0"/>
          </a:p>
          <a:p>
            <a:pPr marL="885815" lvl="1" indent="-428615">
              <a:buFont typeface="Arial" charset="0"/>
              <a:buChar char="•"/>
            </a:pPr>
            <a:r>
              <a:rPr lang="en-US" altLang="zh-CN" sz="2100" dirty="0" smtClean="0"/>
              <a:t>attacker</a:t>
            </a:r>
            <a:r>
              <a:rPr lang="zh-CN" altLang="en-US" sz="2100" dirty="0" smtClean="0"/>
              <a:t> </a:t>
            </a:r>
            <a:r>
              <a:rPr lang="en-US" altLang="zh-CN" sz="2100" dirty="0" smtClean="0"/>
              <a:t>needs</a:t>
            </a:r>
            <a:r>
              <a:rPr lang="zh-CN" altLang="en-US" sz="2100" dirty="0" smtClean="0"/>
              <a:t> </a:t>
            </a:r>
            <a:r>
              <a:rPr lang="en-US" altLang="zh-CN" sz="2100" dirty="0" smtClean="0"/>
              <a:t>physical</a:t>
            </a:r>
            <a:r>
              <a:rPr lang="zh-CN" altLang="en-US" sz="2100" dirty="0" smtClean="0"/>
              <a:t> </a:t>
            </a:r>
            <a:r>
              <a:rPr lang="en-US" altLang="zh-CN" sz="2100" dirty="0" smtClean="0"/>
              <a:t>memory</a:t>
            </a:r>
            <a:r>
              <a:rPr lang="zh-CN" altLang="en-US" sz="2100" dirty="0" smtClean="0"/>
              <a:t> </a:t>
            </a:r>
            <a:r>
              <a:rPr lang="en-US" altLang="zh-CN" sz="2100" dirty="0" smtClean="0"/>
              <a:t>sharing</a:t>
            </a:r>
            <a:r>
              <a:rPr lang="zh-CN" altLang="en-US" sz="2100" dirty="0" smtClean="0"/>
              <a:t> </a:t>
            </a:r>
            <a:r>
              <a:rPr lang="en-US" altLang="zh-CN" sz="2100" dirty="0" smtClean="0"/>
              <a:t>with</a:t>
            </a:r>
            <a:r>
              <a:rPr lang="zh-CN" altLang="en-US" sz="2100" dirty="0" smtClean="0"/>
              <a:t> </a:t>
            </a:r>
            <a:r>
              <a:rPr lang="en-US" altLang="zh-CN" sz="2100" dirty="0" smtClean="0"/>
              <a:t>the</a:t>
            </a:r>
            <a:r>
              <a:rPr lang="zh-CN" altLang="en-US" sz="2100" dirty="0" smtClean="0"/>
              <a:t> </a:t>
            </a:r>
            <a:r>
              <a:rPr lang="en-US" altLang="zh-CN" sz="2100" dirty="0" smtClean="0"/>
              <a:t>victim</a:t>
            </a:r>
            <a:endParaRPr lang="zh-CN" altLang="en-US" sz="2100" dirty="0"/>
          </a:p>
        </p:txBody>
      </p:sp>
      <p:sp>
        <p:nvSpPr>
          <p:cNvPr id="2" name="Content Placeholder 1"/>
          <p:cNvSpPr>
            <a:spLocks noGrp="1"/>
          </p:cNvSpPr>
          <p:nvPr>
            <p:ph idx="15"/>
          </p:nvPr>
        </p:nvSpPr>
        <p:spPr/>
        <p:txBody>
          <a:bodyPr/>
          <a:lstStyle/>
          <a:p>
            <a:endParaRPr lang="en-US" dirty="0"/>
          </a:p>
        </p:txBody>
      </p:sp>
      <p:sp>
        <p:nvSpPr>
          <p:cNvPr id="7" name="Content Placeholder 6"/>
          <p:cNvSpPr>
            <a:spLocks noGrp="1"/>
          </p:cNvSpPr>
          <p:nvPr>
            <p:ph idx="15"/>
          </p:nvPr>
        </p:nvSpPr>
        <p:spPr/>
        <p:txBody>
          <a:bodyPr/>
          <a:lstStyle/>
          <a:p>
            <a:endParaRPr lang="en-US"/>
          </a:p>
        </p:txBody>
      </p:sp>
      <p:sp>
        <p:nvSpPr>
          <p:cNvPr id="8"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11030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 calcmode="lin" valueType="num">
                                      <p:cBhvr additive="base">
                                        <p:cTn id="1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151507" y="3309219"/>
            <a:ext cx="1665841" cy="52558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71528" y="1850657"/>
            <a:ext cx="1665841" cy="52558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317426" y="2223569"/>
            <a:ext cx="791535" cy="937098"/>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8" name="Rectangle 7"/>
          <p:cNvSpPr/>
          <p:nvPr/>
        </p:nvSpPr>
        <p:spPr>
          <a:xfrm>
            <a:off x="1997964" y="3309219"/>
            <a:ext cx="2702052" cy="1055327"/>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TextBox 10"/>
          <p:cNvSpPr txBox="1"/>
          <p:nvPr/>
        </p:nvSpPr>
        <p:spPr>
          <a:xfrm>
            <a:off x="2812974" y="4490449"/>
            <a:ext cx="1072031" cy="300082"/>
          </a:xfrm>
          <a:prstGeom prst="rect">
            <a:avLst/>
          </a:prstGeom>
          <a:noFill/>
        </p:spPr>
        <p:txBody>
          <a:bodyPr wrap="square" rtlCol="0">
            <a:spAutoFit/>
          </a:bodyPr>
          <a:lstStyle/>
          <a:p>
            <a:r>
              <a:rPr lang="en-US" sz="1350" dirty="0"/>
              <a:t>L2 CACHE</a:t>
            </a:r>
          </a:p>
        </p:txBody>
      </p:sp>
      <p:sp>
        <p:nvSpPr>
          <p:cNvPr id="12" name="TextBox 11"/>
          <p:cNvSpPr txBox="1"/>
          <p:nvPr/>
        </p:nvSpPr>
        <p:spPr>
          <a:xfrm>
            <a:off x="2377800" y="1905324"/>
            <a:ext cx="762333" cy="300082"/>
          </a:xfrm>
          <a:prstGeom prst="rect">
            <a:avLst/>
          </a:prstGeom>
          <a:noFill/>
        </p:spPr>
        <p:txBody>
          <a:bodyPr wrap="square" rtlCol="0">
            <a:spAutoFit/>
          </a:bodyPr>
          <a:lstStyle/>
          <a:p>
            <a:r>
              <a:rPr lang="en-US" sz="1350" dirty="0"/>
              <a:t>Core 0</a:t>
            </a:r>
          </a:p>
        </p:txBody>
      </p:sp>
      <p:sp>
        <p:nvSpPr>
          <p:cNvPr id="13" name="TextBox 12"/>
          <p:cNvSpPr txBox="1"/>
          <p:nvPr/>
        </p:nvSpPr>
        <p:spPr>
          <a:xfrm>
            <a:off x="3730752" y="1905324"/>
            <a:ext cx="1669582" cy="300082"/>
          </a:xfrm>
          <a:prstGeom prst="rect">
            <a:avLst/>
          </a:prstGeom>
          <a:noFill/>
        </p:spPr>
        <p:txBody>
          <a:bodyPr wrap="square" rtlCol="0">
            <a:spAutoFit/>
          </a:bodyPr>
          <a:lstStyle/>
          <a:p>
            <a:r>
              <a:rPr lang="en-US" sz="1350" dirty="0"/>
              <a:t>Core 1</a:t>
            </a:r>
          </a:p>
        </p:txBody>
      </p:sp>
      <p:sp>
        <p:nvSpPr>
          <p:cNvPr id="16" name="Rectangle 15"/>
          <p:cNvSpPr/>
          <p:nvPr/>
        </p:nvSpPr>
        <p:spPr>
          <a:xfrm>
            <a:off x="3637642" y="2223569"/>
            <a:ext cx="791535" cy="937098"/>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19" name="TextBox 18"/>
          <p:cNvSpPr txBox="1"/>
          <p:nvPr/>
        </p:nvSpPr>
        <p:spPr>
          <a:xfrm>
            <a:off x="2272734" y="1674463"/>
            <a:ext cx="880919" cy="300082"/>
          </a:xfrm>
          <a:prstGeom prst="rect">
            <a:avLst/>
          </a:prstGeom>
          <a:noFill/>
        </p:spPr>
        <p:txBody>
          <a:bodyPr wrap="square" rtlCol="0">
            <a:spAutoFit/>
          </a:bodyPr>
          <a:lstStyle/>
          <a:p>
            <a:r>
              <a:rPr lang="en-US" sz="1350" dirty="0"/>
              <a:t>Thread A</a:t>
            </a:r>
          </a:p>
        </p:txBody>
      </p:sp>
      <p:sp>
        <p:nvSpPr>
          <p:cNvPr id="20" name="TextBox 19"/>
          <p:cNvSpPr txBox="1"/>
          <p:nvPr/>
        </p:nvSpPr>
        <p:spPr>
          <a:xfrm>
            <a:off x="3592950" y="1679355"/>
            <a:ext cx="937486" cy="300082"/>
          </a:xfrm>
          <a:prstGeom prst="rect">
            <a:avLst/>
          </a:prstGeom>
          <a:noFill/>
        </p:spPr>
        <p:txBody>
          <a:bodyPr wrap="square" rtlCol="0">
            <a:spAutoFit/>
          </a:bodyPr>
          <a:lstStyle/>
          <a:p>
            <a:r>
              <a:rPr lang="en-US" sz="1350" dirty="0"/>
              <a:t>Thread B</a:t>
            </a:r>
          </a:p>
        </p:txBody>
      </p:sp>
      <p:sp>
        <p:nvSpPr>
          <p:cNvPr id="4" name="TextBox 3"/>
          <p:cNvSpPr txBox="1"/>
          <p:nvPr/>
        </p:nvSpPr>
        <p:spPr>
          <a:xfrm>
            <a:off x="151507" y="1974545"/>
            <a:ext cx="1665841" cy="300082"/>
          </a:xfrm>
          <a:prstGeom prst="rect">
            <a:avLst/>
          </a:prstGeom>
          <a:noFill/>
        </p:spPr>
        <p:txBody>
          <a:bodyPr wrap="none" rtlCol="0">
            <a:spAutoFit/>
          </a:bodyPr>
          <a:lstStyle/>
          <a:p>
            <a:r>
              <a:rPr lang="en-US" sz="1350" dirty="0">
                <a:solidFill>
                  <a:schemeClr val="tx1">
                    <a:lumMod val="75000"/>
                    <a:lumOff val="25000"/>
                  </a:schemeClr>
                </a:solidFill>
              </a:rPr>
              <a:t>A: Execute Dummy</a:t>
            </a:r>
          </a:p>
        </p:txBody>
      </p:sp>
      <p:cxnSp>
        <p:nvCxnSpPr>
          <p:cNvPr id="15" name="Straight Connector 14"/>
          <p:cNvCxnSpPr/>
          <p:nvPr/>
        </p:nvCxnSpPr>
        <p:spPr>
          <a:xfrm>
            <a:off x="2317426" y="2692118"/>
            <a:ext cx="791535" cy="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317426" y="3812258"/>
            <a:ext cx="791535" cy="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sp>
        <p:nvSpPr>
          <p:cNvPr id="22" name="Circular Arrow 21"/>
          <p:cNvSpPr/>
          <p:nvPr/>
        </p:nvSpPr>
        <p:spPr>
          <a:xfrm flipH="1">
            <a:off x="1095167" y="1579582"/>
            <a:ext cx="808740" cy="1067737"/>
          </a:xfrm>
          <a:prstGeom prst="circularArrow">
            <a:avLst>
              <a:gd name="adj1" fmla="val 6303"/>
              <a:gd name="adj2" fmla="val 829402"/>
              <a:gd name="adj3" fmla="val 18786337"/>
              <a:gd name="adj4" fmla="val 1402782"/>
              <a:gd name="adj5" fmla="val 7721"/>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24" name="TextBox 23"/>
          <p:cNvSpPr txBox="1"/>
          <p:nvPr/>
        </p:nvSpPr>
        <p:spPr>
          <a:xfrm>
            <a:off x="491594" y="963185"/>
            <a:ext cx="5653175" cy="461665"/>
          </a:xfrm>
          <a:prstGeom prst="rect">
            <a:avLst/>
          </a:prstGeom>
          <a:noFill/>
        </p:spPr>
        <p:txBody>
          <a:bodyPr wrap="square" rtlCol="0">
            <a:spAutoFit/>
          </a:bodyPr>
          <a:lstStyle/>
          <a:p>
            <a:pPr algn="ctr"/>
            <a:r>
              <a:rPr lang="en-US" altLang="zh-CN" sz="2400" dirty="0"/>
              <a:t>Cache</a:t>
            </a:r>
            <a:r>
              <a:rPr lang="zh-CN" altLang="en-US" sz="2400" dirty="0"/>
              <a:t> </a:t>
            </a:r>
            <a:r>
              <a:rPr lang="en-US" altLang="zh-CN" sz="2400" dirty="0"/>
              <a:t>Flush</a:t>
            </a:r>
            <a:r>
              <a:rPr lang="zh-CN" altLang="en-US" sz="2400" dirty="0"/>
              <a:t> </a:t>
            </a:r>
            <a:r>
              <a:rPr lang="en-US" altLang="zh-CN" sz="2400" dirty="0" smtClean="0"/>
              <a:t>Interface:</a:t>
            </a:r>
            <a:r>
              <a:rPr lang="zh-CN" altLang="en-US" sz="2400" dirty="0" smtClean="0"/>
              <a:t> </a:t>
            </a:r>
            <a:r>
              <a:rPr lang="en-US" altLang="zh-CN" sz="2400" dirty="0" err="1"/>
              <a:t>clearcache</a:t>
            </a:r>
            <a:endParaRPr lang="en-US" altLang="zh-CN" sz="2400" dirty="0"/>
          </a:p>
        </p:txBody>
      </p:sp>
      <p:sp>
        <p:nvSpPr>
          <p:cNvPr id="25" name="TextBox 24"/>
          <p:cNvSpPr txBox="1"/>
          <p:nvPr/>
        </p:nvSpPr>
        <p:spPr>
          <a:xfrm>
            <a:off x="646834" y="3421972"/>
            <a:ext cx="675185" cy="300082"/>
          </a:xfrm>
          <a:prstGeom prst="rect">
            <a:avLst/>
          </a:prstGeom>
          <a:noFill/>
        </p:spPr>
        <p:txBody>
          <a:bodyPr wrap="none" rtlCol="0">
            <a:spAutoFit/>
          </a:bodyPr>
          <a:lstStyle/>
          <a:p>
            <a:r>
              <a:rPr lang="en-US" sz="1350" dirty="0">
                <a:solidFill>
                  <a:schemeClr val="tx1">
                    <a:lumMod val="75000"/>
                    <a:lumOff val="25000"/>
                  </a:schemeClr>
                </a:solidFill>
              </a:rPr>
              <a:t>B: Idle</a:t>
            </a:r>
          </a:p>
        </p:txBody>
      </p:sp>
      <p:pic>
        <p:nvPicPr>
          <p:cNvPr id="27" name="Content Placeholder 1"/>
          <p:cNvPicPr>
            <a:picLocks noGrp="1" noChangeAspect="1"/>
          </p:cNvPicPr>
          <p:nvPr>
            <p:ph idx="15"/>
          </p:nvPr>
        </p:nvPicPr>
        <p:blipFill>
          <a:blip r:embed="rId2">
            <a:extLst>
              <a:ext uri="{28A0092B-C50C-407E-A947-70E740481C1C}">
                <a14:useLocalDpi xmlns:a14="http://schemas.microsoft.com/office/drawing/2010/main" val="0"/>
              </a:ext>
            </a:extLst>
          </a:blip>
          <a:stretch>
            <a:fillRect/>
          </a:stretch>
        </p:blipFill>
        <p:spPr>
          <a:xfrm>
            <a:off x="4767757" y="1748775"/>
            <a:ext cx="2003382" cy="3028019"/>
          </a:xfrm>
        </p:spPr>
      </p:pic>
      <p:sp>
        <p:nvSpPr>
          <p:cNvPr id="3" name="Content Placeholder 2"/>
          <p:cNvSpPr>
            <a:spLocks noGrp="1"/>
          </p:cNvSpPr>
          <p:nvPr>
            <p:ph idx="15"/>
          </p:nvPr>
        </p:nvSpPr>
        <p:spPr/>
        <p:txBody>
          <a:bodyPr/>
          <a:lstStyle/>
          <a:p>
            <a:endParaRPr lang="en-US"/>
          </a:p>
        </p:txBody>
      </p:sp>
      <p:sp>
        <p:nvSpPr>
          <p:cNvPr id="28"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88134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dissolv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5">
                                            <p:txEl>
                                              <p:pRg st="0" end="0"/>
                                            </p:txEl>
                                          </p:spTgt>
                                        </p:tgtEl>
                                        <p:attrNameLst>
                                          <p:attrName>style.visibility</p:attrName>
                                        </p:attrNameLst>
                                      </p:cBhvr>
                                      <p:to>
                                        <p:strVal val="visible"/>
                                      </p:to>
                                    </p:set>
                                    <p:animEffect transition="in" filter="dissolve">
                                      <p:cBhvr>
                                        <p:cTn id="15"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Content Placeholder 1"/>
          <p:cNvPicPr>
            <a:picLocks noGrp="1" noChangeAspect="1"/>
          </p:cNvPicPr>
          <p:nvPr>
            <p:ph idx="15"/>
          </p:nvPr>
        </p:nvPicPr>
        <p:blipFill>
          <a:blip r:embed="rId2">
            <a:extLst>
              <a:ext uri="{28A0092B-C50C-407E-A947-70E740481C1C}">
                <a14:useLocalDpi xmlns:a14="http://schemas.microsoft.com/office/drawing/2010/main" val="0"/>
              </a:ext>
            </a:extLst>
          </a:blip>
          <a:stretch>
            <a:fillRect/>
          </a:stretch>
        </p:blipFill>
        <p:spPr>
          <a:xfrm>
            <a:off x="4767757" y="1748775"/>
            <a:ext cx="2003382" cy="3028019"/>
          </a:xfrm>
        </p:spPr>
      </p:pic>
      <p:sp>
        <p:nvSpPr>
          <p:cNvPr id="7" name="Rectangle 6"/>
          <p:cNvSpPr/>
          <p:nvPr/>
        </p:nvSpPr>
        <p:spPr>
          <a:xfrm>
            <a:off x="2317426" y="2223569"/>
            <a:ext cx="791535" cy="937098"/>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8" name="Rectangle 7"/>
          <p:cNvSpPr/>
          <p:nvPr/>
        </p:nvSpPr>
        <p:spPr>
          <a:xfrm>
            <a:off x="1997964" y="3309219"/>
            <a:ext cx="2702052" cy="1055327"/>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TextBox 11"/>
          <p:cNvSpPr txBox="1"/>
          <p:nvPr/>
        </p:nvSpPr>
        <p:spPr>
          <a:xfrm>
            <a:off x="2377800" y="1905324"/>
            <a:ext cx="769017" cy="300082"/>
          </a:xfrm>
          <a:prstGeom prst="rect">
            <a:avLst/>
          </a:prstGeom>
          <a:noFill/>
        </p:spPr>
        <p:txBody>
          <a:bodyPr wrap="square" rtlCol="0">
            <a:spAutoFit/>
          </a:bodyPr>
          <a:lstStyle/>
          <a:p>
            <a:r>
              <a:rPr lang="en-US" sz="1350" dirty="0"/>
              <a:t>Core 0</a:t>
            </a:r>
          </a:p>
        </p:txBody>
      </p:sp>
      <p:sp>
        <p:nvSpPr>
          <p:cNvPr id="13" name="TextBox 12"/>
          <p:cNvSpPr txBox="1"/>
          <p:nvPr/>
        </p:nvSpPr>
        <p:spPr>
          <a:xfrm>
            <a:off x="3730752" y="1905324"/>
            <a:ext cx="1669582" cy="300082"/>
          </a:xfrm>
          <a:prstGeom prst="rect">
            <a:avLst/>
          </a:prstGeom>
          <a:noFill/>
        </p:spPr>
        <p:txBody>
          <a:bodyPr wrap="square" rtlCol="0">
            <a:spAutoFit/>
          </a:bodyPr>
          <a:lstStyle/>
          <a:p>
            <a:r>
              <a:rPr lang="en-US" sz="1350" dirty="0"/>
              <a:t>Core 1</a:t>
            </a:r>
          </a:p>
        </p:txBody>
      </p:sp>
      <p:sp>
        <p:nvSpPr>
          <p:cNvPr id="16" name="Rectangle 15"/>
          <p:cNvSpPr/>
          <p:nvPr/>
        </p:nvSpPr>
        <p:spPr>
          <a:xfrm>
            <a:off x="3637642" y="2223569"/>
            <a:ext cx="791535" cy="937098"/>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19" name="TextBox 18"/>
          <p:cNvSpPr txBox="1"/>
          <p:nvPr/>
        </p:nvSpPr>
        <p:spPr>
          <a:xfrm>
            <a:off x="2272734" y="1674463"/>
            <a:ext cx="880919" cy="300082"/>
          </a:xfrm>
          <a:prstGeom prst="rect">
            <a:avLst/>
          </a:prstGeom>
          <a:noFill/>
        </p:spPr>
        <p:txBody>
          <a:bodyPr wrap="square" rtlCol="0">
            <a:spAutoFit/>
          </a:bodyPr>
          <a:lstStyle/>
          <a:p>
            <a:r>
              <a:rPr lang="en-US" sz="1350" dirty="0"/>
              <a:t>Thread A</a:t>
            </a:r>
          </a:p>
        </p:txBody>
      </p:sp>
      <p:sp>
        <p:nvSpPr>
          <p:cNvPr id="20" name="TextBox 19"/>
          <p:cNvSpPr txBox="1"/>
          <p:nvPr/>
        </p:nvSpPr>
        <p:spPr>
          <a:xfrm>
            <a:off x="3592950" y="1679355"/>
            <a:ext cx="989441" cy="300082"/>
          </a:xfrm>
          <a:prstGeom prst="rect">
            <a:avLst/>
          </a:prstGeom>
          <a:noFill/>
        </p:spPr>
        <p:txBody>
          <a:bodyPr wrap="square" rtlCol="0">
            <a:spAutoFit/>
          </a:bodyPr>
          <a:lstStyle/>
          <a:p>
            <a:r>
              <a:rPr lang="en-US" sz="1350" dirty="0"/>
              <a:t>Thread B</a:t>
            </a:r>
          </a:p>
        </p:txBody>
      </p:sp>
      <p:sp>
        <p:nvSpPr>
          <p:cNvPr id="15" name="TextBox 14"/>
          <p:cNvSpPr txBox="1"/>
          <p:nvPr/>
        </p:nvSpPr>
        <p:spPr>
          <a:xfrm>
            <a:off x="4809694" y="1986933"/>
            <a:ext cx="1742913" cy="300082"/>
          </a:xfrm>
          <a:prstGeom prst="rect">
            <a:avLst/>
          </a:prstGeom>
          <a:noFill/>
        </p:spPr>
        <p:txBody>
          <a:bodyPr wrap="none" rtlCol="0">
            <a:spAutoFit/>
          </a:bodyPr>
          <a:lstStyle/>
          <a:p>
            <a:r>
              <a:rPr lang="en-US" sz="1350" dirty="0" smtClean="0">
                <a:solidFill>
                  <a:srgbClr val="FF0000"/>
                </a:solidFill>
              </a:rPr>
              <a:t>T1</a:t>
            </a:r>
            <a:r>
              <a:rPr lang="en-US" altLang="zh-CN" sz="1350" dirty="0" smtClean="0">
                <a:solidFill>
                  <a:srgbClr val="FF0000"/>
                </a:solidFill>
              </a:rPr>
              <a:t>:</a:t>
            </a:r>
            <a:r>
              <a:rPr lang="en-US" sz="1350" dirty="0" smtClean="0">
                <a:solidFill>
                  <a:srgbClr val="FF0000"/>
                </a:solidFill>
              </a:rPr>
              <a:t> </a:t>
            </a:r>
            <a:r>
              <a:rPr lang="zh-CN" altLang="en-US" sz="1350" dirty="0" smtClean="0">
                <a:solidFill>
                  <a:srgbClr val="FF0000"/>
                </a:solidFill>
              </a:rPr>
              <a:t> </a:t>
            </a:r>
            <a:r>
              <a:rPr lang="en-US" sz="1350" dirty="0" smtClean="0">
                <a:solidFill>
                  <a:srgbClr val="FF0000"/>
                </a:solidFill>
              </a:rPr>
              <a:t>L1 </a:t>
            </a:r>
            <a:r>
              <a:rPr lang="en-US" sz="1350" dirty="0">
                <a:solidFill>
                  <a:srgbClr val="FF0000"/>
                </a:solidFill>
              </a:rPr>
              <a:t>Access Time</a:t>
            </a:r>
          </a:p>
        </p:txBody>
      </p:sp>
      <p:cxnSp>
        <p:nvCxnSpPr>
          <p:cNvPr id="5" name="Straight Connector 4"/>
          <p:cNvCxnSpPr>
            <a:stCxn id="7" idx="1"/>
            <a:endCxn id="7" idx="3"/>
          </p:cNvCxnSpPr>
          <p:nvPr/>
        </p:nvCxnSpPr>
        <p:spPr>
          <a:xfrm>
            <a:off x="2317426" y="2692118"/>
            <a:ext cx="791535" cy="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317426" y="3812258"/>
            <a:ext cx="791535" cy="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3"/>
          <a:stretch>
            <a:fillRect/>
          </a:stretch>
        </p:blipFill>
        <p:spPr>
          <a:xfrm>
            <a:off x="2430169" y="2418462"/>
            <a:ext cx="566049" cy="566049"/>
          </a:xfrm>
          <a:prstGeom prst="rect">
            <a:avLst/>
          </a:prstGeom>
        </p:spPr>
      </p:pic>
      <p:sp>
        <p:nvSpPr>
          <p:cNvPr id="27" name="TextBox 26"/>
          <p:cNvSpPr txBox="1"/>
          <p:nvPr/>
        </p:nvSpPr>
        <p:spPr>
          <a:xfrm>
            <a:off x="491594" y="963185"/>
            <a:ext cx="5653175" cy="461665"/>
          </a:xfrm>
          <a:prstGeom prst="rect">
            <a:avLst/>
          </a:prstGeom>
          <a:noFill/>
        </p:spPr>
        <p:txBody>
          <a:bodyPr wrap="square" rtlCol="0">
            <a:spAutoFit/>
          </a:bodyPr>
          <a:lstStyle/>
          <a:p>
            <a:pPr algn="ctr"/>
            <a:r>
              <a:rPr lang="en-US" altLang="zh-CN" sz="2400" dirty="0"/>
              <a:t>Cache</a:t>
            </a:r>
            <a:r>
              <a:rPr lang="zh-CN" altLang="en-US" sz="2400" dirty="0"/>
              <a:t> </a:t>
            </a:r>
            <a:r>
              <a:rPr lang="en-US" altLang="zh-CN" sz="2400" dirty="0"/>
              <a:t>Flush</a:t>
            </a:r>
            <a:r>
              <a:rPr lang="zh-CN" altLang="en-US" sz="2400" dirty="0"/>
              <a:t> </a:t>
            </a:r>
            <a:r>
              <a:rPr lang="en-US" altLang="zh-CN" sz="2400" dirty="0" smtClean="0"/>
              <a:t>Interface:</a:t>
            </a:r>
            <a:r>
              <a:rPr lang="zh-CN" altLang="en-US" sz="2400" dirty="0" smtClean="0"/>
              <a:t> </a:t>
            </a:r>
            <a:r>
              <a:rPr lang="en-US" altLang="zh-CN" sz="2400" dirty="0" err="1"/>
              <a:t>clearcache</a:t>
            </a:r>
            <a:endParaRPr lang="en-US" altLang="zh-CN" sz="2400" dirty="0"/>
          </a:p>
        </p:txBody>
      </p:sp>
      <p:sp>
        <p:nvSpPr>
          <p:cNvPr id="30" name="Rectangle 29"/>
          <p:cNvSpPr/>
          <p:nvPr/>
        </p:nvSpPr>
        <p:spPr>
          <a:xfrm>
            <a:off x="171528" y="1850657"/>
            <a:ext cx="1665841" cy="52558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151507" y="1974545"/>
            <a:ext cx="1665841" cy="300082"/>
          </a:xfrm>
          <a:prstGeom prst="rect">
            <a:avLst/>
          </a:prstGeom>
          <a:noFill/>
        </p:spPr>
        <p:txBody>
          <a:bodyPr wrap="none" rtlCol="0">
            <a:spAutoFit/>
          </a:bodyPr>
          <a:lstStyle/>
          <a:p>
            <a:r>
              <a:rPr lang="en-US" sz="1350" dirty="0">
                <a:solidFill>
                  <a:schemeClr val="tx1">
                    <a:lumMod val="75000"/>
                    <a:lumOff val="25000"/>
                  </a:schemeClr>
                </a:solidFill>
              </a:rPr>
              <a:t>A: </a:t>
            </a:r>
            <a:r>
              <a:rPr lang="en-US" sz="1350" dirty="0">
                <a:solidFill>
                  <a:srgbClr val="FF0000"/>
                </a:solidFill>
              </a:rPr>
              <a:t>Execute Dummy</a:t>
            </a:r>
          </a:p>
        </p:txBody>
      </p:sp>
      <p:sp>
        <p:nvSpPr>
          <p:cNvPr id="32" name="Circular Arrow 31"/>
          <p:cNvSpPr/>
          <p:nvPr/>
        </p:nvSpPr>
        <p:spPr>
          <a:xfrm flipH="1">
            <a:off x="1095167" y="1579582"/>
            <a:ext cx="808740" cy="1067737"/>
          </a:xfrm>
          <a:prstGeom prst="circularArrow">
            <a:avLst>
              <a:gd name="adj1" fmla="val 6303"/>
              <a:gd name="adj2" fmla="val 829402"/>
              <a:gd name="adj3" fmla="val 18786337"/>
              <a:gd name="adj4" fmla="val 1402782"/>
              <a:gd name="adj5" fmla="val 7721"/>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34" name="TextBox 33"/>
          <p:cNvSpPr txBox="1"/>
          <p:nvPr/>
        </p:nvSpPr>
        <p:spPr>
          <a:xfrm>
            <a:off x="2812974" y="4490449"/>
            <a:ext cx="1072031" cy="300082"/>
          </a:xfrm>
          <a:prstGeom prst="rect">
            <a:avLst/>
          </a:prstGeom>
          <a:noFill/>
        </p:spPr>
        <p:txBody>
          <a:bodyPr wrap="square" rtlCol="0">
            <a:spAutoFit/>
          </a:bodyPr>
          <a:lstStyle/>
          <a:p>
            <a:r>
              <a:rPr lang="en-US" sz="1350" dirty="0"/>
              <a:t>L2 CACHE</a:t>
            </a:r>
          </a:p>
        </p:txBody>
      </p:sp>
      <p:sp>
        <p:nvSpPr>
          <p:cNvPr id="35" name="Rectangle 34"/>
          <p:cNvSpPr/>
          <p:nvPr/>
        </p:nvSpPr>
        <p:spPr>
          <a:xfrm>
            <a:off x="151507" y="3309219"/>
            <a:ext cx="1665841" cy="52558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46834" y="3421972"/>
            <a:ext cx="675185" cy="300082"/>
          </a:xfrm>
          <a:prstGeom prst="rect">
            <a:avLst/>
          </a:prstGeom>
          <a:noFill/>
        </p:spPr>
        <p:txBody>
          <a:bodyPr wrap="none" rtlCol="0">
            <a:spAutoFit/>
          </a:bodyPr>
          <a:lstStyle/>
          <a:p>
            <a:r>
              <a:rPr lang="en-US" sz="1350" dirty="0">
                <a:solidFill>
                  <a:schemeClr val="tx1">
                    <a:lumMod val="75000"/>
                    <a:lumOff val="25000"/>
                  </a:schemeClr>
                </a:solidFill>
              </a:rPr>
              <a:t>B: </a:t>
            </a:r>
            <a:r>
              <a:rPr lang="en-US" sz="1350" dirty="0">
                <a:solidFill>
                  <a:srgbClr val="FF0000"/>
                </a:solidFill>
              </a:rPr>
              <a:t>Idle</a:t>
            </a:r>
          </a:p>
        </p:txBody>
      </p:sp>
      <p:sp>
        <p:nvSpPr>
          <p:cNvPr id="2" name="Content Placeholder 1"/>
          <p:cNvSpPr>
            <a:spLocks noGrp="1"/>
          </p:cNvSpPr>
          <p:nvPr>
            <p:ph idx="15"/>
          </p:nvPr>
        </p:nvSpPr>
        <p:spPr/>
        <p:txBody>
          <a:bodyPr/>
          <a:lstStyle/>
          <a:p>
            <a:endParaRPr lang="en-US"/>
          </a:p>
        </p:txBody>
      </p:sp>
      <p:sp>
        <p:nvSpPr>
          <p:cNvPr id="24"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61516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dissolve">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171528" y="1850657"/>
            <a:ext cx="1661909" cy="122732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Content Placeholder 1"/>
          <p:cNvPicPr>
            <a:picLocks noGrp="1" noChangeAspect="1"/>
          </p:cNvPicPr>
          <p:nvPr>
            <p:ph idx="15"/>
          </p:nvPr>
        </p:nvPicPr>
        <p:blipFill>
          <a:blip r:embed="rId2">
            <a:extLst>
              <a:ext uri="{28A0092B-C50C-407E-A947-70E740481C1C}">
                <a14:useLocalDpi xmlns:a14="http://schemas.microsoft.com/office/drawing/2010/main" val="0"/>
              </a:ext>
            </a:extLst>
          </a:blip>
          <a:stretch>
            <a:fillRect/>
          </a:stretch>
        </p:blipFill>
        <p:spPr>
          <a:xfrm>
            <a:off x="4767757" y="1748775"/>
            <a:ext cx="2003382" cy="3028019"/>
          </a:xfrm>
        </p:spPr>
      </p:pic>
      <p:sp>
        <p:nvSpPr>
          <p:cNvPr id="7" name="Rectangle 6"/>
          <p:cNvSpPr/>
          <p:nvPr/>
        </p:nvSpPr>
        <p:spPr>
          <a:xfrm>
            <a:off x="2317426" y="2223569"/>
            <a:ext cx="791535" cy="937098"/>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8" name="Rectangle 7"/>
          <p:cNvSpPr/>
          <p:nvPr/>
        </p:nvSpPr>
        <p:spPr>
          <a:xfrm>
            <a:off x="1997964" y="3309219"/>
            <a:ext cx="2702052" cy="1055327"/>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TextBox 11"/>
          <p:cNvSpPr txBox="1"/>
          <p:nvPr/>
        </p:nvSpPr>
        <p:spPr>
          <a:xfrm>
            <a:off x="2377800" y="1905324"/>
            <a:ext cx="762333" cy="300082"/>
          </a:xfrm>
          <a:prstGeom prst="rect">
            <a:avLst/>
          </a:prstGeom>
          <a:noFill/>
        </p:spPr>
        <p:txBody>
          <a:bodyPr wrap="square" rtlCol="0">
            <a:spAutoFit/>
          </a:bodyPr>
          <a:lstStyle/>
          <a:p>
            <a:r>
              <a:rPr lang="en-US" sz="1350" dirty="0"/>
              <a:t>Core 0</a:t>
            </a:r>
          </a:p>
        </p:txBody>
      </p:sp>
      <p:sp>
        <p:nvSpPr>
          <p:cNvPr id="13" name="TextBox 12"/>
          <p:cNvSpPr txBox="1"/>
          <p:nvPr/>
        </p:nvSpPr>
        <p:spPr>
          <a:xfrm>
            <a:off x="3730752" y="1905324"/>
            <a:ext cx="1669582" cy="300082"/>
          </a:xfrm>
          <a:prstGeom prst="rect">
            <a:avLst/>
          </a:prstGeom>
          <a:noFill/>
        </p:spPr>
        <p:txBody>
          <a:bodyPr wrap="square" rtlCol="0">
            <a:spAutoFit/>
          </a:bodyPr>
          <a:lstStyle/>
          <a:p>
            <a:r>
              <a:rPr lang="en-US" sz="1350" dirty="0"/>
              <a:t>Core 1</a:t>
            </a:r>
          </a:p>
        </p:txBody>
      </p:sp>
      <p:sp>
        <p:nvSpPr>
          <p:cNvPr id="16" name="Rectangle 15"/>
          <p:cNvSpPr/>
          <p:nvPr/>
        </p:nvSpPr>
        <p:spPr>
          <a:xfrm>
            <a:off x="3637642" y="2223569"/>
            <a:ext cx="791535" cy="937098"/>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19" name="TextBox 18"/>
          <p:cNvSpPr txBox="1"/>
          <p:nvPr/>
        </p:nvSpPr>
        <p:spPr>
          <a:xfrm>
            <a:off x="2272734" y="1674463"/>
            <a:ext cx="880919" cy="300082"/>
          </a:xfrm>
          <a:prstGeom prst="rect">
            <a:avLst/>
          </a:prstGeom>
          <a:noFill/>
        </p:spPr>
        <p:txBody>
          <a:bodyPr wrap="square" rtlCol="0">
            <a:spAutoFit/>
          </a:bodyPr>
          <a:lstStyle/>
          <a:p>
            <a:r>
              <a:rPr lang="en-US" sz="1350" dirty="0"/>
              <a:t>Thread A</a:t>
            </a:r>
          </a:p>
        </p:txBody>
      </p:sp>
      <p:sp>
        <p:nvSpPr>
          <p:cNvPr id="20" name="TextBox 19"/>
          <p:cNvSpPr txBox="1"/>
          <p:nvPr/>
        </p:nvSpPr>
        <p:spPr>
          <a:xfrm>
            <a:off x="3592950" y="1679355"/>
            <a:ext cx="929048" cy="300082"/>
          </a:xfrm>
          <a:prstGeom prst="rect">
            <a:avLst/>
          </a:prstGeom>
          <a:noFill/>
        </p:spPr>
        <p:txBody>
          <a:bodyPr wrap="square" rtlCol="0">
            <a:spAutoFit/>
          </a:bodyPr>
          <a:lstStyle/>
          <a:p>
            <a:r>
              <a:rPr lang="en-US" sz="1350" dirty="0"/>
              <a:t>Thread B</a:t>
            </a:r>
          </a:p>
        </p:txBody>
      </p:sp>
      <p:sp>
        <p:nvSpPr>
          <p:cNvPr id="21" name="TextBox 20"/>
          <p:cNvSpPr txBox="1"/>
          <p:nvPr/>
        </p:nvSpPr>
        <p:spPr>
          <a:xfrm>
            <a:off x="223056" y="2021965"/>
            <a:ext cx="1564852" cy="923330"/>
          </a:xfrm>
          <a:prstGeom prst="rect">
            <a:avLst/>
          </a:prstGeom>
          <a:noFill/>
        </p:spPr>
        <p:txBody>
          <a:bodyPr wrap="none" rtlCol="0">
            <a:spAutoFit/>
          </a:bodyPr>
          <a:lstStyle/>
          <a:p>
            <a:r>
              <a:rPr lang="en-US" sz="1350" dirty="0">
                <a:solidFill>
                  <a:schemeClr val="tx1">
                    <a:lumMod val="75000"/>
                    <a:lumOff val="25000"/>
                  </a:schemeClr>
                </a:solidFill>
              </a:rPr>
              <a:t>A: Cleanse L1+L2</a:t>
            </a:r>
            <a:endParaRPr lang="zh-CN" altLang="en-US" sz="1350" dirty="0">
              <a:solidFill>
                <a:schemeClr val="tx1">
                  <a:lumMod val="75000"/>
                  <a:lumOff val="25000"/>
                </a:schemeClr>
              </a:solidFill>
            </a:endParaRPr>
          </a:p>
          <a:p>
            <a:endParaRPr lang="zh-CN" altLang="en-US" sz="1350" dirty="0">
              <a:solidFill>
                <a:schemeClr val="tx1">
                  <a:lumMod val="75000"/>
                  <a:lumOff val="25000"/>
                </a:schemeClr>
              </a:solidFill>
            </a:endParaRPr>
          </a:p>
          <a:p>
            <a:endParaRPr lang="en-US" sz="1350" dirty="0">
              <a:solidFill>
                <a:schemeClr val="tx1">
                  <a:lumMod val="75000"/>
                  <a:lumOff val="25000"/>
                </a:schemeClr>
              </a:solidFill>
            </a:endParaRPr>
          </a:p>
          <a:p>
            <a:r>
              <a:rPr lang="en-US" sz="1350" dirty="0">
                <a:solidFill>
                  <a:schemeClr val="tx1">
                    <a:lumMod val="75000"/>
                    <a:lumOff val="25000"/>
                  </a:schemeClr>
                </a:solidFill>
              </a:rPr>
              <a:t>    </a:t>
            </a:r>
          </a:p>
        </p:txBody>
      </p:sp>
      <p:cxnSp>
        <p:nvCxnSpPr>
          <p:cNvPr id="23" name="Straight Connector 22"/>
          <p:cNvCxnSpPr/>
          <p:nvPr/>
        </p:nvCxnSpPr>
        <p:spPr>
          <a:xfrm>
            <a:off x="2317426" y="2692118"/>
            <a:ext cx="791535" cy="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324599" y="3857978"/>
            <a:ext cx="791535" cy="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Circular Arrow 16"/>
          <p:cNvSpPr/>
          <p:nvPr/>
        </p:nvSpPr>
        <p:spPr>
          <a:xfrm flipH="1">
            <a:off x="1132291" y="1679355"/>
            <a:ext cx="981169" cy="1281262"/>
          </a:xfrm>
          <a:prstGeom prst="circularArrow">
            <a:avLst>
              <a:gd name="adj1" fmla="val 6303"/>
              <a:gd name="adj2" fmla="val 829402"/>
              <a:gd name="adj3" fmla="val 18786337"/>
              <a:gd name="adj4" fmla="val 4680526"/>
              <a:gd name="adj5" fmla="val 7721"/>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3" name="TextBox 2"/>
          <p:cNvSpPr txBox="1"/>
          <p:nvPr/>
        </p:nvSpPr>
        <p:spPr>
          <a:xfrm>
            <a:off x="400050" y="2570150"/>
            <a:ext cx="1454244" cy="507831"/>
          </a:xfrm>
          <a:prstGeom prst="rect">
            <a:avLst/>
          </a:prstGeom>
          <a:noFill/>
        </p:spPr>
        <p:txBody>
          <a:bodyPr wrap="none" rtlCol="0">
            <a:spAutoFit/>
          </a:bodyPr>
          <a:lstStyle/>
          <a:p>
            <a:r>
              <a:rPr lang="en-US" sz="1350" dirty="0">
                <a:solidFill>
                  <a:schemeClr val="tx1">
                    <a:lumMod val="75000"/>
                    <a:lumOff val="25000"/>
                  </a:schemeClr>
                </a:solidFill>
              </a:rPr>
              <a:t>Execute Dummy</a:t>
            </a:r>
          </a:p>
          <a:p>
            <a:endParaRPr lang="en-US" sz="1350" dirty="0">
              <a:solidFill>
                <a:schemeClr val="tx1">
                  <a:lumMod val="75000"/>
                  <a:lumOff val="25000"/>
                </a:schemeClr>
              </a:solidFill>
            </a:endParaRPr>
          </a:p>
        </p:txBody>
      </p:sp>
      <p:cxnSp>
        <p:nvCxnSpPr>
          <p:cNvPr id="5" name="Straight Arrow Connector 4"/>
          <p:cNvCxnSpPr/>
          <p:nvPr/>
        </p:nvCxnSpPr>
        <p:spPr>
          <a:xfrm>
            <a:off x="1099463" y="2290505"/>
            <a:ext cx="0" cy="324251"/>
          </a:xfrm>
          <a:prstGeom prst="straightConnector1">
            <a:avLst/>
          </a:prstGeom>
          <a:ln w="50800">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4809694" y="1986933"/>
            <a:ext cx="1742913" cy="300082"/>
          </a:xfrm>
          <a:prstGeom prst="rect">
            <a:avLst/>
          </a:prstGeom>
          <a:noFill/>
        </p:spPr>
        <p:txBody>
          <a:bodyPr wrap="none" rtlCol="0">
            <a:spAutoFit/>
          </a:bodyPr>
          <a:lstStyle/>
          <a:p>
            <a:r>
              <a:rPr lang="en-US" sz="1350" dirty="0" smtClean="0">
                <a:solidFill>
                  <a:schemeClr val="tx1">
                    <a:lumMod val="50000"/>
                    <a:lumOff val="50000"/>
                  </a:schemeClr>
                </a:solidFill>
              </a:rPr>
              <a:t>T1</a:t>
            </a:r>
            <a:r>
              <a:rPr lang="en-US" altLang="zh-CN" sz="1350" dirty="0" smtClean="0">
                <a:solidFill>
                  <a:schemeClr val="tx1">
                    <a:lumMod val="50000"/>
                    <a:lumOff val="50000"/>
                  </a:schemeClr>
                </a:solidFill>
              </a:rPr>
              <a:t>:</a:t>
            </a:r>
            <a:r>
              <a:rPr lang="en-US" sz="1350" dirty="0" smtClean="0">
                <a:solidFill>
                  <a:schemeClr val="tx1">
                    <a:lumMod val="50000"/>
                    <a:lumOff val="50000"/>
                  </a:schemeClr>
                </a:solidFill>
              </a:rPr>
              <a:t> </a:t>
            </a:r>
            <a:r>
              <a:rPr lang="zh-CN" altLang="en-US" sz="1350" dirty="0" smtClean="0">
                <a:solidFill>
                  <a:schemeClr val="tx1">
                    <a:lumMod val="50000"/>
                    <a:lumOff val="50000"/>
                  </a:schemeClr>
                </a:solidFill>
              </a:rPr>
              <a:t> </a:t>
            </a:r>
            <a:r>
              <a:rPr lang="en-US" sz="1350" dirty="0" smtClean="0">
                <a:solidFill>
                  <a:schemeClr val="tx1">
                    <a:lumMod val="50000"/>
                    <a:lumOff val="50000"/>
                  </a:schemeClr>
                </a:solidFill>
              </a:rPr>
              <a:t>L1 </a:t>
            </a:r>
            <a:r>
              <a:rPr lang="en-US" sz="1350" dirty="0">
                <a:solidFill>
                  <a:schemeClr val="tx1">
                    <a:lumMod val="50000"/>
                    <a:lumOff val="50000"/>
                  </a:schemeClr>
                </a:solidFill>
              </a:rPr>
              <a:t>Access Time</a:t>
            </a:r>
          </a:p>
        </p:txBody>
      </p:sp>
      <p:sp>
        <p:nvSpPr>
          <p:cNvPr id="25" name="TextBox 24"/>
          <p:cNvSpPr txBox="1"/>
          <p:nvPr/>
        </p:nvSpPr>
        <p:spPr>
          <a:xfrm>
            <a:off x="491594" y="963185"/>
            <a:ext cx="5653175" cy="461665"/>
          </a:xfrm>
          <a:prstGeom prst="rect">
            <a:avLst/>
          </a:prstGeom>
          <a:noFill/>
        </p:spPr>
        <p:txBody>
          <a:bodyPr wrap="square" rtlCol="0">
            <a:spAutoFit/>
          </a:bodyPr>
          <a:lstStyle/>
          <a:p>
            <a:pPr algn="ctr"/>
            <a:r>
              <a:rPr lang="en-US" altLang="zh-CN" sz="2400" dirty="0"/>
              <a:t>Cache</a:t>
            </a:r>
            <a:r>
              <a:rPr lang="zh-CN" altLang="en-US" sz="2400" dirty="0"/>
              <a:t> </a:t>
            </a:r>
            <a:r>
              <a:rPr lang="en-US" altLang="zh-CN" sz="2400" dirty="0"/>
              <a:t>Flush</a:t>
            </a:r>
            <a:r>
              <a:rPr lang="zh-CN" altLang="en-US" sz="2400" dirty="0"/>
              <a:t> </a:t>
            </a:r>
            <a:r>
              <a:rPr lang="en-US" altLang="zh-CN" sz="2400" smtClean="0"/>
              <a:t>Interface:</a:t>
            </a:r>
            <a:r>
              <a:rPr lang="zh-CN" altLang="en-US" sz="2400" dirty="0" smtClean="0"/>
              <a:t> </a:t>
            </a:r>
            <a:r>
              <a:rPr lang="en-US" altLang="zh-CN" sz="2400" dirty="0" err="1"/>
              <a:t>clearcache</a:t>
            </a:r>
            <a:endParaRPr lang="en-US" altLang="zh-CN" sz="2400" dirty="0"/>
          </a:p>
        </p:txBody>
      </p:sp>
      <p:sp>
        <p:nvSpPr>
          <p:cNvPr id="29" name="TextBox 28"/>
          <p:cNvSpPr txBox="1"/>
          <p:nvPr/>
        </p:nvSpPr>
        <p:spPr>
          <a:xfrm>
            <a:off x="2812974" y="4490449"/>
            <a:ext cx="1072031" cy="300082"/>
          </a:xfrm>
          <a:prstGeom prst="rect">
            <a:avLst/>
          </a:prstGeom>
          <a:noFill/>
        </p:spPr>
        <p:txBody>
          <a:bodyPr wrap="square" rtlCol="0">
            <a:spAutoFit/>
          </a:bodyPr>
          <a:lstStyle/>
          <a:p>
            <a:r>
              <a:rPr lang="en-US" sz="1350" dirty="0"/>
              <a:t>L2 CACHE</a:t>
            </a:r>
          </a:p>
        </p:txBody>
      </p:sp>
      <p:sp>
        <p:nvSpPr>
          <p:cNvPr id="32" name="Rectangle 31"/>
          <p:cNvSpPr/>
          <p:nvPr/>
        </p:nvSpPr>
        <p:spPr>
          <a:xfrm>
            <a:off x="171528" y="3309219"/>
            <a:ext cx="1665841" cy="52558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646835" y="3430251"/>
            <a:ext cx="675185" cy="300082"/>
          </a:xfrm>
          <a:prstGeom prst="rect">
            <a:avLst/>
          </a:prstGeom>
          <a:noFill/>
        </p:spPr>
        <p:txBody>
          <a:bodyPr wrap="none" rtlCol="0">
            <a:spAutoFit/>
          </a:bodyPr>
          <a:lstStyle/>
          <a:p>
            <a:r>
              <a:rPr lang="en-US" sz="1350" dirty="0">
                <a:solidFill>
                  <a:schemeClr val="tx1">
                    <a:lumMod val="75000"/>
                    <a:lumOff val="25000"/>
                  </a:schemeClr>
                </a:solidFill>
              </a:rPr>
              <a:t>B: Idle</a:t>
            </a:r>
          </a:p>
        </p:txBody>
      </p:sp>
      <p:sp>
        <p:nvSpPr>
          <p:cNvPr id="2" name="Content Placeholder 1"/>
          <p:cNvSpPr>
            <a:spLocks noGrp="1"/>
          </p:cNvSpPr>
          <p:nvPr>
            <p:ph idx="15"/>
          </p:nvPr>
        </p:nvSpPr>
        <p:spPr/>
        <p:txBody>
          <a:bodyPr/>
          <a:lstStyle/>
          <a:p>
            <a:endParaRPr lang="en-US"/>
          </a:p>
        </p:txBody>
      </p:sp>
      <p:sp>
        <p:nvSpPr>
          <p:cNvPr id="28"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32124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par>
                                <p:cTn id="14" presetID="9"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5">
                                            <p:txEl>
                                              <p:pRg st="0" end="0"/>
                                            </p:txEl>
                                          </p:spTgt>
                                        </p:tgtEl>
                                        <p:attrNameLst>
                                          <p:attrName>style.visibility</p:attrName>
                                        </p:attrNameLst>
                                      </p:cBhvr>
                                      <p:to>
                                        <p:strVal val="visible"/>
                                      </p:to>
                                    </p:set>
                                    <p:animEffect transition="in" filter="dissolve">
                                      <p:cBhvr>
                                        <p:cTn id="21"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7"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171528" y="1850657"/>
            <a:ext cx="1661909" cy="122732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171528" y="3309219"/>
            <a:ext cx="1665841" cy="52558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646835" y="3430251"/>
            <a:ext cx="675185" cy="300082"/>
          </a:xfrm>
          <a:prstGeom prst="rect">
            <a:avLst/>
          </a:prstGeom>
          <a:noFill/>
        </p:spPr>
        <p:txBody>
          <a:bodyPr wrap="none" rtlCol="0">
            <a:spAutoFit/>
          </a:bodyPr>
          <a:lstStyle/>
          <a:p>
            <a:r>
              <a:rPr lang="en-US" sz="1350" dirty="0">
                <a:solidFill>
                  <a:schemeClr val="tx1">
                    <a:lumMod val="75000"/>
                    <a:lumOff val="25000"/>
                  </a:schemeClr>
                </a:solidFill>
              </a:rPr>
              <a:t>B: </a:t>
            </a:r>
            <a:r>
              <a:rPr lang="en-US" sz="1350" dirty="0">
                <a:solidFill>
                  <a:srgbClr val="FF0000"/>
                </a:solidFill>
              </a:rPr>
              <a:t>Idle</a:t>
            </a:r>
          </a:p>
        </p:txBody>
      </p:sp>
      <p:sp>
        <p:nvSpPr>
          <p:cNvPr id="7" name="Rectangle 6"/>
          <p:cNvSpPr/>
          <p:nvPr/>
        </p:nvSpPr>
        <p:spPr>
          <a:xfrm>
            <a:off x="2317426" y="2223569"/>
            <a:ext cx="791535" cy="937098"/>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8" name="Rectangle 7"/>
          <p:cNvSpPr/>
          <p:nvPr/>
        </p:nvSpPr>
        <p:spPr>
          <a:xfrm>
            <a:off x="1997964" y="3309219"/>
            <a:ext cx="2702052" cy="1055327"/>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TextBox 11"/>
          <p:cNvSpPr txBox="1"/>
          <p:nvPr/>
        </p:nvSpPr>
        <p:spPr>
          <a:xfrm>
            <a:off x="2377800" y="1905324"/>
            <a:ext cx="762333" cy="300082"/>
          </a:xfrm>
          <a:prstGeom prst="rect">
            <a:avLst/>
          </a:prstGeom>
          <a:noFill/>
        </p:spPr>
        <p:txBody>
          <a:bodyPr wrap="square" rtlCol="0">
            <a:spAutoFit/>
          </a:bodyPr>
          <a:lstStyle/>
          <a:p>
            <a:r>
              <a:rPr lang="en-US" sz="1350" dirty="0"/>
              <a:t>Core 0</a:t>
            </a:r>
          </a:p>
        </p:txBody>
      </p:sp>
      <p:sp>
        <p:nvSpPr>
          <p:cNvPr id="13" name="TextBox 12"/>
          <p:cNvSpPr txBox="1"/>
          <p:nvPr/>
        </p:nvSpPr>
        <p:spPr>
          <a:xfrm>
            <a:off x="3730752" y="1905324"/>
            <a:ext cx="1669582" cy="300082"/>
          </a:xfrm>
          <a:prstGeom prst="rect">
            <a:avLst/>
          </a:prstGeom>
          <a:noFill/>
        </p:spPr>
        <p:txBody>
          <a:bodyPr wrap="square" rtlCol="0">
            <a:spAutoFit/>
          </a:bodyPr>
          <a:lstStyle/>
          <a:p>
            <a:r>
              <a:rPr lang="en-US" sz="1350" dirty="0"/>
              <a:t>Core 1</a:t>
            </a:r>
          </a:p>
        </p:txBody>
      </p:sp>
      <p:sp>
        <p:nvSpPr>
          <p:cNvPr id="16" name="Rectangle 15"/>
          <p:cNvSpPr/>
          <p:nvPr/>
        </p:nvSpPr>
        <p:spPr>
          <a:xfrm>
            <a:off x="3637642" y="2223569"/>
            <a:ext cx="791535" cy="937098"/>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19" name="TextBox 18"/>
          <p:cNvSpPr txBox="1"/>
          <p:nvPr/>
        </p:nvSpPr>
        <p:spPr>
          <a:xfrm>
            <a:off x="2272734" y="1674463"/>
            <a:ext cx="880919" cy="300082"/>
          </a:xfrm>
          <a:prstGeom prst="rect">
            <a:avLst/>
          </a:prstGeom>
          <a:noFill/>
        </p:spPr>
        <p:txBody>
          <a:bodyPr wrap="square" rtlCol="0">
            <a:spAutoFit/>
          </a:bodyPr>
          <a:lstStyle/>
          <a:p>
            <a:r>
              <a:rPr lang="en-US" sz="1350" dirty="0"/>
              <a:t>Thread A</a:t>
            </a:r>
          </a:p>
        </p:txBody>
      </p:sp>
      <p:sp>
        <p:nvSpPr>
          <p:cNvPr id="20" name="TextBox 19"/>
          <p:cNvSpPr txBox="1"/>
          <p:nvPr/>
        </p:nvSpPr>
        <p:spPr>
          <a:xfrm>
            <a:off x="3592950" y="1679355"/>
            <a:ext cx="929048" cy="300082"/>
          </a:xfrm>
          <a:prstGeom prst="rect">
            <a:avLst/>
          </a:prstGeom>
          <a:noFill/>
        </p:spPr>
        <p:txBody>
          <a:bodyPr wrap="square" rtlCol="0">
            <a:spAutoFit/>
          </a:bodyPr>
          <a:lstStyle/>
          <a:p>
            <a:r>
              <a:rPr lang="en-US" sz="1350" dirty="0"/>
              <a:t>Thread B</a:t>
            </a:r>
          </a:p>
        </p:txBody>
      </p:sp>
      <p:sp>
        <p:nvSpPr>
          <p:cNvPr id="21" name="TextBox 20"/>
          <p:cNvSpPr txBox="1"/>
          <p:nvPr/>
        </p:nvSpPr>
        <p:spPr>
          <a:xfrm>
            <a:off x="223056" y="2021965"/>
            <a:ext cx="1564852" cy="923330"/>
          </a:xfrm>
          <a:prstGeom prst="rect">
            <a:avLst/>
          </a:prstGeom>
          <a:noFill/>
        </p:spPr>
        <p:txBody>
          <a:bodyPr wrap="none" rtlCol="0">
            <a:spAutoFit/>
          </a:bodyPr>
          <a:lstStyle/>
          <a:p>
            <a:r>
              <a:rPr lang="en-US" sz="1350" dirty="0">
                <a:solidFill>
                  <a:schemeClr val="tx1">
                    <a:lumMod val="75000"/>
                    <a:lumOff val="25000"/>
                  </a:schemeClr>
                </a:solidFill>
              </a:rPr>
              <a:t>A: </a:t>
            </a:r>
            <a:r>
              <a:rPr lang="en-US" sz="1350" dirty="0">
                <a:solidFill>
                  <a:srgbClr val="FF0000"/>
                </a:solidFill>
              </a:rPr>
              <a:t>Cleanse L1+L2</a:t>
            </a:r>
            <a:endParaRPr lang="zh-CN" altLang="en-US" sz="1350" dirty="0">
              <a:solidFill>
                <a:srgbClr val="FF0000"/>
              </a:solidFill>
            </a:endParaRPr>
          </a:p>
          <a:p>
            <a:endParaRPr lang="zh-CN" altLang="en-US" sz="1350" dirty="0">
              <a:solidFill>
                <a:srgbClr val="00B050"/>
              </a:solidFill>
            </a:endParaRPr>
          </a:p>
          <a:p>
            <a:endParaRPr lang="en-US" sz="1350" dirty="0">
              <a:solidFill>
                <a:srgbClr val="00B050"/>
              </a:solidFill>
            </a:endParaRPr>
          </a:p>
          <a:p>
            <a:r>
              <a:rPr lang="en-US" sz="1350" dirty="0">
                <a:solidFill>
                  <a:srgbClr val="00B050"/>
                </a:solidFill>
              </a:rPr>
              <a:t>    </a:t>
            </a:r>
          </a:p>
        </p:txBody>
      </p:sp>
      <p:cxnSp>
        <p:nvCxnSpPr>
          <p:cNvPr id="23" name="Straight Connector 22"/>
          <p:cNvCxnSpPr/>
          <p:nvPr/>
        </p:nvCxnSpPr>
        <p:spPr>
          <a:xfrm>
            <a:off x="2317426" y="2692118"/>
            <a:ext cx="791535" cy="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324599" y="3857978"/>
            <a:ext cx="791535" cy="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Circular Arrow 16"/>
          <p:cNvSpPr/>
          <p:nvPr/>
        </p:nvSpPr>
        <p:spPr>
          <a:xfrm flipH="1">
            <a:off x="1132291" y="1679355"/>
            <a:ext cx="981169" cy="1281262"/>
          </a:xfrm>
          <a:prstGeom prst="circularArrow">
            <a:avLst>
              <a:gd name="adj1" fmla="val 6303"/>
              <a:gd name="adj2" fmla="val 829402"/>
              <a:gd name="adj3" fmla="val 18786337"/>
              <a:gd name="adj4" fmla="val 4680526"/>
              <a:gd name="adj5" fmla="val 7721"/>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3" name="TextBox 2"/>
          <p:cNvSpPr txBox="1"/>
          <p:nvPr/>
        </p:nvSpPr>
        <p:spPr>
          <a:xfrm>
            <a:off x="400050" y="2570150"/>
            <a:ext cx="1454244" cy="507831"/>
          </a:xfrm>
          <a:prstGeom prst="rect">
            <a:avLst/>
          </a:prstGeom>
          <a:noFill/>
        </p:spPr>
        <p:txBody>
          <a:bodyPr wrap="none" rtlCol="0">
            <a:spAutoFit/>
          </a:bodyPr>
          <a:lstStyle/>
          <a:p>
            <a:r>
              <a:rPr lang="en-US" sz="1350" dirty="0">
                <a:solidFill>
                  <a:schemeClr val="tx1">
                    <a:lumMod val="75000"/>
                    <a:lumOff val="25000"/>
                  </a:schemeClr>
                </a:solidFill>
              </a:rPr>
              <a:t>Execute Dummy</a:t>
            </a:r>
          </a:p>
          <a:p>
            <a:endParaRPr lang="en-US" sz="1350" dirty="0">
              <a:solidFill>
                <a:schemeClr val="tx1">
                  <a:lumMod val="75000"/>
                  <a:lumOff val="25000"/>
                </a:schemeClr>
              </a:solidFill>
            </a:endParaRPr>
          </a:p>
        </p:txBody>
      </p:sp>
      <p:cxnSp>
        <p:nvCxnSpPr>
          <p:cNvPr id="5" name="Straight Arrow Connector 4"/>
          <p:cNvCxnSpPr/>
          <p:nvPr/>
        </p:nvCxnSpPr>
        <p:spPr>
          <a:xfrm>
            <a:off x="1099463" y="2290505"/>
            <a:ext cx="0" cy="324251"/>
          </a:xfrm>
          <a:prstGeom prst="straightConnector1">
            <a:avLst/>
          </a:prstGeom>
          <a:ln w="50800">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4809694" y="1986933"/>
            <a:ext cx="1694823" cy="300082"/>
          </a:xfrm>
          <a:prstGeom prst="rect">
            <a:avLst/>
          </a:prstGeom>
          <a:noFill/>
        </p:spPr>
        <p:txBody>
          <a:bodyPr wrap="none" rtlCol="0">
            <a:spAutoFit/>
          </a:bodyPr>
          <a:lstStyle/>
          <a:p>
            <a:r>
              <a:rPr lang="en-US" sz="1350" dirty="0" smtClean="0">
                <a:solidFill>
                  <a:schemeClr val="tx1">
                    <a:lumMod val="50000"/>
                    <a:lumOff val="50000"/>
                  </a:schemeClr>
                </a:solidFill>
              </a:rPr>
              <a:t>T1 </a:t>
            </a:r>
            <a:r>
              <a:rPr lang="zh-CN" altLang="en-US" sz="1350" dirty="0" smtClean="0">
                <a:solidFill>
                  <a:schemeClr val="tx1">
                    <a:lumMod val="50000"/>
                    <a:lumOff val="50000"/>
                  </a:schemeClr>
                </a:solidFill>
              </a:rPr>
              <a:t> </a:t>
            </a:r>
            <a:r>
              <a:rPr lang="en-US" sz="1350" dirty="0" smtClean="0">
                <a:solidFill>
                  <a:schemeClr val="tx1">
                    <a:lumMod val="50000"/>
                    <a:lumOff val="50000"/>
                  </a:schemeClr>
                </a:solidFill>
              </a:rPr>
              <a:t>L1 </a:t>
            </a:r>
            <a:r>
              <a:rPr lang="en-US" sz="1350" dirty="0">
                <a:solidFill>
                  <a:schemeClr val="tx1">
                    <a:lumMod val="50000"/>
                    <a:lumOff val="50000"/>
                  </a:schemeClr>
                </a:solidFill>
              </a:rPr>
              <a:t>Access Time</a:t>
            </a:r>
          </a:p>
        </p:txBody>
      </p:sp>
      <p:pic>
        <p:nvPicPr>
          <p:cNvPr id="32" name="Content Placeholder 1"/>
          <p:cNvPicPr>
            <a:picLocks noGrp="1" noChangeAspect="1"/>
          </p:cNvPicPr>
          <p:nvPr>
            <p:ph idx="15"/>
          </p:nvPr>
        </p:nvPicPr>
        <p:blipFill>
          <a:blip r:embed="rId2">
            <a:extLst>
              <a:ext uri="{28A0092B-C50C-407E-A947-70E740481C1C}">
                <a14:useLocalDpi xmlns:a14="http://schemas.microsoft.com/office/drawing/2010/main" val="0"/>
              </a:ext>
            </a:extLst>
          </a:blip>
          <a:stretch>
            <a:fillRect/>
          </a:stretch>
        </p:blipFill>
        <p:spPr>
          <a:xfrm>
            <a:off x="4767757" y="1748775"/>
            <a:ext cx="2003382" cy="3028019"/>
          </a:xfrm>
        </p:spPr>
      </p:pic>
      <p:sp>
        <p:nvSpPr>
          <p:cNvPr id="33" name="TextBox 32"/>
          <p:cNvSpPr txBox="1"/>
          <p:nvPr/>
        </p:nvSpPr>
        <p:spPr>
          <a:xfrm>
            <a:off x="4809694" y="1986933"/>
            <a:ext cx="1742913" cy="300082"/>
          </a:xfrm>
          <a:prstGeom prst="rect">
            <a:avLst/>
          </a:prstGeom>
          <a:noFill/>
        </p:spPr>
        <p:txBody>
          <a:bodyPr wrap="none" rtlCol="0">
            <a:spAutoFit/>
          </a:bodyPr>
          <a:lstStyle/>
          <a:p>
            <a:r>
              <a:rPr lang="en-US" sz="1350" dirty="0" smtClean="0">
                <a:solidFill>
                  <a:schemeClr val="tx1">
                    <a:lumMod val="50000"/>
                    <a:lumOff val="50000"/>
                  </a:schemeClr>
                </a:solidFill>
              </a:rPr>
              <a:t>T1</a:t>
            </a:r>
            <a:r>
              <a:rPr lang="en-US" altLang="zh-CN" sz="1350" dirty="0" smtClean="0">
                <a:solidFill>
                  <a:schemeClr val="tx1">
                    <a:lumMod val="50000"/>
                    <a:lumOff val="50000"/>
                  </a:schemeClr>
                </a:solidFill>
              </a:rPr>
              <a:t>:</a:t>
            </a:r>
            <a:r>
              <a:rPr lang="en-US" sz="1350" dirty="0" smtClean="0">
                <a:solidFill>
                  <a:schemeClr val="tx1">
                    <a:lumMod val="50000"/>
                    <a:lumOff val="50000"/>
                  </a:schemeClr>
                </a:solidFill>
              </a:rPr>
              <a:t> </a:t>
            </a:r>
            <a:r>
              <a:rPr lang="zh-CN" altLang="en-US" sz="1350" dirty="0" smtClean="0">
                <a:solidFill>
                  <a:schemeClr val="tx1">
                    <a:lumMod val="50000"/>
                    <a:lumOff val="50000"/>
                  </a:schemeClr>
                </a:solidFill>
              </a:rPr>
              <a:t> </a:t>
            </a:r>
            <a:r>
              <a:rPr lang="en-US" sz="1350" dirty="0" smtClean="0">
                <a:solidFill>
                  <a:schemeClr val="tx1">
                    <a:lumMod val="50000"/>
                    <a:lumOff val="50000"/>
                  </a:schemeClr>
                </a:solidFill>
              </a:rPr>
              <a:t>L1 </a:t>
            </a:r>
            <a:r>
              <a:rPr lang="en-US" sz="1350" dirty="0">
                <a:solidFill>
                  <a:schemeClr val="tx1">
                    <a:lumMod val="50000"/>
                    <a:lumOff val="50000"/>
                  </a:schemeClr>
                </a:solidFill>
              </a:rPr>
              <a:t>Access Time</a:t>
            </a:r>
          </a:p>
        </p:txBody>
      </p:sp>
      <p:sp>
        <p:nvSpPr>
          <p:cNvPr id="25" name="TextBox 24"/>
          <p:cNvSpPr txBox="1"/>
          <p:nvPr/>
        </p:nvSpPr>
        <p:spPr>
          <a:xfrm>
            <a:off x="491594" y="963185"/>
            <a:ext cx="5653175" cy="461665"/>
          </a:xfrm>
          <a:prstGeom prst="rect">
            <a:avLst/>
          </a:prstGeom>
          <a:noFill/>
        </p:spPr>
        <p:txBody>
          <a:bodyPr wrap="square" rtlCol="0">
            <a:spAutoFit/>
          </a:bodyPr>
          <a:lstStyle/>
          <a:p>
            <a:pPr algn="ctr"/>
            <a:r>
              <a:rPr lang="en-US" altLang="zh-CN" sz="2400" dirty="0"/>
              <a:t>Cache</a:t>
            </a:r>
            <a:r>
              <a:rPr lang="zh-CN" altLang="en-US" sz="2400" dirty="0"/>
              <a:t> </a:t>
            </a:r>
            <a:r>
              <a:rPr lang="en-US" altLang="zh-CN" sz="2400" dirty="0"/>
              <a:t>Flush</a:t>
            </a:r>
            <a:r>
              <a:rPr lang="zh-CN" altLang="en-US" sz="2400" dirty="0"/>
              <a:t> </a:t>
            </a:r>
            <a:r>
              <a:rPr lang="en-US" altLang="zh-CN" sz="2400" smtClean="0"/>
              <a:t>Interface:</a:t>
            </a:r>
            <a:r>
              <a:rPr lang="zh-CN" altLang="en-US" sz="2400" dirty="0" smtClean="0"/>
              <a:t> </a:t>
            </a:r>
            <a:r>
              <a:rPr lang="en-US" altLang="zh-CN" sz="2400" dirty="0" err="1"/>
              <a:t>clearcache</a:t>
            </a:r>
            <a:endParaRPr lang="en-US" altLang="zh-CN" sz="2400" dirty="0"/>
          </a:p>
        </p:txBody>
      </p:sp>
      <p:sp>
        <p:nvSpPr>
          <p:cNvPr id="26" name="TextBox 25"/>
          <p:cNvSpPr txBox="1"/>
          <p:nvPr/>
        </p:nvSpPr>
        <p:spPr>
          <a:xfrm>
            <a:off x="2812974" y="4490449"/>
            <a:ext cx="1072031" cy="300082"/>
          </a:xfrm>
          <a:prstGeom prst="rect">
            <a:avLst/>
          </a:prstGeom>
          <a:noFill/>
        </p:spPr>
        <p:txBody>
          <a:bodyPr wrap="square" rtlCol="0">
            <a:spAutoFit/>
          </a:bodyPr>
          <a:lstStyle/>
          <a:p>
            <a:r>
              <a:rPr lang="en-US" sz="1350" dirty="0"/>
              <a:t>L2 CACHE</a:t>
            </a:r>
          </a:p>
        </p:txBody>
      </p:sp>
      <p:sp>
        <p:nvSpPr>
          <p:cNvPr id="6" name="Content Placeholder 5"/>
          <p:cNvSpPr>
            <a:spLocks noGrp="1"/>
          </p:cNvSpPr>
          <p:nvPr>
            <p:ph idx="15"/>
          </p:nvPr>
        </p:nvSpPr>
        <p:spPr/>
        <p:txBody>
          <a:bodyPr/>
          <a:lstStyle/>
          <a:p>
            <a:endParaRPr lang="en-US"/>
          </a:p>
        </p:txBody>
      </p:sp>
      <p:sp>
        <p:nvSpPr>
          <p:cNvPr id="28"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4819690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171528" y="1850657"/>
            <a:ext cx="1661909" cy="122732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171528" y="3309219"/>
            <a:ext cx="1665841" cy="52558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646835" y="3430251"/>
            <a:ext cx="675185" cy="300082"/>
          </a:xfrm>
          <a:prstGeom prst="rect">
            <a:avLst/>
          </a:prstGeom>
          <a:noFill/>
        </p:spPr>
        <p:txBody>
          <a:bodyPr wrap="none" rtlCol="0">
            <a:spAutoFit/>
          </a:bodyPr>
          <a:lstStyle/>
          <a:p>
            <a:r>
              <a:rPr lang="en-US" sz="1350" dirty="0">
                <a:solidFill>
                  <a:schemeClr val="tx1">
                    <a:lumMod val="75000"/>
                    <a:lumOff val="25000"/>
                  </a:schemeClr>
                </a:solidFill>
              </a:rPr>
              <a:t>B: </a:t>
            </a:r>
            <a:r>
              <a:rPr lang="en-US" sz="1350" dirty="0">
                <a:solidFill>
                  <a:srgbClr val="FF0000"/>
                </a:solidFill>
              </a:rPr>
              <a:t>Idle</a:t>
            </a:r>
          </a:p>
        </p:txBody>
      </p:sp>
      <p:sp>
        <p:nvSpPr>
          <p:cNvPr id="7" name="Rectangle 6"/>
          <p:cNvSpPr/>
          <p:nvPr/>
        </p:nvSpPr>
        <p:spPr>
          <a:xfrm>
            <a:off x="2317426" y="2223569"/>
            <a:ext cx="791535" cy="937098"/>
          </a:xfrm>
          <a:prstGeom prst="rect">
            <a:avLst/>
          </a:prstGeom>
          <a:solidFill>
            <a:schemeClr val="tx1">
              <a:lumMod val="50000"/>
              <a:lumOff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8" name="Rectangle 7"/>
          <p:cNvSpPr/>
          <p:nvPr/>
        </p:nvSpPr>
        <p:spPr>
          <a:xfrm>
            <a:off x="1997964" y="3309219"/>
            <a:ext cx="2702052" cy="1055327"/>
          </a:xfrm>
          <a:prstGeom prst="rect">
            <a:avLst/>
          </a:prstGeom>
          <a:solidFill>
            <a:schemeClr val="tx1">
              <a:lumMod val="50000"/>
              <a:lumOff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TextBox 11"/>
          <p:cNvSpPr txBox="1"/>
          <p:nvPr/>
        </p:nvSpPr>
        <p:spPr>
          <a:xfrm>
            <a:off x="2377800" y="1905324"/>
            <a:ext cx="762333" cy="300082"/>
          </a:xfrm>
          <a:prstGeom prst="rect">
            <a:avLst/>
          </a:prstGeom>
          <a:noFill/>
        </p:spPr>
        <p:txBody>
          <a:bodyPr wrap="square" rtlCol="0">
            <a:spAutoFit/>
          </a:bodyPr>
          <a:lstStyle/>
          <a:p>
            <a:r>
              <a:rPr lang="en-US" sz="1350" dirty="0"/>
              <a:t>Core 0</a:t>
            </a:r>
          </a:p>
        </p:txBody>
      </p:sp>
      <p:sp>
        <p:nvSpPr>
          <p:cNvPr id="13" name="TextBox 12"/>
          <p:cNvSpPr txBox="1"/>
          <p:nvPr/>
        </p:nvSpPr>
        <p:spPr>
          <a:xfrm>
            <a:off x="3730752" y="1905324"/>
            <a:ext cx="1669582" cy="300082"/>
          </a:xfrm>
          <a:prstGeom prst="rect">
            <a:avLst/>
          </a:prstGeom>
          <a:noFill/>
        </p:spPr>
        <p:txBody>
          <a:bodyPr wrap="square" rtlCol="0">
            <a:spAutoFit/>
          </a:bodyPr>
          <a:lstStyle/>
          <a:p>
            <a:r>
              <a:rPr lang="en-US" sz="1350" dirty="0"/>
              <a:t>Core 1</a:t>
            </a:r>
          </a:p>
        </p:txBody>
      </p:sp>
      <p:sp>
        <p:nvSpPr>
          <p:cNvPr id="16" name="Rectangle 15"/>
          <p:cNvSpPr/>
          <p:nvPr/>
        </p:nvSpPr>
        <p:spPr>
          <a:xfrm>
            <a:off x="3637642" y="2223569"/>
            <a:ext cx="791535" cy="937098"/>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19" name="TextBox 18"/>
          <p:cNvSpPr txBox="1"/>
          <p:nvPr/>
        </p:nvSpPr>
        <p:spPr>
          <a:xfrm>
            <a:off x="2272734" y="1674463"/>
            <a:ext cx="880919" cy="300082"/>
          </a:xfrm>
          <a:prstGeom prst="rect">
            <a:avLst/>
          </a:prstGeom>
          <a:noFill/>
        </p:spPr>
        <p:txBody>
          <a:bodyPr wrap="square" rtlCol="0">
            <a:spAutoFit/>
          </a:bodyPr>
          <a:lstStyle/>
          <a:p>
            <a:r>
              <a:rPr lang="en-US" sz="1350" dirty="0"/>
              <a:t>Thread A</a:t>
            </a:r>
          </a:p>
        </p:txBody>
      </p:sp>
      <p:sp>
        <p:nvSpPr>
          <p:cNvPr id="20" name="TextBox 19"/>
          <p:cNvSpPr txBox="1"/>
          <p:nvPr/>
        </p:nvSpPr>
        <p:spPr>
          <a:xfrm>
            <a:off x="3592950" y="1679355"/>
            <a:ext cx="929048" cy="300082"/>
          </a:xfrm>
          <a:prstGeom prst="rect">
            <a:avLst/>
          </a:prstGeom>
          <a:noFill/>
        </p:spPr>
        <p:txBody>
          <a:bodyPr wrap="square" rtlCol="0">
            <a:spAutoFit/>
          </a:bodyPr>
          <a:lstStyle/>
          <a:p>
            <a:r>
              <a:rPr lang="en-US" sz="1350" dirty="0"/>
              <a:t>Thread B</a:t>
            </a:r>
          </a:p>
        </p:txBody>
      </p:sp>
      <p:sp>
        <p:nvSpPr>
          <p:cNvPr id="27" name="TextBox 26"/>
          <p:cNvSpPr txBox="1"/>
          <p:nvPr/>
        </p:nvSpPr>
        <p:spPr>
          <a:xfrm>
            <a:off x="223056" y="2021965"/>
            <a:ext cx="1564852" cy="923330"/>
          </a:xfrm>
          <a:prstGeom prst="rect">
            <a:avLst/>
          </a:prstGeom>
          <a:noFill/>
        </p:spPr>
        <p:txBody>
          <a:bodyPr wrap="none" rtlCol="0">
            <a:spAutoFit/>
          </a:bodyPr>
          <a:lstStyle/>
          <a:p>
            <a:r>
              <a:rPr lang="en-US" sz="1350" dirty="0">
                <a:solidFill>
                  <a:schemeClr val="tx1">
                    <a:lumMod val="75000"/>
                    <a:lumOff val="25000"/>
                  </a:schemeClr>
                </a:solidFill>
              </a:rPr>
              <a:t>A: </a:t>
            </a:r>
            <a:r>
              <a:rPr lang="en-US" sz="1350" dirty="0">
                <a:solidFill>
                  <a:srgbClr val="FF0000"/>
                </a:solidFill>
              </a:rPr>
              <a:t>Cleanse L1+L2</a:t>
            </a:r>
            <a:endParaRPr lang="zh-CN" altLang="en-US" sz="1350" dirty="0">
              <a:solidFill>
                <a:srgbClr val="FF0000"/>
              </a:solidFill>
            </a:endParaRPr>
          </a:p>
          <a:p>
            <a:endParaRPr lang="zh-CN" altLang="en-US" sz="1350" dirty="0">
              <a:solidFill>
                <a:srgbClr val="00B050"/>
              </a:solidFill>
            </a:endParaRPr>
          </a:p>
          <a:p>
            <a:endParaRPr lang="en-US" sz="1350" dirty="0">
              <a:solidFill>
                <a:srgbClr val="00B050"/>
              </a:solidFill>
            </a:endParaRPr>
          </a:p>
          <a:p>
            <a:r>
              <a:rPr lang="en-US" sz="1350" dirty="0">
                <a:solidFill>
                  <a:srgbClr val="00B050"/>
                </a:solidFill>
              </a:rPr>
              <a:t>    </a:t>
            </a:r>
          </a:p>
        </p:txBody>
      </p:sp>
      <p:sp>
        <p:nvSpPr>
          <p:cNvPr id="28" name="Circular Arrow 27"/>
          <p:cNvSpPr/>
          <p:nvPr/>
        </p:nvSpPr>
        <p:spPr>
          <a:xfrm flipH="1">
            <a:off x="1132291" y="1679355"/>
            <a:ext cx="981169" cy="1281262"/>
          </a:xfrm>
          <a:prstGeom prst="circularArrow">
            <a:avLst>
              <a:gd name="adj1" fmla="val 6303"/>
              <a:gd name="adj2" fmla="val 829402"/>
              <a:gd name="adj3" fmla="val 18786337"/>
              <a:gd name="adj4" fmla="val 4680526"/>
              <a:gd name="adj5" fmla="val 7721"/>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29" name="TextBox 28"/>
          <p:cNvSpPr txBox="1"/>
          <p:nvPr/>
        </p:nvSpPr>
        <p:spPr>
          <a:xfrm>
            <a:off x="400050" y="2570150"/>
            <a:ext cx="1454244" cy="507831"/>
          </a:xfrm>
          <a:prstGeom prst="rect">
            <a:avLst/>
          </a:prstGeom>
          <a:noFill/>
        </p:spPr>
        <p:txBody>
          <a:bodyPr wrap="none" rtlCol="0">
            <a:spAutoFit/>
          </a:bodyPr>
          <a:lstStyle/>
          <a:p>
            <a:r>
              <a:rPr lang="en-US" sz="1350" dirty="0">
                <a:solidFill>
                  <a:schemeClr val="tx1">
                    <a:lumMod val="75000"/>
                    <a:lumOff val="25000"/>
                  </a:schemeClr>
                </a:solidFill>
              </a:rPr>
              <a:t>Execute Dummy</a:t>
            </a:r>
          </a:p>
          <a:p>
            <a:endParaRPr lang="en-US" sz="1350" dirty="0">
              <a:solidFill>
                <a:schemeClr val="tx1">
                  <a:lumMod val="75000"/>
                  <a:lumOff val="25000"/>
                </a:schemeClr>
              </a:solidFill>
            </a:endParaRPr>
          </a:p>
        </p:txBody>
      </p:sp>
      <p:cxnSp>
        <p:nvCxnSpPr>
          <p:cNvPr id="30" name="Straight Arrow Connector 29"/>
          <p:cNvCxnSpPr/>
          <p:nvPr/>
        </p:nvCxnSpPr>
        <p:spPr>
          <a:xfrm>
            <a:off x="1099463" y="2290505"/>
            <a:ext cx="0" cy="324251"/>
          </a:xfrm>
          <a:prstGeom prst="straightConnector1">
            <a:avLst/>
          </a:prstGeom>
          <a:ln w="50800">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809694" y="1986933"/>
            <a:ext cx="1694823" cy="300082"/>
          </a:xfrm>
          <a:prstGeom prst="rect">
            <a:avLst/>
          </a:prstGeom>
          <a:noFill/>
        </p:spPr>
        <p:txBody>
          <a:bodyPr wrap="none" rtlCol="0">
            <a:spAutoFit/>
          </a:bodyPr>
          <a:lstStyle/>
          <a:p>
            <a:r>
              <a:rPr lang="en-US" sz="1350" dirty="0" smtClean="0">
                <a:solidFill>
                  <a:schemeClr val="tx1">
                    <a:lumMod val="50000"/>
                    <a:lumOff val="50000"/>
                  </a:schemeClr>
                </a:solidFill>
              </a:rPr>
              <a:t>T1 </a:t>
            </a:r>
            <a:r>
              <a:rPr lang="zh-CN" altLang="en-US" sz="1350" dirty="0" smtClean="0">
                <a:solidFill>
                  <a:schemeClr val="tx1">
                    <a:lumMod val="50000"/>
                    <a:lumOff val="50000"/>
                  </a:schemeClr>
                </a:solidFill>
              </a:rPr>
              <a:t> </a:t>
            </a:r>
            <a:r>
              <a:rPr lang="en-US" sz="1350" dirty="0" smtClean="0">
                <a:solidFill>
                  <a:schemeClr val="tx1">
                    <a:lumMod val="50000"/>
                    <a:lumOff val="50000"/>
                  </a:schemeClr>
                </a:solidFill>
              </a:rPr>
              <a:t>L1 </a:t>
            </a:r>
            <a:r>
              <a:rPr lang="en-US" sz="1350" dirty="0">
                <a:solidFill>
                  <a:schemeClr val="tx1">
                    <a:lumMod val="50000"/>
                    <a:lumOff val="50000"/>
                  </a:schemeClr>
                </a:solidFill>
              </a:rPr>
              <a:t>Access Time</a:t>
            </a:r>
          </a:p>
        </p:txBody>
      </p:sp>
      <p:sp>
        <p:nvSpPr>
          <p:cNvPr id="25" name="TextBox 24"/>
          <p:cNvSpPr txBox="1"/>
          <p:nvPr/>
        </p:nvSpPr>
        <p:spPr>
          <a:xfrm>
            <a:off x="4809694" y="1986933"/>
            <a:ext cx="1694823" cy="300082"/>
          </a:xfrm>
          <a:prstGeom prst="rect">
            <a:avLst/>
          </a:prstGeom>
          <a:noFill/>
        </p:spPr>
        <p:txBody>
          <a:bodyPr wrap="none" rtlCol="0">
            <a:spAutoFit/>
          </a:bodyPr>
          <a:lstStyle/>
          <a:p>
            <a:r>
              <a:rPr lang="en-US" sz="1350" dirty="0" smtClean="0">
                <a:solidFill>
                  <a:schemeClr val="tx1">
                    <a:lumMod val="50000"/>
                    <a:lumOff val="50000"/>
                  </a:schemeClr>
                </a:solidFill>
              </a:rPr>
              <a:t>T1 </a:t>
            </a:r>
            <a:r>
              <a:rPr lang="zh-CN" altLang="en-US" sz="1350" dirty="0" smtClean="0">
                <a:solidFill>
                  <a:schemeClr val="tx1">
                    <a:lumMod val="50000"/>
                    <a:lumOff val="50000"/>
                  </a:schemeClr>
                </a:solidFill>
              </a:rPr>
              <a:t> </a:t>
            </a:r>
            <a:r>
              <a:rPr lang="en-US" sz="1350" dirty="0" smtClean="0">
                <a:solidFill>
                  <a:schemeClr val="tx1">
                    <a:lumMod val="50000"/>
                    <a:lumOff val="50000"/>
                  </a:schemeClr>
                </a:solidFill>
              </a:rPr>
              <a:t>L1 </a:t>
            </a:r>
            <a:r>
              <a:rPr lang="en-US" sz="1350" dirty="0">
                <a:solidFill>
                  <a:schemeClr val="tx1">
                    <a:lumMod val="50000"/>
                    <a:lumOff val="50000"/>
                  </a:schemeClr>
                </a:solidFill>
              </a:rPr>
              <a:t>Access Time</a:t>
            </a:r>
          </a:p>
        </p:txBody>
      </p:sp>
      <p:pic>
        <p:nvPicPr>
          <p:cNvPr id="26" name="Content Placeholder 1"/>
          <p:cNvPicPr>
            <a:picLocks noGrp="1" noChangeAspect="1"/>
          </p:cNvPicPr>
          <p:nvPr>
            <p:ph idx="15"/>
          </p:nvPr>
        </p:nvPicPr>
        <p:blipFill>
          <a:blip r:embed="rId2">
            <a:extLst>
              <a:ext uri="{28A0092B-C50C-407E-A947-70E740481C1C}">
                <a14:useLocalDpi xmlns:a14="http://schemas.microsoft.com/office/drawing/2010/main" val="0"/>
              </a:ext>
            </a:extLst>
          </a:blip>
          <a:stretch>
            <a:fillRect/>
          </a:stretch>
        </p:blipFill>
        <p:spPr>
          <a:xfrm>
            <a:off x="4767757" y="1748775"/>
            <a:ext cx="2003382" cy="3028019"/>
          </a:xfrm>
        </p:spPr>
      </p:pic>
      <p:sp>
        <p:nvSpPr>
          <p:cNvPr id="35" name="TextBox 34"/>
          <p:cNvSpPr txBox="1"/>
          <p:nvPr/>
        </p:nvSpPr>
        <p:spPr>
          <a:xfrm>
            <a:off x="4809694" y="1986933"/>
            <a:ext cx="1742913" cy="300082"/>
          </a:xfrm>
          <a:prstGeom prst="rect">
            <a:avLst/>
          </a:prstGeom>
          <a:noFill/>
        </p:spPr>
        <p:txBody>
          <a:bodyPr wrap="none" rtlCol="0">
            <a:spAutoFit/>
          </a:bodyPr>
          <a:lstStyle/>
          <a:p>
            <a:r>
              <a:rPr lang="en-US" sz="1350" dirty="0" smtClean="0">
                <a:solidFill>
                  <a:schemeClr val="tx1">
                    <a:lumMod val="50000"/>
                    <a:lumOff val="50000"/>
                  </a:schemeClr>
                </a:solidFill>
              </a:rPr>
              <a:t>T1</a:t>
            </a:r>
            <a:r>
              <a:rPr lang="en-US" altLang="zh-CN" sz="1350" dirty="0" smtClean="0">
                <a:solidFill>
                  <a:schemeClr val="tx1">
                    <a:lumMod val="50000"/>
                    <a:lumOff val="50000"/>
                  </a:schemeClr>
                </a:solidFill>
              </a:rPr>
              <a:t>:</a:t>
            </a:r>
            <a:r>
              <a:rPr lang="en-US" sz="1350" dirty="0" smtClean="0">
                <a:solidFill>
                  <a:schemeClr val="tx1">
                    <a:lumMod val="50000"/>
                    <a:lumOff val="50000"/>
                  </a:schemeClr>
                </a:solidFill>
              </a:rPr>
              <a:t> </a:t>
            </a:r>
            <a:r>
              <a:rPr lang="zh-CN" altLang="en-US" sz="1350" dirty="0" smtClean="0">
                <a:solidFill>
                  <a:schemeClr val="tx1">
                    <a:lumMod val="50000"/>
                    <a:lumOff val="50000"/>
                  </a:schemeClr>
                </a:solidFill>
              </a:rPr>
              <a:t> </a:t>
            </a:r>
            <a:r>
              <a:rPr lang="en-US" sz="1350" dirty="0" smtClean="0">
                <a:solidFill>
                  <a:schemeClr val="tx1">
                    <a:lumMod val="50000"/>
                    <a:lumOff val="50000"/>
                  </a:schemeClr>
                </a:solidFill>
              </a:rPr>
              <a:t>L1 </a:t>
            </a:r>
            <a:r>
              <a:rPr lang="en-US" sz="1350" dirty="0">
                <a:solidFill>
                  <a:schemeClr val="tx1">
                    <a:lumMod val="50000"/>
                    <a:lumOff val="50000"/>
                  </a:schemeClr>
                </a:solidFill>
              </a:rPr>
              <a:t>Access Time</a:t>
            </a:r>
          </a:p>
        </p:txBody>
      </p:sp>
      <p:sp>
        <p:nvSpPr>
          <p:cNvPr id="23" name="TextBox 22"/>
          <p:cNvSpPr txBox="1"/>
          <p:nvPr/>
        </p:nvSpPr>
        <p:spPr>
          <a:xfrm>
            <a:off x="491594" y="963185"/>
            <a:ext cx="5653175" cy="461665"/>
          </a:xfrm>
          <a:prstGeom prst="rect">
            <a:avLst/>
          </a:prstGeom>
          <a:noFill/>
        </p:spPr>
        <p:txBody>
          <a:bodyPr wrap="square" rtlCol="0">
            <a:spAutoFit/>
          </a:bodyPr>
          <a:lstStyle/>
          <a:p>
            <a:pPr algn="ctr"/>
            <a:r>
              <a:rPr lang="en-US" altLang="zh-CN" sz="2400" dirty="0"/>
              <a:t>Cache</a:t>
            </a:r>
            <a:r>
              <a:rPr lang="zh-CN" altLang="en-US" sz="2400" dirty="0"/>
              <a:t> </a:t>
            </a:r>
            <a:r>
              <a:rPr lang="en-US" altLang="zh-CN" sz="2400" dirty="0"/>
              <a:t>Flush</a:t>
            </a:r>
            <a:r>
              <a:rPr lang="zh-CN" altLang="en-US" sz="2400" dirty="0"/>
              <a:t> </a:t>
            </a:r>
            <a:r>
              <a:rPr lang="en-US" altLang="zh-CN" sz="2400" smtClean="0"/>
              <a:t>Interface:</a:t>
            </a:r>
            <a:r>
              <a:rPr lang="zh-CN" altLang="en-US" sz="2400" dirty="0" smtClean="0"/>
              <a:t> </a:t>
            </a:r>
            <a:r>
              <a:rPr lang="en-US" altLang="zh-CN" sz="2400" dirty="0" err="1"/>
              <a:t>clearcache</a:t>
            </a:r>
            <a:endParaRPr lang="en-US" altLang="zh-CN" sz="2400" dirty="0"/>
          </a:p>
        </p:txBody>
      </p:sp>
      <p:sp>
        <p:nvSpPr>
          <p:cNvPr id="31" name="TextBox 30"/>
          <p:cNvSpPr txBox="1"/>
          <p:nvPr/>
        </p:nvSpPr>
        <p:spPr>
          <a:xfrm>
            <a:off x="2812974" y="4490449"/>
            <a:ext cx="1072031" cy="300082"/>
          </a:xfrm>
          <a:prstGeom prst="rect">
            <a:avLst/>
          </a:prstGeom>
          <a:noFill/>
        </p:spPr>
        <p:txBody>
          <a:bodyPr wrap="square" rtlCol="0">
            <a:spAutoFit/>
          </a:bodyPr>
          <a:lstStyle/>
          <a:p>
            <a:r>
              <a:rPr lang="en-US" sz="1350" dirty="0"/>
              <a:t>L2 CACHE</a:t>
            </a:r>
          </a:p>
        </p:txBody>
      </p:sp>
      <p:sp>
        <p:nvSpPr>
          <p:cNvPr id="2" name="Content Placeholder 1"/>
          <p:cNvSpPr>
            <a:spLocks noGrp="1"/>
          </p:cNvSpPr>
          <p:nvPr>
            <p:ph idx="15"/>
          </p:nvPr>
        </p:nvSpPr>
        <p:spPr/>
        <p:txBody>
          <a:bodyPr/>
          <a:lstStyle/>
          <a:p>
            <a:endParaRPr lang="en-US"/>
          </a:p>
        </p:txBody>
      </p:sp>
      <p:sp>
        <p:nvSpPr>
          <p:cNvPr id="34"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3737687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171528" y="1850657"/>
            <a:ext cx="1661909" cy="122732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171528" y="3309219"/>
            <a:ext cx="1665841" cy="52558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646835" y="3430251"/>
            <a:ext cx="675185" cy="300082"/>
          </a:xfrm>
          <a:prstGeom prst="rect">
            <a:avLst/>
          </a:prstGeom>
          <a:noFill/>
        </p:spPr>
        <p:txBody>
          <a:bodyPr wrap="none" rtlCol="0">
            <a:spAutoFit/>
          </a:bodyPr>
          <a:lstStyle/>
          <a:p>
            <a:r>
              <a:rPr lang="en-US" sz="1350" dirty="0">
                <a:solidFill>
                  <a:schemeClr val="tx1">
                    <a:lumMod val="75000"/>
                    <a:lumOff val="25000"/>
                  </a:schemeClr>
                </a:solidFill>
              </a:rPr>
              <a:t>B: </a:t>
            </a:r>
            <a:r>
              <a:rPr lang="en-US" sz="1350" dirty="0">
                <a:solidFill>
                  <a:srgbClr val="FF0000"/>
                </a:solidFill>
              </a:rPr>
              <a:t>Idle</a:t>
            </a:r>
          </a:p>
        </p:txBody>
      </p:sp>
      <p:sp>
        <p:nvSpPr>
          <p:cNvPr id="38" name="TextBox 37"/>
          <p:cNvSpPr txBox="1"/>
          <p:nvPr/>
        </p:nvSpPr>
        <p:spPr>
          <a:xfrm>
            <a:off x="4809694" y="1986933"/>
            <a:ext cx="1694823" cy="300082"/>
          </a:xfrm>
          <a:prstGeom prst="rect">
            <a:avLst/>
          </a:prstGeom>
          <a:noFill/>
        </p:spPr>
        <p:txBody>
          <a:bodyPr wrap="none" rtlCol="0">
            <a:spAutoFit/>
          </a:bodyPr>
          <a:lstStyle/>
          <a:p>
            <a:r>
              <a:rPr lang="en-US" sz="1350" dirty="0" smtClean="0">
                <a:solidFill>
                  <a:schemeClr val="tx1">
                    <a:lumMod val="50000"/>
                    <a:lumOff val="50000"/>
                  </a:schemeClr>
                </a:solidFill>
              </a:rPr>
              <a:t>T1 </a:t>
            </a:r>
            <a:r>
              <a:rPr lang="zh-CN" altLang="en-US" sz="1350" dirty="0" smtClean="0">
                <a:solidFill>
                  <a:schemeClr val="tx1">
                    <a:lumMod val="50000"/>
                    <a:lumOff val="50000"/>
                  </a:schemeClr>
                </a:solidFill>
              </a:rPr>
              <a:t> </a:t>
            </a:r>
            <a:r>
              <a:rPr lang="en-US" sz="1350" dirty="0" smtClean="0">
                <a:solidFill>
                  <a:schemeClr val="tx1">
                    <a:lumMod val="50000"/>
                    <a:lumOff val="50000"/>
                  </a:schemeClr>
                </a:solidFill>
              </a:rPr>
              <a:t>L1 </a:t>
            </a:r>
            <a:r>
              <a:rPr lang="en-US" sz="1350" dirty="0">
                <a:solidFill>
                  <a:schemeClr val="tx1">
                    <a:lumMod val="50000"/>
                    <a:lumOff val="50000"/>
                  </a:schemeClr>
                </a:solidFill>
              </a:rPr>
              <a:t>Access Time</a:t>
            </a:r>
          </a:p>
        </p:txBody>
      </p:sp>
      <p:pic>
        <p:nvPicPr>
          <p:cNvPr id="39" name="Content Placeholder 1"/>
          <p:cNvPicPr>
            <a:picLocks noGrp="1" noChangeAspect="1"/>
          </p:cNvPicPr>
          <p:nvPr>
            <p:ph idx="15"/>
          </p:nvPr>
        </p:nvPicPr>
        <p:blipFill>
          <a:blip r:embed="rId2">
            <a:extLst>
              <a:ext uri="{28A0092B-C50C-407E-A947-70E740481C1C}">
                <a14:useLocalDpi xmlns:a14="http://schemas.microsoft.com/office/drawing/2010/main" val="0"/>
              </a:ext>
            </a:extLst>
          </a:blip>
          <a:stretch>
            <a:fillRect/>
          </a:stretch>
        </p:blipFill>
        <p:spPr>
          <a:xfrm>
            <a:off x="4767757" y="1748775"/>
            <a:ext cx="2003382" cy="3028019"/>
          </a:xfrm>
        </p:spPr>
      </p:pic>
      <p:sp>
        <p:nvSpPr>
          <p:cNvPr id="40" name="TextBox 39"/>
          <p:cNvSpPr txBox="1"/>
          <p:nvPr/>
        </p:nvSpPr>
        <p:spPr>
          <a:xfrm>
            <a:off x="4809694" y="1986933"/>
            <a:ext cx="1742913" cy="300082"/>
          </a:xfrm>
          <a:prstGeom prst="rect">
            <a:avLst/>
          </a:prstGeom>
          <a:noFill/>
        </p:spPr>
        <p:txBody>
          <a:bodyPr wrap="none" rtlCol="0">
            <a:spAutoFit/>
          </a:bodyPr>
          <a:lstStyle/>
          <a:p>
            <a:r>
              <a:rPr lang="en-US" sz="1350" dirty="0" smtClean="0">
                <a:solidFill>
                  <a:schemeClr val="tx1">
                    <a:lumMod val="50000"/>
                    <a:lumOff val="50000"/>
                  </a:schemeClr>
                </a:solidFill>
              </a:rPr>
              <a:t>T1</a:t>
            </a:r>
            <a:r>
              <a:rPr lang="en-US" altLang="zh-CN" sz="1350" dirty="0" smtClean="0">
                <a:solidFill>
                  <a:schemeClr val="tx1">
                    <a:lumMod val="50000"/>
                    <a:lumOff val="50000"/>
                  </a:schemeClr>
                </a:solidFill>
              </a:rPr>
              <a:t>:</a:t>
            </a:r>
            <a:r>
              <a:rPr lang="en-US" sz="1350" dirty="0" smtClean="0">
                <a:solidFill>
                  <a:schemeClr val="tx1">
                    <a:lumMod val="50000"/>
                    <a:lumOff val="50000"/>
                  </a:schemeClr>
                </a:solidFill>
              </a:rPr>
              <a:t> </a:t>
            </a:r>
            <a:r>
              <a:rPr lang="zh-CN" altLang="en-US" sz="1350" dirty="0" smtClean="0">
                <a:solidFill>
                  <a:schemeClr val="tx1">
                    <a:lumMod val="50000"/>
                    <a:lumOff val="50000"/>
                  </a:schemeClr>
                </a:solidFill>
              </a:rPr>
              <a:t> </a:t>
            </a:r>
            <a:r>
              <a:rPr lang="en-US" sz="1350" dirty="0" smtClean="0">
                <a:solidFill>
                  <a:schemeClr val="tx1">
                    <a:lumMod val="50000"/>
                    <a:lumOff val="50000"/>
                  </a:schemeClr>
                </a:solidFill>
              </a:rPr>
              <a:t>L1 </a:t>
            </a:r>
            <a:r>
              <a:rPr lang="en-US" sz="1350" dirty="0">
                <a:solidFill>
                  <a:schemeClr val="tx1">
                    <a:lumMod val="50000"/>
                    <a:lumOff val="50000"/>
                  </a:schemeClr>
                </a:solidFill>
              </a:rPr>
              <a:t>Access Time</a:t>
            </a:r>
          </a:p>
        </p:txBody>
      </p:sp>
      <p:sp>
        <p:nvSpPr>
          <p:cNvPr id="7" name="Rectangle 6"/>
          <p:cNvSpPr/>
          <p:nvPr/>
        </p:nvSpPr>
        <p:spPr>
          <a:xfrm>
            <a:off x="2317426" y="2223569"/>
            <a:ext cx="791535" cy="937098"/>
          </a:xfrm>
          <a:prstGeom prst="rect">
            <a:avLst/>
          </a:prstGeom>
          <a:solidFill>
            <a:schemeClr val="tx1">
              <a:lumMod val="50000"/>
              <a:lumOff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8" name="Rectangle 7"/>
          <p:cNvSpPr/>
          <p:nvPr/>
        </p:nvSpPr>
        <p:spPr>
          <a:xfrm>
            <a:off x="1997964" y="3309219"/>
            <a:ext cx="2702052" cy="1055327"/>
          </a:xfrm>
          <a:prstGeom prst="rect">
            <a:avLst/>
          </a:prstGeom>
          <a:solidFill>
            <a:schemeClr val="tx1">
              <a:lumMod val="50000"/>
              <a:lumOff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TextBox 11"/>
          <p:cNvSpPr txBox="1"/>
          <p:nvPr/>
        </p:nvSpPr>
        <p:spPr>
          <a:xfrm>
            <a:off x="2377800" y="1905324"/>
            <a:ext cx="775853" cy="300082"/>
          </a:xfrm>
          <a:prstGeom prst="rect">
            <a:avLst/>
          </a:prstGeom>
          <a:noFill/>
        </p:spPr>
        <p:txBody>
          <a:bodyPr wrap="square" rtlCol="0">
            <a:spAutoFit/>
          </a:bodyPr>
          <a:lstStyle/>
          <a:p>
            <a:r>
              <a:rPr lang="en-US" sz="1350" dirty="0"/>
              <a:t>Core 0</a:t>
            </a:r>
          </a:p>
        </p:txBody>
      </p:sp>
      <p:sp>
        <p:nvSpPr>
          <p:cNvPr id="13" name="TextBox 12"/>
          <p:cNvSpPr txBox="1"/>
          <p:nvPr/>
        </p:nvSpPr>
        <p:spPr>
          <a:xfrm>
            <a:off x="3730752" y="1905324"/>
            <a:ext cx="1669582" cy="300082"/>
          </a:xfrm>
          <a:prstGeom prst="rect">
            <a:avLst/>
          </a:prstGeom>
          <a:noFill/>
        </p:spPr>
        <p:txBody>
          <a:bodyPr wrap="square" rtlCol="0">
            <a:spAutoFit/>
          </a:bodyPr>
          <a:lstStyle/>
          <a:p>
            <a:r>
              <a:rPr lang="en-US" sz="1350" dirty="0"/>
              <a:t>Core 1</a:t>
            </a:r>
          </a:p>
        </p:txBody>
      </p:sp>
      <p:sp>
        <p:nvSpPr>
          <p:cNvPr id="16" name="Rectangle 15"/>
          <p:cNvSpPr/>
          <p:nvPr/>
        </p:nvSpPr>
        <p:spPr>
          <a:xfrm>
            <a:off x="3637642" y="2223569"/>
            <a:ext cx="791535" cy="937098"/>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19" name="TextBox 18"/>
          <p:cNvSpPr txBox="1"/>
          <p:nvPr/>
        </p:nvSpPr>
        <p:spPr>
          <a:xfrm>
            <a:off x="2272734" y="1674463"/>
            <a:ext cx="880919" cy="300082"/>
          </a:xfrm>
          <a:prstGeom prst="rect">
            <a:avLst/>
          </a:prstGeom>
          <a:noFill/>
        </p:spPr>
        <p:txBody>
          <a:bodyPr wrap="square" rtlCol="0">
            <a:spAutoFit/>
          </a:bodyPr>
          <a:lstStyle/>
          <a:p>
            <a:r>
              <a:rPr lang="en-US" sz="1350" dirty="0"/>
              <a:t>Thread A</a:t>
            </a:r>
          </a:p>
        </p:txBody>
      </p:sp>
      <p:sp>
        <p:nvSpPr>
          <p:cNvPr id="20" name="TextBox 19"/>
          <p:cNvSpPr txBox="1"/>
          <p:nvPr/>
        </p:nvSpPr>
        <p:spPr>
          <a:xfrm>
            <a:off x="3592950" y="1679355"/>
            <a:ext cx="929048" cy="300082"/>
          </a:xfrm>
          <a:prstGeom prst="rect">
            <a:avLst/>
          </a:prstGeom>
          <a:noFill/>
        </p:spPr>
        <p:txBody>
          <a:bodyPr wrap="square" rtlCol="0">
            <a:spAutoFit/>
          </a:bodyPr>
          <a:lstStyle/>
          <a:p>
            <a:r>
              <a:rPr lang="en-US" sz="1350" dirty="0"/>
              <a:t>Thread B</a:t>
            </a:r>
          </a:p>
        </p:txBody>
      </p:sp>
      <p:sp>
        <p:nvSpPr>
          <p:cNvPr id="17" name="TextBox 16"/>
          <p:cNvSpPr txBox="1"/>
          <p:nvPr/>
        </p:nvSpPr>
        <p:spPr>
          <a:xfrm>
            <a:off x="4773127" y="3460718"/>
            <a:ext cx="2127634" cy="300082"/>
          </a:xfrm>
          <a:prstGeom prst="rect">
            <a:avLst/>
          </a:prstGeom>
          <a:noFill/>
        </p:spPr>
        <p:txBody>
          <a:bodyPr wrap="none" rtlCol="0">
            <a:spAutoFit/>
          </a:bodyPr>
          <a:lstStyle/>
          <a:p>
            <a:r>
              <a:rPr lang="en-US" sz="1350" dirty="0" smtClean="0">
                <a:solidFill>
                  <a:srgbClr val="FF0000"/>
                </a:solidFill>
              </a:rPr>
              <a:t>T4</a:t>
            </a:r>
            <a:r>
              <a:rPr lang="en-US" altLang="zh-CN" sz="1350" dirty="0" smtClean="0">
                <a:solidFill>
                  <a:srgbClr val="FF0000"/>
                </a:solidFill>
              </a:rPr>
              <a:t>:</a:t>
            </a:r>
            <a:r>
              <a:rPr lang="en-US" sz="1350" dirty="0" smtClean="0">
                <a:solidFill>
                  <a:srgbClr val="FF0000"/>
                </a:solidFill>
              </a:rPr>
              <a:t>Memory </a:t>
            </a:r>
            <a:r>
              <a:rPr lang="en-US" sz="1350" dirty="0">
                <a:solidFill>
                  <a:srgbClr val="FF0000"/>
                </a:solidFill>
              </a:rPr>
              <a:t>Access Time</a:t>
            </a:r>
          </a:p>
        </p:txBody>
      </p:sp>
      <p:pic>
        <p:nvPicPr>
          <p:cNvPr id="18" name="Picture 17"/>
          <p:cNvPicPr>
            <a:picLocks noChangeAspect="1"/>
          </p:cNvPicPr>
          <p:nvPr/>
        </p:nvPicPr>
        <p:blipFill>
          <a:blip r:embed="rId3"/>
          <a:stretch>
            <a:fillRect/>
          </a:stretch>
        </p:blipFill>
        <p:spPr>
          <a:xfrm>
            <a:off x="2430169" y="2418462"/>
            <a:ext cx="566049" cy="566049"/>
          </a:xfrm>
          <a:prstGeom prst="rect">
            <a:avLst/>
          </a:prstGeom>
        </p:spPr>
      </p:pic>
      <p:sp>
        <p:nvSpPr>
          <p:cNvPr id="28" name="TextBox 27"/>
          <p:cNvSpPr txBox="1"/>
          <p:nvPr/>
        </p:nvSpPr>
        <p:spPr>
          <a:xfrm>
            <a:off x="223056" y="2021965"/>
            <a:ext cx="1564852" cy="923330"/>
          </a:xfrm>
          <a:prstGeom prst="rect">
            <a:avLst/>
          </a:prstGeom>
          <a:noFill/>
        </p:spPr>
        <p:txBody>
          <a:bodyPr wrap="none" rtlCol="0">
            <a:spAutoFit/>
          </a:bodyPr>
          <a:lstStyle/>
          <a:p>
            <a:r>
              <a:rPr lang="en-US" sz="1350" dirty="0">
                <a:solidFill>
                  <a:schemeClr val="tx1">
                    <a:lumMod val="75000"/>
                    <a:lumOff val="25000"/>
                  </a:schemeClr>
                </a:solidFill>
              </a:rPr>
              <a:t>A: Cleanse L1+L2</a:t>
            </a:r>
            <a:endParaRPr lang="zh-CN" altLang="en-US" sz="1350" dirty="0">
              <a:solidFill>
                <a:schemeClr val="tx1">
                  <a:lumMod val="75000"/>
                  <a:lumOff val="25000"/>
                </a:schemeClr>
              </a:solidFill>
            </a:endParaRPr>
          </a:p>
          <a:p>
            <a:endParaRPr lang="zh-CN" altLang="en-US" sz="1350" dirty="0">
              <a:solidFill>
                <a:schemeClr val="tx1">
                  <a:lumMod val="75000"/>
                  <a:lumOff val="25000"/>
                </a:schemeClr>
              </a:solidFill>
            </a:endParaRPr>
          </a:p>
          <a:p>
            <a:endParaRPr lang="en-US" sz="1350" dirty="0">
              <a:solidFill>
                <a:schemeClr val="tx1">
                  <a:lumMod val="75000"/>
                  <a:lumOff val="25000"/>
                </a:schemeClr>
              </a:solidFill>
            </a:endParaRPr>
          </a:p>
          <a:p>
            <a:r>
              <a:rPr lang="en-US" sz="1350" dirty="0">
                <a:solidFill>
                  <a:schemeClr val="tx1">
                    <a:lumMod val="75000"/>
                    <a:lumOff val="25000"/>
                  </a:schemeClr>
                </a:solidFill>
              </a:rPr>
              <a:t>    </a:t>
            </a:r>
          </a:p>
        </p:txBody>
      </p:sp>
      <p:sp>
        <p:nvSpPr>
          <p:cNvPr id="29" name="Circular Arrow 28"/>
          <p:cNvSpPr/>
          <p:nvPr/>
        </p:nvSpPr>
        <p:spPr>
          <a:xfrm flipH="1">
            <a:off x="1132291" y="1679355"/>
            <a:ext cx="981169" cy="1281262"/>
          </a:xfrm>
          <a:prstGeom prst="circularArrow">
            <a:avLst>
              <a:gd name="adj1" fmla="val 6303"/>
              <a:gd name="adj2" fmla="val 829402"/>
              <a:gd name="adj3" fmla="val 18786337"/>
              <a:gd name="adj4" fmla="val 4680526"/>
              <a:gd name="adj5" fmla="val 7721"/>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30" name="TextBox 29"/>
          <p:cNvSpPr txBox="1"/>
          <p:nvPr/>
        </p:nvSpPr>
        <p:spPr>
          <a:xfrm>
            <a:off x="400050" y="2570150"/>
            <a:ext cx="1454244" cy="507831"/>
          </a:xfrm>
          <a:prstGeom prst="rect">
            <a:avLst/>
          </a:prstGeom>
          <a:noFill/>
        </p:spPr>
        <p:txBody>
          <a:bodyPr wrap="none" rtlCol="0">
            <a:spAutoFit/>
          </a:bodyPr>
          <a:lstStyle/>
          <a:p>
            <a:r>
              <a:rPr lang="en-US" sz="1350" dirty="0">
                <a:solidFill>
                  <a:srgbClr val="FF0000"/>
                </a:solidFill>
              </a:rPr>
              <a:t>Execute Dummy</a:t>
            </a:r>
          </a:p>
          <a:p>
            <a:endParaRPr lang="en-US" sz="1350" dirty="0"/>
          </a:p>
        </p:txBody>
      </p:sp>
      <p:cxnSp>
        <p:nvCxnSpPr>
          <p:cNvPr id="31" name="Straight Arrow Connector 30"/>
          <p:cNvCxnSpPr/>
          <p:nvPr/>
        </p:nvCxnSpPr>
        <p:spPr>
          <a:xfrm>
            <a:off x="1099463" y="2290505"/>
            <a:ext cx="0" cy="324251"/>
          </a:xfrm>
          <a:prstGeom prst="straightConnector1">
            <a:avLst/>
          </a:prstGeom>
          <a:ln w="50800">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491594" y="963185"/>
            <a:ext cx="5653175" cy="461665"/>
          </a:xfrm>
          <a:prstGeom prst="rect">
            <a:avLst/>
          </a:prstGeom>
          <a:noFill/>
        </p:spPr>
        <p:txBody>
          <a:bodyPr wrap="square" rtlCol="0">
            <a:spAutoFit/>
          </a:bodyPr>
          <a:lstStyle/>
          <a:p>
            <a:pPr algn="ctr"/>
            <a:r>
              <a:rPr lang="en-US" altLang="zh-CN" sz="2400" dirty="0"/>
              <a:t>Cache</a:t>
            </a:r>
            <a:r>
              <a:rPr lang="zh-CN" altLang="en-US" sz="2400" dirty="0"/>
              <a:t> </a:t>
            </a:r>
            <a:r>
              <a:rPr lang="en-US" altLang="zh-CN" sz="2400" dirty="0"/>
              <a:t>Flush</a:t>
            </a:r>
            <a:r>
              <a:rPr lang="zh-CN" altLang="en-US" sz="2400" dirty="0"/>
              <a:t> </a:t>
            </a:r>
            <a:r>
              <a:rPr lang="en-US" altLang="zh-CN" sz="2400" smtClean="0"/>
              <a:t>Interface:</a:t>
            </a:r>
            <a:r>
              <a:rPr lang="zh-CN" altLang="en-US" sz="2400" dirty="0" smtClean="0"/>
              <a:t> </a:t>
            </a:r>
            <a:r>
              <a:rPr lang="en-US" altLang="zh-CN" sz="2400" dirty="0" err="1"/>
              <a:t>clearcache</a:t>
            </a:r>
            <a:endParaRPr lang="en-US" altLang="zh-CN" sz="2400" dirty="0"/>
          </a:p>
        </p:txBody>
      </p:sp>
      <p:sp>
        <p:nvSpPr>
          <p:cNvPr id="33" name="TextBox 32"/>
          <p:cNvSpPr txBox="1"/>
          <p:nvPr/>
        </p:nvSpPr>
        <p:spPr>
          <a:xfrm>
            <a:off x="2812974" y="4490449"/>
            <a:ext cx="1072031" cy="300082"/>
          </a:xfrm>
          <a:prstGeom prst="rect">
            <a:avLst/>
          </a:prstGeom>
          <a:noFill/>
        </p:spPr>
        <p:txBody>
          <a:bodyPr wrap="square" rtlCol="0">
            <a:spAutoFit/>
          </a:bodyPr>
          <a:lstStyle/>
          <a:p>
            <a:r>
              <a:rPr lang="en-US" sz="1350" dirty="0"/>
              <a:t>L2 CACHE</a:t>
            </a:r>
          </a:p>
        </p:txBody>
      </p:sp>
      <p:sp>
        <p:nvSpPr>
          <p:cNvPr id="2" name="Content Placeholder 1"/>
          <p:cNvSpPr>
            <a:spLocks noGrp="1"/>
          </p:cNvSpPr>
          <p:nvPr>
            <p:ph idx="15"/>
          </p:nvPr>
        </p:nvSpPr>
        <p:spPr/>
        <p:txBody>
          <a:bodyPr/>
          <a:lstStyle/>
          <a:p>
            <a:endParaRPr lang="en-US"/>
          </a:p>
        </p:txBody>
      </p:sp>
      <p:sp>
        <p:nvSpPr>
          <p:cNvPr id="26"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6576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dissolve">
                                      <p:cBhvr>
                                        <p:cTn id="1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171528" y="1850657"/>
            <a:ext cx="1661909" cy="122732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171528" y="3309219"/>
            <a:ext cx="1665841" cy="52558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646835" y="3430251"/>
            <a:ext cx="675185" cy="300082"/>
          </a:xfrm>
          <a:prstGeom prst="rect">
            <a:avLst/>
          </a:prstGeom>
          <a:noFill/>
        </p:spPr>
        <p:txBody>
          <a:bodyPr wrap="none" rtlCol="0">
            <a:spAutoFit/>
          </a:bodyPr>
          <a:lstStyle/>
          <a:p>
            <a:r>
              <a:rPr lang="en-US" sz="1350" dirty="0">
                <a:solidFill>
                  <a:schemeClr val="tx1">
                    <a:lumMod val="75000"/>
                    <a:lumOff val="25000"/>
                  </a:schemeClr>
                </a:solidFill>
              </a:rPr>
              <a:t>B: </a:t>
            </a:r>
            <a:r>
              <a:rPr lang="en-US" sz="1350" dirty="0"/>
              <a:t>Idle</a:t>
            </a:r>
          </a:p>
        </p:txBody>
      </p:sp>
      <p:sp>
        <p:nvSpPr>
          <p:cNvPr id="35" name="TextBox 34"/>
          <p:cNvSpPr txBox="1"/>
          <p:nvPr/>
        </p:nvSpPr>
        <p:spPr>
          <a:xfrm>
            <a:off x="4809694" y="1986933"/>
            <a:ext cx="1694823" cy="300082"/>
          </a:xfrm>
          <a:prstGeom prst="rect">
            <a:avLst/>
          </a:prstGeom>
          <a:noFill/>
        </p:spPr>
        <p:txBody>
          <a:bodyPr wrap="none" rtlCol="0">
            <a:spAutoFit/>
          </a:bodyPr>
          <a:lstStyle/>
          <a:p>
            <a:r>
              <a:rPr lang="en-US" sz="1350" dirty="0" smtClean="0">
                <a:solidFill>
                  <a:schemeClr val="tx1">
                    <a:lumMod val="50000"/>
                    <a:lumOff val="50000"/>
                  </a:schemeClr>
                </a:solidFill>
              </a:rPr>
              <a:t>T1 </a:t>
            </a:r>
            <a:r>
              <a:rPr lang="zh-CN" altLang="en-US" sz="1350" dirty="0" smtClean="0">
                <a:solidFill>
                  <a:schemeClr val="tx1">
                    <a:lumMod val="50000"/>
                    <a:lumOff val="50000"/>
                  </a:schemeClr>
                </a:solidFill>
              </a:rPr>
              <a:t> </a:t>
            </a:r>
            <a:r>
              <a:rPr lang="en-US" sz="1350" dirty="0" smtClean="0">
                <a:solidFill>
                  <a:schemeClr val="tx1">
                    <a:lumMod val="50000"/>
                    <a:lumOff val="50000"/>
                  </a:schemeClr>
                </a:solidFill>
              </a:rPr>
              <a:t>L1 </a:t>
            </a:r>
            <a:r>
              <a:rPr lang="en-US" sz="1350" dirty="0">
                <a:solidFill>
                  <a:schemeClr val="tx1">
                    <a:lumMod val="50000"/>
                    <a:lumOff val="50000"/>
                  </a:schemeClr>
                </a:solidFill>
              </a:rPr>
              <a:t>Access Time</a:t>
            </a:r>
          </a:p>
        </p:txBody>
      </p:sp>
      <p:pic>
        <p:nvPicPr>
          <p:cNvPr id="36" name="Content Placeholder 1"/>
          <p:cNvPicPr>
            <a:picLocks noGrp="1" noChangeAspect="1"/>
          </p:cNvPicPr>
          <p:nvPr>
            <p:ph idx="15"/>
          </p:nvPr>
        </p:nvPicPr>
        <p:blipFill>
          <a:blip r:embed="rId2">
            <a:extLst>
              <a:ext uri="{28A0092B-C50C-407E-A947-70E740481C1C}">
                <a14:useLocalDpi xmlns:a14="http://schemas.microsoft.com/office/drawing/2010/main" val="0"/>
              </a:ext>
            </a:extLst>
          </a:blip>
          <a:stretch>
            <a:fillRect/>
          </a:stretch>
        </p:blipFill>
        <p:spPr>
          <a:xfrm>
            <a:off x="4767757" y="1748775"/>
            <a:ext cx="2003382" cy="3028019"/>
          </a:xfrm>
        </p:spPr>
      </p:pic>
      <p:sp>
        <p:nvSpPr>
          <p:cNvPr id="37" name="TextBox 36"/>
          <p:cNvSpPr txBox="1"/>
          <p:nvPr/>
        </p:nvSpPr>
        <p:spPr>
          <a:xfrm>
            <a:off x="4809694" y="1986933"/>
            <a:ext cx="1742913" cy="300082"/>
          </a:xfrm>
          <a:prstGeom prst="rect">
            <a:avLst/>
          </a:prstGeom>
          <a:noFill/>
        </p:spPr>
        <p:txBody>
          <a:bodyPr wrap="none" rtlCol="0">
            <a:spAutoFit/>
          </a:bodyPr>
          <a:lstStyle/>
          <a:p>
            <a:r>
              <a:rPr lang="en-US" sz="1350" dirty="0" smtClean="0">
                <a:solidFill>
                  <a:schemeClr val="tx1">
                    <a:lumMod val="50000"/>
                    <a:lumOff val="50000"/>
                  </a:schemeClr>
                </a:solidFill>
              </a:rPr>
              <a:t>T1</a:t>
            </a:r>
            <a:r>
              <a:rPr lang="en-US" altLang="zh-CN" sz="1350" dirty="0" smtClean="0">
                <a:solidFill>
                  <a:schemeClr val="tx1">
                    <a:lumMod val="50000"/>
                    <a:lumOff val="50000"/>
                  </a:schemeClr>
                </a:solidFill>
              </a:rPr>
              <a:t>:</a:t>
            </a:r>
            <a:r>
              <a:rPr lang="en-US" sz="1350" dirty="0" smtClean="0">
                <a:solidFill>
                  <a:schemeClr val="tx1">
                    <a:lumMod val="50000"/>
                    <a:lumOff val="50000"/>
                  </a:schemeClr>
                </a:solidFill>
              </a:rPr>
              <a:t> </a:t>
            </a:r>
            <a:r>
              <a:rPr lang="zh-CN" altLang="en-US" sz="1350" dirty="0" smtClean="0">
                <a:solidFill>
                  <a:schemeClr val="tx1">
                    <a:lumMod val="50000"/>
                    <a:lumOff val="50000"/>
                  </a:schemeClr>
                </a:solidFill>
              </a:rPr>
              <a:t> </a:t>
            </a:r>
            <a:r>
              <a:rPr lang="en-US" sz="1350" dirty="0" smtClean="0">
                <a:solidFill>
                  <a:schemeClr val="tx1">
                    <a:lumMod val="50000"/>
                    <a:lumOff val="50000"/>
                  </a:schemeClr>
                </a:solidFill>
              </a:rPr>
              <a:t>L1 </a:t>
            </a:r>
            <a:r>
              <a:rPr lang="en-US" sz="1350" dirty="0">
                <a:solidFill>
                  <a:schemeClr val="tx1">
                    <a:lumMod val="50000"/>
                    <a:lumOff val="50000"/>
                  </a:schemeClr>
                </a:solidFill>
              </a:rPr>
              <a:t>Access Time</a:t>
            </a:r>
          </a:p>
        </p:txBody>
      </p:sp>
      <p:sp>
        <p:nvSpPr>
          <p:cNvPr id="38" name="TextBox 37"/>
          <p:cNvSpPr txBox="1"/>
          <p:nvPr/>
        </p:nvSpPr>
        <p:spPr>
          <a:xfrm>
            <a:off x="4773127" y="3460718"/>
            <a:ext cx="2127634" cy="300082"/>
          </a:xfrm>
          <a:prstGeom prst="rect">
            <a:avLst/>
          </a:prstGeom>
          <a:noFill/>
        </p:spPr>
        <p:txBody>
          <a:bodyPr wrap="none" rtlCol="0">
            <a:spAutoFit/>
          </a:bodyPr>
          <a:lstStyle/>
          <a:p>
            <a:r>
              <a:rPr lang="en-US" sz="1350" dirty="0" smtClean="0">
                <a:solidFill>
                  <a:schemeClr val="tx2">
                    <a:lumMod val="50000"/>
                    <a:lumOff val="50000"/>
                  </a:schemeClr>
                </a:solidFill>
              </a:rPr>
              <a:t>T4</a:t>
            </a:r>
            <a:r>
              <a:rPr lang="en-US" altLang="zh-CN" sz="1350" dirty="0" smtClean="0">
                <a:solidFill>
                  <a:schemeClr val="tx2">
                    <a:lumMod val="50000"/>
                    <a:lumOff val="50000"/>
                  </a:schemeClr>
                </a:solidFill>
              </a:rPr>
              <a:t>:</a:t>
            </a:r>
            <a:r>
              <a:rPr lang="en-US" sz="1350" dirty="0" smtClean="0">
                <a:solidFill>
                  <a:schemeClr val="tx2">
                    <a:lumMod val="50000"/>
                    <a:lumOff val="50000"/>
                  </a:schemeClr>
                </a:solidFill>
              </a:rPr>
              <a:t>Memory </a:t>
            </a:r>
            <a:r>
              <a:rPr lang="en-US" sz="1350" dirty="0">
                <a:solidFill>
                  <a:schemeClr val="tx2">
                    <a:lumMod val="50000"/>
                    <a:lumOff val="50000"/>
                  </a:schemeClr>
                </a:solidFill>
              </a:rPr>
              <a:t>Access Time</a:t>
            </a:r>
          </a:p>
        </p:txBody>
      </p:sp>
      <p:sp>
        <p:nvSpPr>
          <p:cNvPr id="7" name="Rectangle 6"/>
          <p:cNvSpPr/>
          <p:nvPr/>
        </p:nvSpPr>
        <p:spPr>
          <a:xfrm>
            <a:off x="2317426" y="2223569"/>
            <a:ext cx="791535" cy="937098"/>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8" name="Rectangle 7"/>
          <p:cNvSpPr/>
          <p:nvPr/>
        </p:nvSpPr>
        <p:spPr>
          <a:xfrm>
            <a:off x="1997964" y="3309219"/>
            <a:ext cx="2702052" cy="1055327"/>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solidFill>
            </a:endParaRPr>
          </a:p>
        </p:txBody>
      </p:sp>
      <p:sp>
        <p:nvSpPr>
          <p:cNvPr id="12" name="TextBox 11"/>
          <p:cNvSpPr txBox="1"/>
          <p:nvPr/>
        </p:nvSpPr>
        <p:spPr>
          <a:xfrm>
            <a:off x="2377800" y="1905324"/>
            <a:ext cx="852458" cy="300082"/>
          </a:xfrm>
          <a:prstGeom prst="rect">
            <a:avLst/>
          </a:prstGeom>
          <a:noFill/>
        </p:spPr>
        <p:txBody>
          <a:bodyPr wrap="square" rtlCol="0">
            <a:spAutoFit/>
          </a:bodyPr>
          <a:lstStyle/>
          <a:p>
            <a:r>
              <a:rPr lang="en-US" sz="1350" dirty="0"/>
              <a:t>Core 0</a:t>
            </a:r>
          </a:p>
        </p:txBody>
      </p:sp>
      <p:sp>
        <p:nvSpPr>
          <p:cNvPr id="13" name="TextBox 12"/>
          <p:cNvSpPr txBox="1"/>
          <p:nvPr/>
        </p:nvSpPr>
        <p:spPr>
          <a:xfrm>
            <a:off x="3730752" y="1905324"/>
            <a:ext cx="1669582" cy="300082"/>
          </a:xfrm>
          <a:prstGeom prst="rect">
            <a:avLst/>
          </a:prstGeom>
          <a:noFill/>
        </p:spPr>
        <p:txBody>
          <a:bodyPr wrap="square" rtlCol="0">
            <a:spAutoFit/>
          </a:bodyPr>
          <a:lstStyle/>
          <a:p>
            <a:r>
              <a:rPr lang="en-US" sz="1350" dirty="0"/>
              <a:t>Core 1</a:t>
            </a:r>
          </a:p>
        </p:txBody>
      </p:sp>
      <p:sp>
        <p:nvSpPr>
          <p:cNvPr id="16" name="Rectangle 15"/>
          <p:cNvSpPr/>
          <p:nvPr/>
        </p:nvSpPr>
        <p:spPr>
          <a:xfrm>
            <a:off x="3637642" y="2223569"/>
            <a:ext cx="791535" cy="937098"/>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19" name="TextBox 18"/>
          <p:cNvSpPr txBox="1"/>
          <p:nvPr/>
        </p:nvSpPr>
        <p:spPr>
          <a:xfrm>
            <a:off x="2272734" y="1674463"/>
            <a:ext cx="880919" cy="300082"/>
          </a:xfrm>
          <a:prstGeom prst="rect">
            <a:avLst/>
          </a:prstGeom>
          <a:noFill/>
        </p:spPr>
        <p:txBody>
          <a:bodyPr wrap="square" rtlCol="0">
            <a:spAutoFit/>
          </a:bodyPr>
          <a:lstStyle/>
          <a:p>
            <a:r>
              <a:rPr lang="en-US" sz="1350" dirty="0"/>
              <a:t>Thread A</a:t>
            </a:r>
          </a:p>
        </p:txBody>
      </p:sp>
      <p:sp>
        <p:nvSpPr>
          <p:cNvPr id="20" name="TextBox 19"/>
          <p:cNvSpPr txBox="1"/>
          <p:nvPr/>
        </p:nvSpPr>
        <p:spPr>
          <a:xfrm>
            <a:off x="3592950" y="1679355"/>
            <a:ext cx="1031005" cy="300082"/>
          </a:xfrm>
          <a:prstGeom prst="rect">
            <a:avLst/>
          </a:prstGeom>
          <a:noFill/>
        </p:spPr>
        <p:txBody>
          <a:bodyPr wrap="square" rtlCol="0">
            <a:spAutoFit/>
          </a:bodyPr>
          <a:lstStyle/>
          <a:p>
            <a:r>
              <a:rPr lang="en-US" sz="1350" dirty="0"/>
              <a:t>Thread B</a:t>
            </a:r>
          </a:p>
        </p:txBody>
      </p:sp>
      <p:pic>
        <p:nvPicPr>
          <p:cNvPr id="17" name="Picture 16"/>
          <p:cNvPicPr>
            <a:picLocks noChangeAspect="1"/>
          </p:cNvPicPr>
          <p:nvPr/>
        </p:nvPicPr>
        <p:blipFill>
          <a:blip r:embed="rId3"/>
          <a:stretch>
            <a:fillRect/>
          </a:stretch>
        </p:blipFill>
        <p:spPr>
          <a:xfrm>
            <a:off x="2423275" y="2264568"/>
            <a:ext cx="566049" cy="566049"/>
          </a:xfrm>
          <a:prstGeom prst="rect">
            <a:avLst/>
          </a:prstGeom>
        </p:spPr>
      </p:pic>
      <p:sp>
        <p:nvSpPr>
          <p:cNvPr id="3" name="TextBox 2"/>
          <p:cNvSpPr txBox="1"/>
          <p:nvPr/>
        </p:nvSpPr>
        <p:spPr>
          <a:xfrm>
            <a:off x="2499673" y="2857142"/>
            <a:ext cx="473206" cy="300082"/>
          </a:xfrm>
          <a:prstGeom prst="rect">
            <a:avLst/>
          </a:prstGeom>
          <a:noFill/>
        </p:spPr>
        <p:txBody>
          <a:bodyPr wrap="none" rtlCol="0">
            <a:spAutoFit/>
          </a:bodyPr>
          <a:lstStyle/>
          <a:p>
            <a:r>
              <a:rPr lang="en-US" sz="1350"/>
              <a:t>???</a:t>
            </a:r>
          </a:p>
        </p:txBody>
      </p:sp>
      <p:sp>
        <p:nvSpPr>
          <p:cNvPr id="18" name="TextBox 17"/>
          <p:cNvSpPr txBox="1"/>
          <p:nvPr/>
        </p:nvSpPr>
        <p:spPr>
          <a:xfrm>
            <a:off x="3135469" y="3698382"/>
            <a:ext cx="473206" cy="300082"/>
          </a:xfrm>
          <a:prstGeom prst="rect">
            <a:avLst/>
          </a:prstGeom>
          <a:noFill/>
        </p:spPr>
        <p:txBody>
          <a:bodyPr wrap="none" rtlCol="0">
            <a:spAutoFit/>
          </a:bodyPr>
          <a:lstStyle/>
          <a:p>
            <a:r>
              <a:rPr lang="en-US" sz="1350" dirty="0"/>
              <a:t>???</a:t>
            </a:r>
          </a:p>
        </p:txBody>
      </p:sp>
      <p:sp>
        <p:nvSpPr>
          <p:cNvPr id="21" name="TextBox 20"/>
          <p:cNvSpPr txBox="1"/>
          <p:nvPr/>
        </p:nvSpPr>
        <p:spPr>
          <a:xfrm>
            <a:off x="4761188" y="2414722"/>
            <a:ext cx="2124364" cy="507831"/>
          </a:xfrm>
          <a:prstGeom prst="rect">
            <a:avLst/>
          </a:prstGeom>
          <a:noFill/>
        </p:spPr>
        <p:txBody>
          <a:bodyPr wrap="none" rtlCol="0">
            <a:spAutoFit/>
          </a:bodyPr>
          <a:lstStyle/>
          <a:p>
            <a:pPr algn="ctr"/>
            <a:r>
              <a:rPr lang="en-US" sz="1350" dirty="0" smtClean="0">
                <a:solidFill>
                  <a:srgbClr val="FF0000"/>
                </a:solidFill>
              </a:rPr>
              <a:t>T2</a:t>
            </a:r>
            <a:r>
              <a:rPr lang="en-US" altLang="zh-CN" sz="1350" dirty="0" smtClean="0">
                <a:solidFill>
                  <a:srgbClr val="FF0000"/>
                </a:solidFill>
              </a:rPr>
              <a:t>:</a:t>
            </a:r>
            <a:r>
              <a:rPr lang="en-US" sz="1350" dirty="0" smtClean="0">
                <a:solidFill>
                  <a:srgbClr val="FF0000"/>
                </a:solidFill>
              </a:rPr>
              <a:t>E</a:t>
            </a:r>
            <a:r>
              <a:rPr lang="en-US" altLang="zh-CN" sz="1350" dirty="0" smtClean="0">
                <a:solidFill>
                  <a:srgbClr val="FF0000"/>
                </a:solidFill>
              </a:rPr>
              <a:t>ffects</a:t>
            </a:r>
            <a:r>
              <a:rPr lang="zh-CN" altLang="en-US" sz="1350" dirty="0" smtClean="0">
                <a:solidFill>
                  <a:srgbClr val="FF0000"/>
                </a:solidFill>
              </a:rPr>
              <a:t> </a:t>
            </a:r>
            <a:r>
              <a:rPr lang="en-US" altLang="zh-CN" sz="1350" dirty="0">
                <a:solidFill>
                  <a:srgbClr val="FF0000"/>
                </a:solidFill>
              </a:rPr>
              <a:t>of</a:t>
            </a:r>
            <a:r>
              <a:rPr lang="zh-CN" altLang="en-US" sz="1350" dirty="0">
                <a:solidFill>
                  <a:srgbClr val="FF0000"/>
                </a:solidFill>
              </a:rPr>
              <a:t> </a:t>
            </a:r>
            <a:r>
              <a:rPr lang="en-US" altLang="zh-CN" sz="1350" dirty="0" err="1">
                <a:solidFill>
                  <a:srgbClr val="FF0000"/>
                </a:solidFill>
              </a:rPr>
              <a:t>Clearcache</a:t>
            </a:r>
            <a:endParaRPr lang="zh-CN" altLang="en-US" sz="1350" dirty="0">
              <a:solidFill>
                <a:srgbClr val="FF0000"/>
              </a:solidFill>
            </a:endParaRPr>
          </a:p>
          <a:p>
            <a:pPr algn="ctr"/>
            <a:r>
              <a:rPr lang="en-US" altLang="zh-CN" sz="1350" dirty="0">
                <a:solidFill>
                  <a:srgbClr val="FF0000"/>
                </a:solidFill>
              </a:rPr>
              <a:t>On</a:t>
            </a:r>
            <a:r>
              <a:rPr lang="zh-CN" altLang="en-US" sz="1350" dirty="0">
                <a:solidFill>
                  <a:srgbClr val="FF0000"/>
                </a:solidFill>
              </a:rPr>
              <a:t> </a:t>
            </a:r>
            <a:r>
              <a:rPr lang="en-US" altLang="zh-CN" sz="1350" dirty="0">
                <a:solidFill>
                  <a:srgbClr val="FF0000"/>
                </a:solidFill>
              </a:rPr>
              <a:t>Local</a:t>
            </a:r>
            <a:r>
              <a:rPr lang="zh-CN" altLang="en-US" sz="1350" dirty="0">
                <a:solidFill>
                  <a:srgbClr val="FF0000"/>
                </a:solidFill>
              </a:rPr>
              <a:t> </a:t>
            </a:r>
            <a:r>
              <a:rPr lang="en-US" altLang="zh-CN" sz="1350" dirty="0">
                <a:solidFill>
                  <a:srgbClr val="FF0000"/>
                </a:solidFill>
              </a:rPr>
              <a:t>Core</a:t>
            </a:r>
            <a:endParaRPr lang="en-US" sz="1350" dirty="0">
              <a:solidFill>
                <a:srgbClr val="FF0000"/>
              </a:solidFill>
            </a:endParaRPr>
          </a:p>
        </p:txBody>
      </p:sp>
      <p:sp>
        <p:nvSpPr>
          <p:cNvPr id="28" name="TextBox 27"/>
          <p:cNvSpPr txBox="1"/>
          <p:nvPr/>
        </p:nvSpPr>
        <p:spPr>
          <a:xfrm>
            <a:off x="223056" y="2021965"/>
            <a:ext cx="1415772" cy="923330"/>
          </a:xfrm>
          <a:prstGeom prst="rect">
            <a:avLst/>
          </a:prstGeom>
          <a:noFill/>
        </p:spPr>
        <p:txBody>
          <a:bodyPr wrap="none" rtlCol="0">
            <a:spAutoFit/>
          </a:bodyPr>
          <a:lstStyle/>
          <a:p>
            <a:r>
              <a:rPr lang="en-US" sz="1350" dirty="0">
                <a:solidFill>
                  <a:schemeClr val="tx1">
                    <a:lumMod val="75000"/>
                    <a:lumOff val="25000"/>
                  </a:schemeClr>
                </a:solidFill>
              </a:rPr>
              <a:t>A: </a:t>
            </a:r>
            <a:r>
              <a:rPr lang="zh-CN" altLang="en-US" sz="1350" dirty="0">
                <a:solidFill>
                  <a:schemeClr val="tx1">
                    <a:lumMod val="75000"/>
                    <a:lumOff val="25000"/>
                  </a:schemeClr>
                </a:solidFill>
              </a:rPr>
              <a:t>   </a:t>
            </a:r>
            <a:r>
              <a:rPr lang="en-US" altLang="zh-CN" sz="1350" dirty="0" err="1">
                <a:solidFill>
                  <a:schemeClr val="tx1">
                    <a:lumMod val="75000"/>
                    <a:lumOff val="25000"/>
                  </a:schemeClr>
                </a:solidFill>
              </a:rPr>
              <a:t>Clearcache</a:t>
            </a:r>
            <a:endParaRPr lang="zh-CN" altLang="en-US" sz="1350" dirty="0">
              <a:solidFill>
                <a:schemeClr val="tx1">
                  <a:lumMod val="75000"/>
                  <a:lumOff val="25000"/>
                </a:schemeClr>
              </a:solidFill>
            </a:endParaRPr>
          </a:p>
          <a:p>
            <a:endParaRPr lang="zh-CN" altLang="en-US" sz="1350" dirty="0">
              <a:solidFill>
                <a:schemeClr val="tx1">
                  <a:lumMod val="75000"/>
                  <a:lumOff val="25000"/>
                </a:schemeClr>
              </a:solidFill>
            </a:endParaRPr>
          </a:p>
          <a:p>
            <a:endParaRPr lang="en-US" sz="1350" dirty="0">
              <a:solidFill>
                <a:schemeClr val="tx1">
                  <a:lumMod val="75000"/>
                  <a:lumOff val="25000"/>
                </a:schemeClr>
              </a:solidFill>
            </a:endParaRPr>
          </a:p>
          <a:p>
            <a:r>
              <a:rPr lang="en-US" sz="1350" dirty="0">
                <a:solidFill>
                  <a:schemeClr val="tx1">
                    <a:lumMod val="75000"/>
                    <a:lumOff val="25000"/>
                  </a:schemeClr>
                </a:solidFill>
              </a:rPr>
              <a:t>    </a:t>
            </a:r>
          </a:p>
        </p:txBody>
      </p:sp>
      <p:sp>
        <p:nvSpPr>
          <p:cNvPr id="29" name="Circular Arrow 28"/>
          <p:cNvSpPr/>
          <p:nvPr/>
        </p:nvSpPr>
        <p:spPr>
          <a:xfrm flipH="1">
            <a:off x="1132291" y="1679355"/>
            <a:ext cx="981169" cy="1281262"/>
          </a:xfrm>
          <a:prstGeom prst="circularArrow">
            <a:avLst>
              <a:gd name="adj1" fmla="val 6303"/>
              <a:gd name="adj2" fmla="val 829402"/>
              <a:gd name="adj3" fmla="val 18786337"/>
              <a:gd name="adj4" fmla="val 4680526"/>
              <a:gd name="adj5" fmla="val 7721"/>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30" name="TextBox 29"/>
          <p:cNvSpPr txBox="1"/>
          <p:nvPr/>
        </p:nvSpPr>
        <p:spPr>
          <a:xfrm>
            <a:off x="400050" y="2570150"/>
            <a:ext cx="1454244" cy="507831"/>
          </a:xfrm>
          <a:prstGeom prst="rect">
            <a:avLst/>
          </a:prstGeom>
          <a:noFill/>
        </p:spPr>
        <p:txBody>
          <a:bodyPr wrap="none" rtlCol="0">
            <a:spAutoFit/>
          </a:bodyPr>
          <a:lstStyle/>
          <a:p>
            <a:r>
              <a:rPr lang="en-US" sz="1350" dirty="0">
                <a:solidFill>
                  <a:schemeClr val="tx1">
                    <a:lumMod val="75000"/>
                    <a:lumOff val="25000"/>
                  </a:schemeClr>
                </a:solidFill>
              </a:rPr>
              <a:t>Execute Dummy</a:t>
            </a:r>
          </a:p>
          <a:p>
            <a:endParaRPr lang="en-US" sz="1350" dirty="0">
              <a:solidFill>
                <a:schemeClr val="tx1">
                  <a:lumMod val="75000"/>
                  <a:lumOff val="25000"/>
                </a:schemeClr>
              </a:solidFill>
            </a:endParaRPr>
          </a:p>
        </p:txBody>
      </p:sp>
      <p:cxnSp>
        <p:nvCxnSpPr>
          <p:cNvPr id="31" name="Straight Arrow Connector 30"/>
          <p:cNvCxnSpPr/>
          <p:nvPr/>
        </p:nvCxnSpPr>
        <p:spPr>
          <a:xfrm>
            <a:off x="1099463" y="2290505"/>
            <a:ext cx="0" cy="324251"/>
          </a:xfrm>
          <a:prstGeom prst="straightConnector1">
            <a:avLst/>
          </a:prstGeom>
          <a:ln w="50800">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491594" y="963185"/>
            <a:ext cx="5653175" cy="461665"/>
          </a:xfrm>
          <a:prstGeom prst="rect">
            <a:avLst/>
          </a:prstGeom>
          <a:noFill/>
        </p:spPr>
        <p:txBody>
          <a:bodyPr wrap="square" rtlCol="0">
            <a:spAutoFit/>
          </a:bodyPr>
          <a:lstStyle/>
          <a:p>
            <a:pPr algn="ctr"/>
            <a:r>
              <a:rPr lang="en-US" altLang="zh-CN" sz="2400" dirty="0"/>
              <a:t>Cache</a:t>
            </a:r>
            <a:r>
              <a:rPr lang="zh-CN" altLang="en-US" sz="2400" dirty="0"/>
              <a:t> </a:t>
            </a:r>
            <a:r>
              <a:rPr lang="en-US" altLang="zh-CN" sz="2400" dirty="0"/>
              <a:t>Flush</a:t>
            </a:r>
            <a:r>
              <a:rPr lang="zh-CN" altLang="en-US" sz="2400" dirty="0"/>
              <a:t> </a:t>
            </a:r>
            <a:r>
              <a:rPr lang="en-US" altLang="zh-CN" sz="2400" smtClean="0"/>
              <a:t>Interface:</a:t>
            </a:r>
            <a:r>
              <a:rPr lang="zh-CN" altLang="en-US" sz="2400" dirty="0" smtClean="0"/>
              <a:t> </a:t>
            </a:r>
            <a:r>
              <a:rPr lang="en-US" altLang="zh-CN" sz="2400" dirty="0" err="1"/>
              <a:t>clearcache</a:t>
            </a:r>
            <a:endParaRPr lang="en-US" altLang="zh-CN" sz="2400" dirty="0"/>
          </a:p>
        </p:txBody>
      </p:sp>
      <p:sp>
        <p:nvSpPr>
          <p:cNvPr id="39" name="TextBox 38"/>
          <p:cNvSpPr txBox="1"/>
          <p:nvPr/>
        </p:nvSpPr>
        <p:spPr>
          <a:xfrm>
            <a:off x="2812974" y="4490449"/>
            <a:ext cx="1072031" cy="300082"/>
          </a:xfrm>
          <a:prstGeom prst="rect">
            <a:avLst/>
          </a:prstGeom>
          <a:noFill/>
        </p:spPr>
        <p:txBody>
          <a:bodyPr wrap="square" rtlCol="0">
            <a:spAutoFit/>
          </a:bodyPr>
          <a:lstStyle/>
          <a:p>
            <a:r>
              <a:rPr lang="en-US" sz="1350" dirty="0"/>
              <a:t>L2 CACHE</a:t>
            </a:r>
          </a:p>
        </p:txBody>
      </p:sp>
      <p:sp>
        <p:nvSpPr>
          <p:cNvPr id="2" name="Content Placeholder 1"/>
          <p:cNvSpPr>
            <a:spLocks noGrp="1"/>
          </p:cNvSpPr>
          <p:nvPr>
            <p:ph idx="15"/>
          </p:nvPr>
        </p:nvSpPr>
        <p:spPr/>
        <p:txBody>
          <a:bodyPr/>
          <a:lstStyle/>
          <a:p>
            <a:endParaRPr lang="en-US"/>
          </a:p>
        </p:txBody>
      </p:sp>
      <p:sp>
        <p:nvSpPr>
          <p:cNvPr id="34"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856130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dissolv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4809694" y="1986933"/>
            <a:ext cx="1694823" cy="300082"/>
          </a:xfrm>
          <a:prstGeom prst="rect">
            <a:avLst/>
          </a:prstGeom>
          <a:noFill/>
        </p:spPr>
        <p:txBody>
          <a:bodyPr wrap="none" rtlCol="0">
            <a:spAutoFit/>
          </a:bodyPr>
          <a:lstStyle/>
          <a:p>
            <a:r>
              <a:rPr lang="en-US" sz="1350" dirty="0" smtClean="0">
                <a:solidFill>
                  <a:schemeClr val="tx1">
                    <a:lumMod val="50000"/>
                    <a:lumOff val="50000"/>
                  </a:schemeClr>
                </a:solidFill>
              </a:rPr>
              <a:t>T1 </a:t>
            </a:r>
            <a:r>
              <a:rPr lang="zh-CN" altLang="en-US" sz="1350" dirty="0" smtClean="0">
                <a:solidFill>
                  <a:schemeClr val="tx1">
                    <a:lumMod val="50000"/>
                    <a:lumOff val="50000"/>
                  </a:schemeClr>
                </a:solidFill>
              </a:rPr>
              <a:t> </a:t>
            </a:r>
            <a:r>
              <a:rPr lang="en-US" sz="1350" dirty="0" smtClean="0">
                <a:solidFill>
                  <a:schemeClr val="tx1">
                    <a:lumMod val="50000"/>
                    <a:lumOff val="50000"/>
                  </a:schemeClr>
                </a:solidFill>
              </a:rPr>
              <a:t>L1 </a:t>
            </a:r>
            <a:r>
              <a:rPr lang="en-US" sz="1350" dirty="0">
                <a:solidFill>
                  <a:schemeClr val="tx1">
                    <a:lumMod val="50000"/>
                    <a:lumOff val="50000"/>
                  </a:schemeClr>
                </a:solidFill>
              </a:rPr>
              <a:t>Access Time</a:t>
            </a:r>
          </a:p>
        </p:txBody>
      </p:sp>
      <p:pic>
        <p:nvPicPr>
          <p:cNvPr id="38" name="Content Placeholder 1"/>
          <p:cNvPicPr>
            <a:picLocks noGrp="1" noChangeAspect="1"/>
          </p:cNvPicPr>
          <p:nvPr>
            <p:ph idx="15"/>
          </p:nvPr>
        </p:nvPicPr>
        <p:blipFill>
          <a:blip r:embed="rId2">
            <a:extLst>
              <a:ext uri="{28A0092B-C50C-407E-A947-70E740481C1C}">
                <a14:useLocalDpi xmlns:a14="http://schemas.microsoft.com/office/drawing/2010/main" val="0"/>
              </a:ext>
            </a:extLst>
          </a:blip>
          <a:stretch>
            <a:fillRect/>
          </a:stretch>
        </p:blipFill>
        <p:spPr>
          <a:xfrm>
            <a:off x="4767757" y="1748775"/>
            <a:ext cx="2003382" cy="3028019"/>
          </a:xfrm>
        </p:spPr>
      </p:pic>
      <p:sp>
        <p:nvSpPr>
          <p:cNvPr id="39" name="TextBox 38"/>
          <p:cNvSpPr txBox="1"/>
          <p:nvPr/>
        </p:nvSpPr>
        <p:spPr>
          <a:xfrm>
            <a:off x="4809694" y="1986933"/>
            <a:ext cx="1742913" cy="300082"/>
          </a:xfrm>
          <a:prstGeom prst="rect">
            <a:avLst/>
          </a:prstGeom>
          <a:noFill/>
        </p:spPr>
        <p:txBody>
          <a:bodyPr wrap="none" rtlCol="0">
            <a:spAutoFit/>
          </a:bodyPr>
          <a:lstStyle/>
          <a:p>
            <a:r>
              <a:rPr lang="en-US" sz="1350" dirty="0" smtClean="0">
                <a:solidFill>
                  <a:schemeClr val="tx1">
                    <a:lumMod val="50000"/>
                    <a:lumOff val="50000"/>
                  </a:schemeClr>
                </a:solidFill>
              </a:rPr>
              <a:t>T1</a:t>
            </a:r>
            <a:r>
              <a:rPr lang="en-US" altLang="zh-CN" sz="1350" dirty="0" smtClean="0">
                <a:solidFill>
                  <a:schemeClr val="tx1">
                    <a:lumMod val="50000"/>
                    <a:lumOff val="50000"/>
                  </a:schemeClr>
                </a:solidFill>
              </a:rPr>
              <a:t>:</a:t>
            </a:r>
            <a:r>
              <a:rPr lang="en-US" sz="1350" dirty="0" smtClean="0">
                <a:solidFill>
                  <a:schemeClr val="tx1">
                    <a:lumMod val="50000"/>
                    <a:lumOff val="50000"/>
                  </a:schemeClr>
                </a:solidFill>
              </a:rPr>
              <a:t> </a:t>
            </a:r>
            <a:r>
              <a:rPr lang="zh-CN" altLang="en-US" sz="1350" dirty="0" smtClean="0">
                <a:solidFill>
                  <a:schemeClr val="tx1">
                    <a:lumMod val="50000"/>
                    <a:lumOff val="50000"/>
                  </a:schemeClr>
                </a:solidFill>
              </a:rPr>
              <a:t> </a:t>
            </a:r>
            <a:r>
              <a:rPr lang="en-US" sz="1350" dirty="0" smtClean="0">
                <a:solidFill>
                  <a:schemeClr val="tx1">
                    <a:lumMod val="50000"/>
                    <a:lumOff val="50000"/>
                  </a:schemeClr>
                </a:solidFill>
              </a:rPr>
              <a:t>L1 </a:t>
            </a:r>
            <a:r>
              <a:rPr lang="en-US" sz="1350" dirty="0">
                <a:solidFill>
                  <a:schemeClr val="tx1">
                    <a:lumMod val="50000"/>
                    <a:lumOff val="50000"/>
                  </a:schemeClr>
                </a:solidFill>
              </a:rPr>
              <a:t>Access Time</a:t>
            </a:r>
          </a:p>
        </p:txBody>
      </p:sp>
      <p:sp>
        <p:nvSpPr>
          <p:cNvPr id="40" name="TextBox 39"/>
          <p:cNvSpPr txBox="1"/>
          <p:nvPr/>
        </p:nvSpPr>
        <p:spPr>
          <a:xfrm>
            <a:off x="4773127" y="3460718"/>
            <a:ext cx="2127634" cy="300082"/>
          </a:xfrm>
          <a:prstGeom prst="rect">
            <a:avLst/>
          </a:prstGeom>
          <a:noFill/>
        </p:spPr>
        <p:txBody>
          <a:bodyPr wrap="none" rtlCol="0">
            <a:spAutoFit/>
          </a:bodyPr>
          <a:lstStyle/>
          <a:p>
            <a:r>
              <a:rPr lang="en-US" sz="1350" dirty="0" smtClean="0">
                <a:solidFill>
                  <a:schemeClr val="tx2">
                    <a:lumMod val="50000"/>
                    <a:lumOff val="50000"/>
                  </a:schemeClr>
                </a:solidFill>
              </a:rPr>
              <a:t>T4</a:t>
            </a:r>
            <a:r>
              <a:rPr lang="en-US" altLang="zh-CN" sz="1350" dirty="0" smtClean="0">
                <a:solidFill>
                  <a:schemeClr val="tx2">
                    <a:lumMod val="50000"/>
                    <a:lumOff val="50000"/>
                  </a:schemeClr>
                </a:solidFill>
              </a:rPr>
              <a:t>:</a:t>
            </a:r>
            <a:r>
              <a:rPr lang="en-US" sz="1350" dirty="0" smtClean="0">
                <a:solidFill>
                  <a:schemeClr val="tx2">
                    <a:lumMod val="50000"/>
                    <a:lumOff val="50000"/>
                  </a:schemeClr>
                </a:solidFill>
              </a:rPr>
              <a:t>Memory </a:t>
            </a:r>
            <a:r>
              <a:rPr lang="en-US" sz="1350" dirty="0">
                <a:solidFill>
                  <a:schemeClr val="tx2">
                    <a:lumMod val="50000"/>
                    <a:lumOff val="50000"/>
                  </a:schemeClr>
                </a:solidFill>
              </a:rPr>
              <a:t>Access Time</a:t>
            </a:r>
          </a:p>
        </p:txBody>
      </p:sp>
      <p:sp>
        <p:nvSpPr>
          <p:cNvPr id="41" name="TextBox 40"/>
          <p:cNvSpPr txBox="1"/>
          <p:nvPr/>
        </p:nvSpPr>
        <p:spPr>
          <a:xfrm>
            <a:off x="4761188" y="2414722"/>
            <a:ext cx="2124364" cy="507831"/>
          </a:xfrm>
          <a:prstGeom prst="rect">
            <a:avLst/>
          </a:prstGeom>
          <a:noFill/>
        </p:spPr>
        <p:txBody>
          <a:bodyPr wrap="none" rtlCol="0">
            <a:spAutoFit/>
          </a:bodyPr>
          <a:lstStyle/>
          <a:p>
            <a:pPr algn="ctr"/>
            <a:r>
              <a:rPr lang="en-US" sz="1350" dirty="0" smtClean="0">
                <a:solidFill>
                  <a:schemeClr val="tx2">
                    <a:lumMod val="50000"/>
                    <a:lumOff val="50000"/>
                  </a:schemeClr>
                </a:solidFill>
              </a:rPr>
              <a:t>T2</a:t>
            </a:r>
            <a:r>
              <a:rPr lang="en-US" altLang="zh-CN" sz="1350" dirty="0" smtClean="0">
                <a:solidFill>
                  <a:schemeClr val="tx2">
                    <a:lumMod val="50000"/>
                    <a:lumOff val="50000"/>
                  </a:schemeClr>
                </a:solidFill>
              </a:rPr>
              <a:t>:</a:t>
            </a:r>
            <a:r>
              <a:rPr lang="en-US" sz="1350" dirty="0" smtClean="0">
                <a:solidFill>
                  <a:schemeClr val="tx2">
                    <a:lumMod val="50000"/>
                    <a:lumOff val="50000"/>
                  </a:schemeClr>
                </a:solidFill>
              </a:rPr>
              <a:t>E</a:t>
            </a:r>
            <a:r>
              <a:rPr lang="en-US" altLang="zh-CN" sz="1350" dirty="0" smtClean="0">
                <a:solidFill>
                  <a:schemeClr val="tx2">
                    <a:lumMod val="50000"/>
                    <a:lumOff val="50000"/>
                  </a:schemeClr>
                </a:solidFill>
              </a:rPr>
              <a:t>ffects</a:t>
            </a:r>
            <a:r>
              <a:rPr lang="zh-CN" altLang="en-US" sz="1350" dirty="0" smtClean="0">
                <a:solidFill>
                  <a:schemeClr val="tx2">
                    <a:lumMod val="50000"/>
                    <a:lumOff val="50000"/>
                  </a:schemeClr>
                </a:solidFill>
              </a:rPr>
              <a:t> </a:t>
            </a:r>
            <a:r>
              <a:rPr lang="en-US" altLang="zh-CN" sz="1350" dirty="0">
                <a:solidFill>
                  <a:schemeClr val="tx2">
                    <a:lumMod val="50000"/>
                    <a:lumOff val="50000"/>
                  </a:schemeClr>
                </a:solidFill>
              </a:rPr>
              <a:t>of</a:t>
            </a:r>
            <a:r>
              <a:rPr lang="zh-CN" altLang="en-US" sz="1350" dirty="0">
                <a:solidFill>
                  <a:schemeClr val="tx2">
                    <a:lumMod val="50000"/>
                    <a:lumOff val="50000"/>
                  </a:schemeClr>
                </a:solidFill>
              </a:rPr>
              <a:t> </a:t>
            </a:r>
            <a:r>
              <a:rPr lang="en-US" altLang="zh-CN" sz="1350" dirty="0" err="1">
                <a:solidFill>
                  <a:schemeClr val="tx2">
                    <a:lumMod val="50000"/>
                    <a:lumOff val="50000"/>
                  </a:schemeClr>
                </a:solidFill>
              </a:rPr>
              <a:t>Clearcache</a:t>
            </a:r>
            <a:endParaRPr lang="zh-CN" altLang="en-US" sz="1350" dirty="0">
              <a:solidFill>
                <a:schemeClr val="tx2">
                  <a:lumMod val="50000"/>
                  <a:lumOff val="50000"/>
                </a:schemeClr>
              </a:solidFill>
            </a:endParaRPr>
          </a:p>
          <a:p>
            <a:pPr algn="ctr"/>
            <a:r>
              <a:rPr lang="en-US" altLang="zh-CN" sz="1350" dirty="0">
                <a:solidFill>
                  <a:schemeClr val="tx2">
                    <a:lumMod val="50000"/>
                    <a:lumOff val="50000"/>
                  </a:schemeClr>
                </a:solidFill>
              </a:rPr>
              <a:t>On</a:t>
            </a:r>
            <a:r>
              <a:rPr lang="zh-CN" altLang="en-US" sz="1350" dirty="0">
                <a:solidFill>
                  <a:schemeClr val="tx2">
                    <a:lumMod val="50000"/>
                    <a:lumOff val="50000"/>
                  </a:schemeClr>
                </a:solidFill>
              </a:rPr>
              <a:t> </a:t>
            </a:r>
            <a:r>
              <a:rPr lang="en-US" altLang="zh-CN" sz="1350" dirty="0">
                <a:solidFill>
                  <a:schemeClr val="tx2">
                    <a:lumMod val="50000"/>
                    <a:lumOff val="50000"/>
                  </a:schemeClr>
                </a:solidFill>
              </a:rPr>
              <a:t>Local</a:t>
            </a:r>
            <a:r>
              <a:rPr lang="zh-CN" altLang="en-US" sz="1350" dirty="0">
                <a:solidFill>
                  <a:schemeClr val="tx2">
                    <a:lumMod val="50000"/>
                    <a:lumOff val="50000"/>
                  </a:schemeClr>
                </a:solidFill>
              </a:rPr>
              <a:t> </a:t>
            </a:r>
            <a:r>
              <a:rPr lang="en-US" altLang="zh-CN" sz="1350" dirty="0">
                <a:solidFill>
                  <a:schemeClr val="tx2">
                    <a:lumMod val="50000"/>
                    <a:lumOff val="50000"/>
                  </a:schemeClr>
                </a:solidFill>
              </a:rPr>
              <a:t>Core</a:t>
            </a:r>
            <a:endParaRPr lang="en-US" sz="1350" dirty="0">
              <a:solidFill>
                <a:schemeClr val="tx2">
                  <a:lumMod val="50000"/>
                  <a:lumOff val="50000"/>
                </a:schemeClr>
              </a:solidFill>
            </a:endParaRPr>
          </a:p>
        </p:txBody>
      </p:sp>
      <p:sp>
        <p:nvSpPr>
          <p:cNvPr id="7" name="Rectangle 6"/>
          <p:cNvSpPr/>
          <p:nvPr/>
        </p:nvSpPr>
        <p:spPr>
          <a:xfrm>
            <a:off x="2317426" y="2223569"/>
            <a:ext cx="791535" cy="937098"/>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8" name="Rectangle 7"/>
          <p:cNvSpPr/>
          <p:nvPr/>
        </p:nvSpPr>
        <p:spPr>
          <a:xfrm>
            <a:off x="1997964" y="3309219"/>
            <a:ext cx="2702052" cy="1055327"/>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solidFill>
            </a:endParaRPr>
          </a:p>
        </p:txBody>
      </p:sp>
      <p:sp>
        <p:nvSpPr>
          <p:cNvPr id="12" name="TextBox 11"/>
          <p:cNvSpPr txBox="1"/>
          <p:nvPr/>
        </p:nvSpPr>
        <p:spPr>
          <a:xfrm>
            <a:off x="2377800" y="1905324"/>
            <a:ext cx="809838" cy="300082"/>
          </a:xfrm>
          <a:prstGeom prst="rect">
            <a:avLst/>
          </a:prstGeom>
          <a:noFill/>
        </p:spPr>
        <p:txBody>
          <a:bodyPr wrap="square" rtlCol="0">
            <a:spAutoFit/>
          </a:bodyPr>
          <a:lstStyle/>
          <a:p>
            <a:r>
              <a:rPr lang="en-US" sz="1350" dirty="0"/>
              <a:t>Core 0</a:t>
            </a:r>
          </a:p>
        </p:txBody>
      </p:sp>
      <p:sp>
        <p:nvSpPr>
          <p:cNvPr id="13" name="TextBox 12"/>
          <p:cNvSpPr txBox="1"/>
          <p:nvPr/>
        </p:nvSpPr>
        <p:spPr>
          <a:xfrm>
            <a:off x="3730752" y="1905324"/>
            <a:ext cx="1669582" cy="300082"/>
          </a:xfrm>
          <a:prstGeom prst="rect">
            <a:avLst/>
          </a:prstGeom>
          <a:noFill/>
        </p:spPr>
        <p:txBody>
          <a:bodyPr wrap="square" rtlCol="0">
            <a:spAutoFit/>
          </a:bodyPr>
          <a:lstStyle/>
          <a:p>
            <a:r>
              <a:rPr lang="en-US" sz="1350" dirty="0"/>
              <a:t>Core 1</a:t>
            </a:r>
          </a:p>
        </p:txBody>
      </p:sp>
      <p:sp>
        <p:nvSpPr>
          <p:cNvPr id="16" name="Rectangle 15"/>
          <p:cNvSpPr/>
          <p:nvPr/>
        </p:nvSpPr>
        <p:spPr>
          <a:xfrm>
            <a:off x="3637642" y="2223569"/>
            <a:ext cx="791535" cy="937098"/>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19" name="TextBox 18"/>
          <p:cNvSpPr txBox="1"/>
          <p:nvPr/>
        </p:nvSpPr>
        <p:spPr>
          <a:xfrm>
            <a:off x="2272734" y="1674463"/>
            <a:ext cx="880919" cy="300082"/>
          </a:xfrm>
          <a:prstGeom prst="rect">
            <a:avLst/>
          </a:prstGeom>
          <a:noFill/>
        </p:spPr>
        <p:txBody>
          <a:bodyPr wrap="square" rtlCol="0">
            <a:spAutoFit/>
          </a:bodyPr>
          <a:lstStyle/>
          <a:p>
            <a:r>
              <a:rPr lang="en-US" sz="1350" dirty="0"/>
              <a:t>Thread A</a:t>
            </a:r>
          </a:p>
        </p:txBody>
      </p:sp>
      <p:sp>
        <p:nvSpPr>
          <p:cNvPr id="20" name="TextBox 19"/>
          <p:cNvSpPr txBox="1"/>
          <p:nvPr/>
        </p:nvSpPr>
        <p:spPr>
          <a:xfrm>
            <a:off x="3592950" y="1679355"/>
            <a:ext cx="1058785" cy="300082"/>
          </a:xfrm>
          <a:prstGeom prst="rect">
            <a:avLst/>
          </a:prstGeom>
          <a:noFill/>
        </p:spPr>
        <p:txBody>
          <a:bodyPr wrap="square" rtlCol="0">
            <a:spAutoFit/>
          </a:bodyPr>
          <a:lstStyle/>
          <a:p>
            <a:r>
              <a:rPr lang="en-US" sz="1350" dirty="0"/>
              <a:t>Thread B</a:t>
            </a:r>
          </a:p>
        </p:txBody>
      </p:sp>
      <p:pic>
        <p:nvPicPr>
          <p:cNvPr id="17" name="Picture 16"/>
          <p:cNvPicPr>
            <a:picLocks noChangeAspect="1"/>
          </p:cNvPicPr>
          <p:nvPr/>
        </p:nvPicPr>
        <p:blipFill>
          <a:blip r:embed="rId3"/>
          <a:stretch>
            <a:fillRect/>
          </a:stretch>
        </p:blipFill>
        <p:spPr>
          <a:xfrm>
            <a:off x="2423275" y="2264568"/>
            <a:ext cx="566049" cy="566049"/>
          </a:xfrm>
          <a:prstGeom prst="rect">
            <a:avLst/>
          </a:prstGeom>
        </p:spPr>
      </p:pic>
      <p:sp>
        <p:nvSpPr>
          <p:cNvPr id="3" name="TextBox 2"/>
          <p:cNvSpPr txBox="1"/>
          <p:nvPr/>
        </p:nvSpPr>
        <p:spPr>
          <a:xfrm>
            <a:off x="2499673" y="2857142"/>
            <a:ext cx="473206" cy="300082"/>
          </a:xfrm>
          <a:prstGeom prst="rect">
            <a:avLst/>
          </a:prstGeom>
          <a:noFill/>
        </p:spPr>
        <p:txBody>
          <a:bodyPr wrap="none" rtlCol="0">
            <a:spAutoFit/>
          </a:bodyPr>
          <a:lstStyle/>
          <a:p>
            <a:r>
              <a:rPr lang="en-US" sz="1350"/>
              <a:t>???</a:t>
            </a:r>
          </a:p>
        </p:txBody>
      </p:sp>
      <p:sp>
        <p:nvSpPr>
          <p:cNvPr id="18" name="TextBox 17"/>
          <p:cNvSpPr txBox="1"/>
          <p:nvPr/>
        </p:nvSpPr>
        <p:spPr>
          <a:xfrm>
            <a:off x="3135469" y="3698382"/>
            <a:ext cx="473206" cy="300082"/>
          </a:xfrm>
          <a:prstGeom prst="rect">
            <a:avLst/>
          </a:prstGeom>
          <a:noFill/>
        </p:spPr>
        <p:txBody>
          <a:bodyPr wrap="none" rtlCol="0">
            <a:spAutoFit/>
          </a:bodyPr>
          <a:lstStyle/>
          <a:p>
            <a:r>
              <a:rPr lang="en-US" sz="1350" dirty="0"/>
              <a:t>???</a:t>
            </a:r>
          </a:p>
        </p:txBody>
      </p:sp>
      <p:sp>
        <p:nvSpPr>
          <p:cNvPr id="21" name="TextBox 20"/>
          <p:cNvSpPr txBox="1"/>
          <p:nvPr/>
        </p:nvSpPr>
        <p:spPr>
          <a:xfrm>
            <a:off x="4758888" y="2958985"/>
            <a:ext cx="2124364" cy="507831"/>
          </a:xfrm>
          <a:prstGeom prst="rect">
            <a:avLst/>
          </a:prstGeom>
          <a:noFill/>
        </p:spPr>
        <p:txBody>
          <a:bodyPr wrap="none" rtlCol="0">
            <a:spAutoFit/>
          </a:bodyPr>
          <a:lstStyle/>
          <a:p>
            <a:pPr algn="ctr"/>
            <a:r>
              <a:rPr lang="en-US" sz="1350" dirty="0" smtClean="0">
                <a:solidFill>
                  <a:srgbClr val="FF0000"/>
                </a:solidFill>
              </a:rPr>
              <a:t>T3</a:t>
            </a:r>
            <a:r>
              <a:rPr lang="en-US" altLang="zh-CN" sz="1350" dirty="0" smtClean="0">
                <a:solidFill>
                  <a:srgbClr val="FF0000"/>
                </a:solidFill>
              </a:rPr>
              <a:t>:</a:t>
            </a:r>
            <a:r>
              <a:rPr lang="en-US" sz="1350" dirty="0" smtClean="0">
                <a:solidFill>
                  <a:srgbClr val="FF0000"/>
                </a:solidFill>
              </a:rPr>
              <a:t>E</a:t>
            </a:r>
            <a:r>
              <a:rPr lang="en-US" altLang="zh-CN" sz="1350" dirty="0" smtClean="0">
                <a:solidFill>
                  <a:srgbClr val="FF0000"/>
                </a:solidFill>
              </a:rPr>
              <a:t>ffects</a:t>
            </a:r>
            <a:r>
              <a:rPr lang="zh-CN" altLang="en-US" sz="1350" dirty="0" smtClean="0">
                <a:solidFill>
                  <a:srgbClr val="FF0000"/>
                </a:solidFill>
              </a:rPr>
              <a:t> </a:t>
            </a:r>
            <a:r>
              <a:rPr lang="en-US" altLang="zh-CN" sz="1350" dirty="0">
                <a:solidFill>
                  <a:srgbClr val="FF0000"/>
                </a:solidFill>
              </a:rPr>
              <a:t>of</a:t>
            </a:r>
            <a:r>
              <a:rPr lang="zh-CN" altLang="en-US" sz="1350" dirty="0">
                <a:solidFill>
                  <a:srgbClr val="FF0000"/>
                </a:solidFill>
              </a:rPr>
              <a:t> </a:t>
            </a:r>
            <a:r>
              <a:rPr lang="en-US" altLang="zh-CN" sz="1350" dirty="0" err="1">
                <a:solidFill>
                  <a:srgbClr val="FF0000"/>
                </a:solidFill>
              </a:rPr>
              <a:t>Clearcache</a:t>
            </a:r>
            <a:endParaRPr lang="zh-CN" altLang="en-US" sz="1350" dirty="0">
              <a:solidFill>
                <a:srgbClr val="FF0000"/>
              </a:solidFill>
            </a:endParaRPr>
          </a:p>
          <a:p>
            <a:pPr algn="ctr"/>
            <a:r>
              <a:rPr lang="en-US" altLang="zh-CN" sz="1350" dirty="0">
                <a:solidFill>
                  <a:srgbClr val="FF0000"/>
                </a:solidFill>
              </a:rPr>
              <a:t>On</a:t>
            </a:r>
            <a:r>
              <a:rPr lang="zh-CN" altLang="en-US" sz="1350" dirty="0">
                <a:solidFill>
                  <a:srgbClr val="FF0000"/>
                </a:solidFill>
              </a:rPr>
              <a:t> </a:t>
            </a:r>
            <a:r>
              <a:rPr lang="en-US" altLang="zh-CN" sz="1350" dirty="0">
                <a:solidFill>
                  <a:srgbClr val="FF0000"/>
                </a:solidFill>
              </a:rPr>
              <a:t>Another Core</a:t>
            </a:r>
            <a:endParaRPr lang="en-US" sz="1350" dirty="0">
              <a:solidFill>
                <a:srgbClr val="FF0000"/>
              </a:solidFill>
            </a:endParaRPr>
          </a:p>
        </p:txBody>
      </p:sp>
      <p:sp>
        <p:nvSpPr>
          <p:cNvPr id="4" name="Content Placeholder 3"/>
          <p:cNvSpPr>
            <a:spLocks noGrp="1"/>
          </p:cNvSpPr>
          <p:nvPr>
            <p:ph idx="15"/>
          </p:nvPr>
        </p:nvSpPr>
        <p:spPr/>
        <p:txBody>
          <a:bodyPr/>
          <a:lstStyle/>
          <a:p>
            <a:endParaRPr lang="en-US"/>
          </a:p>
        </p:txBody>
      </p:sp>
      <p:sp>
        <p:nvSpPr>
          <p:cNvPr id="26" name="TextBox 25"/>
          <p:cNvSpPr txBox="1"/>
          <p:nvPr/>
        </p:nvSpPr>
        <p:spPr>
          <a:xfrm>
            <a:off x="491594" y="963185"/>
            <a:ext cx="5653175" cy="461665"/>
          </a:xfrm>
          <a:prstGeom prst="rect">
            <a:avLst/>
          </a:prstGeom>
          <a:noFill/>
        </p:spPr>
        <p:txBody>
          <a:bodyPr wrap="square" rtlCol="0">
            <a:spAutoFit/>
          </a:bodyPr>
          <a:lstStyle/>
          <a:p>
            <a:pPr algn="ctr"/>
            <a:r>
              <a:rPr lang="en-US" altLang="zh-CN" sz="2400" dirty="0"/>
              <a:t>Cache</a:t>
            </a:r>
            <a:r>
              <a:rPr lang="zh-CN" altLang="en-US" sz="2400" dirty="0"/>
              <a:t> </a:t>
            </a:r>
            <a:r>
              <a:rPr lang="en-US" altLang="zh-CN" sz="2400" dirty="0"/>
              <a:t>Flush</a:t>
            </a:r>
            <a:r>
              <a:rPr lang="zh-CN" altLang="en-US" sz="2400" dirty="0"/>
              <a:t> </a:t>
            </a:r>
            <a:r>
              <a:rPr lang="en-US" altLang="zh-CN" sz="2400" smtClean="0"/>
              <a:t>Interface:</a:t>
            </a:r>
            <a:r>
              <a:rPr lang="zh-CN" altLang="en-US" sz="2400" dirty="0" smtClean="0"/>
              <a:t> </a:t>
            </a:r>
            <a:r>
              <a:rPr lang="en-US" altLang="zh-CN" sz="2400" dirty="0" err="1"/>
              <a:t>clearcache</a:t>
            </a:r>
            <a:endParaRPr lang="en-US" altLang="zh-CN" sz="2400" dirty="0"/>
          </a:p>
        </p:txBody>
      </p:sp>
      <p:sp>
        <p:nvSpPr>
          <p:cNvPr id="33" name="TextBox 32"/>
          <p:cNvSpPr txBox="1"/>
          <p:nvPr/>
        </p:nvSpPr>
        <p:spPr>
          <a:xfrm>
            <a:off x="2812974" y="4490449"/>
            <a:ext cx="1072031" cy="300082"/>
          </a:xfrm>
          <a:prstGeom prst="rect">
            <a:avLst/>
          </a:prstGeom>
          <a:noFill/>
        </p:spPr>
        <p:txBody>
          <a:bodyPr wrap="square" rtlCol="0">
            <a:spAutoFit/>
          </a:bodyPr>
          <a:lstStyle/>
          <a:p>
            <a:r>
              <a:rPr lang="en-US" sz="1350" dirty="0"/>
              <a:t>L2 CACHE</a:t>
            </a:r>
          </a:p>
        </p:txBody>
      </p:sp>
      <p:sp>
        <p:nvSpPr>
          <p:cNvPr id="42" name="Rectangle 41"/>
          <p:cNvSpPr/>
          <p:nvPr/>
        </p:nvSpPr>
        <p:spPr>
          <a:xfrm>
            <a:off x="151507" y="3309219"/>
            <a:ext cx="1665841" cy="52558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171528" y="1850657"/>
            <a:ext cx="1665841" cy="52558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151507" y="1974545"/>
            <a:ext cx="1665841" cy="300082"/>
          </a:xfrm>
          <a:prstGeom prst="rect">
            <a:avLst/>
          </a:prstGeom>
          <a:noFill/>
        </p:spPr>
        <p:txBody>
          <a:bodyPr wrap="none" rtlCol="0">
            <a:spAutoFit/>
          </a:bodyPr>
          <a:lstStyle/>
          <a:p>
            <a:r>
              <a:rPr lang="en-US" sz="1350" dirty="0">
                <a:solidFill>
                  <a:schemeClr val="tx1">
                    <a:lumMod val="75000"/>
                    <a:lumOff val="25000"/>
                  </a:schemeClr>
                </a:solidFill>
              </a:rPr>
              <a:t>A: Execute Dummy</a:t>
            </a:r>
          </a:p>
        </p:txBody>
      </p:sp>
      <p:sp>
        <p:nvSpPr>
          <p:cNvPr id="45" name="Circular Arrow 44"/>
          <p:cNvSpPr/>
          <p:nvPr/>
        </p:nvSpPr>
        <p:spPr>
          <a:xfrm flipH="1">
            <a:off x="1095167" y="1579582"/>
            <a:ext cx="808740" cy="1067737"/>
          </a:xfrm>
          <a:prstGeom prst="circularArrow">
            <a:avLst>
              <a:gd name="adj1" fmla="val 6303"/>
              <a:gd name="adj2" fmla="val 829402"/>
              <a:gd name="adj3" fmla="val 18786337"/>
              <a:gd name="adj4" fmla="val 1402782"/>
              <a:gd name="adj5" fmla="val 7721"/>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46" name="TextBox 45"/>
          <p:cNvSpPr txBox="1"/>
          <p:nvPr/>
        </p:nvSpPr>
        <p:spPr>
          <a:xfrm>
            <a:off x="368697" y="3410838"/>
            <a:ext cx="1271502" cy="300082"/>
          </a:xfrm>
          <a:prstGeom prst="rect">
            <a:avLst/>
          </a:prstGeom>
          <a:noFill/>
        </p:spPr>
        <p:txBody>
          <a:bodyPr wrap="none" rtlCol="0">
            <a:spAutoFit/>
          </a:bodyPr>
          <a:lstStyle/>
          <a:p>
            <a:r>
              <a:rPr lang="en-US" sz="1350" dirty="0">
                <a:solidFill>
                  <a:schemeClr val="tx1">
                    <a:lumMod val="75000"/>
                    <a:lumOff val="25000"/>
                  </a:schemeClr>
                </a:solidFill>
              </a:rPr>
              <a:t>B: </a:t>
            </a:r>
            <a:r>
              <a:rPr lang="en-US" sz="1350" dirty="0" err="1" smtClean="0">
                <a:solidFill>
                  <a:schemeClr val="tx1">
                    <a:lumMod val="75000"/>
                    <a:lumOff val="25000"/>
                  </a:schemeClr>
                </a:solidFill>
              </a:rPr>
              <a:t>Clearcache</a:t>
            </a:r>
            <a:endParaRPr lang="en-US" sz="1350" dirty="0">
              <a:solidFill>
                <a:schemeClr val="tx1">
                  <a:lumMod val="75000"/>
                  <a:lumOff val="25000"/>
                </a:schemeClr>
              </a:solidFill>
            </a:endParaRPr>
          </a:p>
        </p:txBody>
      </p:sp>
      <p:sp>
        <p:nvSpPr>
          <p:cNvPr id="2" name="Content Placeholder 1"/>
          <p:cNvSpPr>
            <a:spLocks noGrp="1"/>
          </p:cNvSpPr>
          <p:nvPr>
            <p:ph idx="15"/>
          </p:nvPr>
        </p:nvSpPr>
        <p:spPr/>
        <p:txBody>
          <a:bodyPr/>
          <a:lstStyle/>
          <a:p>
            <a:endParaRPr lang="en-US"/>
          </a:p>
        </p:txBody>
      </p:sp>
      <p:sp>
        <p:nvSpPr>
          <p:cNvPr id="28"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
        <p:nvSpPr>
          <p:cNvPr id="29" name="Circular Arrow 28"/>
          <p:cNvSpPr/>
          <p:nvPr/>
        </p:nvSpPr>
        <p:spPr>
          <a:xfrm flipH="1">
            <a:off x="1139495" y="3038144"/>
            <a:ext cx="808740" cy="1067737"/>
          </a:xfrm>
          <a:prstGeom prst="circularArrow">
            <a:avLst>
              <a:gd name="adj1" fmla="val 6303"/>
              <a:gd name="adj2" fmla="val 829402"/>
              <a:gd name="adj3" fmla="val 18786337"/>
              <a:gd name="adj4" fmla="val 1402782"/>
              <a:gd name="adj5" fmla="val 7721"/>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Tree>
    <p:extLst>
      <p:ext uri="{BB962C8B-B14F-4D97-AF65-F5344CB8AC3E}">
        <p14:creationId xmlns:p14="http://schemas.microsoft.com/office/powerpoint/2010/main" val="240263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dissolve">
                                      <p:cBhvr>
                                        <p:cTn id="7" dur="500"/>
                                        <p:tgtEl>
                                          <p:spTgt spid="4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dissolv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dissolve">
                                      <p:cBhvr>
                                        <p:cTn id="15" dur="500"/>
                                        <p:tgtEl>
                                          <p:spTgt spid="2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dissolve">
                                      <p:cBhvr>
                                        <p:cTn id="18" dur="500"/>
                                        <p:tgtEl>
                                          <p:spTgt spid="4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dissolv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dissolve">
                                      <p:cBhvr>
                                        <p:cTn id="28" dur="500"/>
                                        <p:tgtEl>
                                          <p:spTgt spid="18"/>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dissolve">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21" grpId="0"/>
      <p:bldP spid="44" grpId="0"/>
      <p:bldP spid="45" grpId="0" animBg="1"/>
      <p:bldP spid="46" grpId="0"/>
      <p:bldP spid="2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993077304"/>
              </p:ext>
            </p:extLst>
          </p:nvPr>
        </p:nvGraphicFramePr>
        <p:xfrm>
          <a:off x="304611" y="1679355"/>
          <a:ext cx="6159055" cy="2514305"/>
        </p:xfrm>
        <a:graphic>
          <a:graphicData uri="http://schemas.openxmlformats.org/drawingml/2006/table">
            <a:tbl>
              <a:tblPr firstRow="1" bandRow="1">
                <a:tableStyleId>{72833802-FEF1-4C79-8D5D-14CF1EAF98D9}</a:tableStyleId>
              </a:tblPr>
              <a:tblGrid>
                <a:gridCol w="1401317"/>
                <a:gridCol w="1663065"/>
                <a:gridCol w="1122998"/>
                <a:gridCol w="1971675"/>
              </a:tblGrid>
              <a:tr h="443778">
                <a:tc>
                  <a:txBody>
                    <a:bodyPr/>
                    <a:lstStyle/>
                    <a:p>
                      <a:pPr algn="ctr"/>
                      <a:r>
                        <a:rPr lang="en-US" altLang="zh-CN" sz="1500" dirty="0" smtClean="0">
                          <a:solidFill>
                            <a:schemeClr val="tx1"/>
                          </a:solidFill>
                        </a:rPr>
                        <a:t>Measurement</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B0F0"/>
                    </a:solidFill>
                  </a:tcPr>
                </a:tc>
                <a:tc>
                  <a:txBody>
                    <a:bodyPr/>
                    <a:lstStyle/>
                    <a:p>
                      <a:pPr algn="ctr"/>
                      <a:r>
                        <a:rPr lang="en-US" altLang="zh-CN" sz="1500" dirty="0" smtClean="0">
                          <a:solidFill>
                            <a:schemeClr val="tx1"/>
                          </a:solidFill>
                        </a:rPr>
                        <a:t>Thread A</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1500" dirty="0" smtClean="0">
                          <a:solidFill>
                            <a:schemeClr val="tx1"/>
                          </a:solidFill>
                        </a:rPr>
                        <a:t>Thread B</a:t>
                      </a:r>
                      <a:endParaRPr lang="en-US" sz="1500" dirty="0" smtClean="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B0F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1500" dirty="0" smtClean="0">
                          <a:solidFill>
                            <a:schemeClr val="tx1"/>
                          </a:solidFill>
                        </a:rPr>
                        <a:t>PURPOSE</a:t>
                      </a:r>
                      <a:endParaRPr lang="en-US" sz="1500" dirty="0" smtClean="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B0F0"/>
                    </a:solidFill>
                  </a:tcPr>
                </a:tc>
              </a:tr>
              <a:tr h="477339">
                <a:tc>
                  <a:txBody>
                    <a:bodyPr/>
                    <a:lstStyle/>
                    <a:p>
                      <a:pPr algn="ctr"/>
                      <a:r>
                        <a:rPr lang="en-US" altLang="zh-CN" sz="1500" dirty="0" smtClean="0">
                          <a:solidFill>
                            <a:schemeClr val="tx1"/>
                          </a:solidFill>
                        </a:rPr>
                        <a:t>T1</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500" dirty="0" smtClean="0">
                          <a:solidFill>
                            <a:schemeClr val="tx1"/>
                          </a:solidFill>
                        </a:rPr>
                        <a:t>Exec</a:t>
                      </a:r>
                      <a:r>
                        <a:rPr lang="en-US" altLang="zh-CN" sz="1500" dirty="0" smtClean="0">
                          <a:solidFill>
                            <a:schemeClr val="tx1"/>
                          </a:solidFill>
                        </a:rPr>
                        <a:t>ute</a:t>
                      </a:r>
                      <a:r>
                        <a:rPr lang="en-US" sz="1500" baseline="0" dirty="0" smtClean="0">
                          <a:solidFill>
                            <a:schemeClr val="tx1"/>
                          </a:solidFill>
                        </a:rPr>
                        <a:t> Dummy</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500" dirty="0" smtClean="0">
                          <a:solidFill>
                            <a:schemeClr val="tx1"/>
                          </a:solidFill>
                        </a:rPr>
                        <a:t>Idle</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altLang="zh-CN" sz="1500" dirty="0" smtClean="0">
                          <a:solidFill>
                            <a:schemeClr val="tx1"/>
                          </a:solidFill>
                        </a:rPr>
                        <a:t>L1</a:t>
                      </a:r>
                      <a:r>
                        <a:rPr lang="zh-CN" altLang="en-US" sz="1500" dirty="0" smtClean="0">
                          <a:solidFill>
                            <a:schemeClr val="tx1"/>
                          </a:solidFill>
                        </a:rPr>
                        <a:t> </a:t>
                      </a:r>
                      <a:r>
                        <a:rPr lang="en-US" altLang="zh-CN" sz="1500" dirty="0" smtClean="0">
                          <a:solidFill>
                            <a:schemeClr val="tx1"/>
                          </a:solidFill>
                        </a:rPr>
                        <a:t>cache</a:t>
                      </a:r>
                      <a:r>
                        <a:rPr lang="zh-CN" altLang="en-US" sz="1500" dirty="0" smtClean="0">
                          <a:solidFill>
                            <a:schemeClr val="tx1"/>
                          </a:solidFill>
                        </a:rPr>
                        <a:t> </a:t>
                      </a:r>
                      <a:r>
                        <a:rPr lang="en-US" altLang="zh-CN" sz="1500" dirty="0" smtClean="0">
                          <a:solidFill>
                            <a:schemeClr val="tx1"/>
                          </a:solidFill>
                        </a:rPr>
                        <a:t>access</a:t>
                      </a:r>
                      <a:r>
                        <a:rPr lang="zh-CN" altLang="en-US" sz="1500" dirty="0" smtClean="0">
                          <a:solidFill>
                            <a:schemeClr val="tx1"/>
                          </a:solidFill>
                        </a:rPr>
                        <a:t> </a:t>
                      </a:r>
                      <a:r>
                        <a:rPr lang="en-US" altLang="zh-CN" sz="1500" dirty="0" smtClean="0">
                          <a:solidFill>
                            <a:schemeClr val="tx1"/>
                          </a:solidFill>
                        </a:rPr>
                        <a:t>time</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533704">
                <a:tc>
                  <a:txBody>
                    <a:bodyPr/>
                    <a:lstStyle/>
                    <a:p>
                      <a:pPr algn="ctr"/>
                      <a:r>
                        <a:rPr lang="en-US" altLang="zh-CN" sz="1500" dirty="0" smtClean="0">
                          <a:solidFill>
                            <a:schemeClr val="tx1"/>
                          </a:solidFill>
                        </a:rPr>
                        <a:t>T2</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altLang="zh-CN" sz="1500" dirty="0" err="1" smtClean="0">
                          <a:solidFill>
                            <a:schemeClr val="tx1"/>
                          </a:solidFill>
                        </a:rPr>
                        <a:t>Clearcache</a:t>
                      </a:r>
                      <a:r>
                        <a:rPr lang="en-US" altLang="zh-CN" sz="1500" dirty="0" smtClean="0">
                          <a:solidFill>
                            <a:schemeClr val="tx1"/>
                          </a:solidFill>
                        </a:rPr>
                        <a:t>, </a:t>
                      </a:r>
                      <a:endParaRPr lang="zh-CN" altLang="en-US" sz="1500" dirty="0" smtClean="0">
                        <a:solidFill>
                          <a:schemeClr val="tx1"/>
                        </a:solidFill>
                      </a:endParaRPr>
                    </a:p>
                    <a:p>
                      <a:pPr algn="ctr"/>
                      <a:r>
                        <a:rPr lang="en-US" altLang="zh-CN" sz="1500" dirty="0" smtClean="0">
                          <a:solidFill>
                            <a:schemeClr val="tx1"/>
                          </a:solidFill>
                        </a:rPr>
                        <a:t>Execute </a:t>
                      </a:r>
                      <a:r>
                        <a:rPr lang="en-US" sz="1500" baseline="0" dirty="0" smtClean="0">
                          <a:solidFill>
                            <a:schemeClr val="tx1"/>
                          </a:solidFill>
                        </a:rPr>
                        <a:t>Dummy</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500" dirty="0" smtClean="0">
                          <a:solidFill>
                            <a:schemeClr val="tx1"/>
                          </a:solidFill>
                        </a:rPr>
                        <a:t>Idle</a:t>
                      </a: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altLang="zh-CN" sz="1500" dirty="0" smtClean="0">
                          <a:solidFill>
                            <a:schemeClr val="tx1"/>
                          </a:solidFill>
                        </a:rPr>
                        <a:t>effects</a:t>
                      </a:r>
                      <a:r>
                        <a:rPr lang="zh-CN" altLang="en-US" sz="1500" dirty="0" smtClean="0">
                          <a:solidFill>
                            <a:schemeClr val="tx1"/>
                          </a:solidFill>
                        </a:rPr>
                        <a:t> </a:t>
                      </a:r>
                      <a:r>
                        <a:rPr lang="en-US" altLang="zh-CN" sz="1500" dirty="0" smtClean="0">
                          <a:solidFill>
                            <a:schemeClr val="tx1"/>
                          </a:solidFill>
                        </a:rPr>
                        <a:t>of</a:t>
                      </a:r>
                      <a:r>
                        <a:rPr lang="zh-CN" altLang="en-US" sz="1500" dirty="0" smtClean="0">
                          <a:solidFill>
                            <a:schemeClr val="tx1"/>
                          </a:solidFill>
                        </a:rPr>
                        <a:t> </a:t>
                      </a:r>
                      <a:r>
                        <a:rPr lang="en-US" altLang="zh-CN" sz="1500" dirty="0" err="1" smtClean="0">
                          <a:solidFill>
                            <a:schemeClr val="tx1"/>
                          </a:solidFill>
                        </a:rPr>
                        <a:t>clearcache</a:t>
                      </a:r>
                      <a:endParaRPr lang="zh-CN" altLang="en-US" sz="1500" dirty="0" smtClean="0">
                        <a:solidFill>
                          <a:schemeClr val="tx1"/>
                        </a:solidFill>
                      </a:endParaRPr>
                    </a:p>
                    <a:p>
                      <a:pPr algn="ctr"/>
                      <a:r>
                        <a:rPr lang="en-US" altLang="zh-CN" sz="1500" dirty="0" smtClean="0">
                          <a:solidFill>
                            <a:schemeClr val="tx1"/>
                          </a:solidFill>
                        </a:rPr>
                        <a:t>on</a:t>
                      </a:r>
                      <a:r>
                        <a:rPr lang="zh-CN" altLang="en-US" sz="1500" dirty="0" smtClean="0">
                          <a:solidFill>
                            <a:schemeClr val="tx1"/>
                          </a:solidFill>
                        </a:rPr>
                        <a:t> </a:t>
                      </a:r>
                      <a:r>
                        <a:rPr lang="en-US" altLang="zh-CN" sz="1500" dirty="0" smtClean="0">
                          <a:solidFill>
                            <a:schemeClr val="tx1"/>
                          </a:solidFill>
                        </a:rPr>
                        <a:t>local</a:t>
                      </a:r>
                      <a:r>
                        <a:rPr lang="zh-CN" altLang="en-US" sz="1500" dirty="0" smtClean="0">
                          <a:solidFill>
                            <a:schemeClr val="tx1"/>
                          </a:solidFill>
                        </a:rPr>
                        <a:t> </a:t>
                      </a:r>
                      <a:r>
                        <a:rPr lang="en-US" altLang="zh-CN" sz="1500" dirty="0" smtClean="0">
                          <a:solidFill>
                            <a:schemeClr val="tx1"/>
                          </a:solidFill>
                        </a:rPr>
                        <a:t>core</a:t>
                      </a:r>
                      <a:endParaRPr lang="en-US" sz="1500" dirty="0" smtClean="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525780">
                <a:tc>
                  <a:txBody>
                    <a:bodyPr/>
                    <a:lstStyle/>
                    <a:p>
                      <a:pPr algn="ctr"/>
                      <a:r>
                        <a:rPr lang="en-US" altLang="zh-CN" sz="1500" dirty="0" smtClean="0">
                          <a:solidFill>
                            <a:schemeClr val="tx1"/>
                          </a:solidFill>
                        </a:rPr>
                        <a:t>T3</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altLang="zh-CN" sz="1500" dirty="0" smtClean="0">
                          <a:solidFill>
                            <a:schemeClr val="tx1"/>
                          </a:solidFill>
                        </a:rPr>
                        <a:t>Execute </a:t>
                      </a:r>
                      <a:r>
                        <a:rPr lang="en-US" sz="1500" baseline="0" dirty="0" smtClean="0">
                          <a:solidFill>
                            <a:schemeClr val="tx1"/>
                          </a:solidFill>
                        </a:rPr>
                        <a:t>Dummy</a:t>
                      </a:r>
                      <a:endParaRPr lang="zh-CN" altLang="en-US" sz="1500" dirty="0" smtClean="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1500" dirty="0" err="1" smtClean="0">
                          <a:solidFill>
                            <a:schemeClr val="tx1"/>
                          </a:solidFill>
                        </a:rPr>
                        <a:t>Clearcache</a:t>
                      </a:r>
                      <a:endParaRPr lang="zh-CN" altLang="en-US" sz="1500" dirty="0" smtClean="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altLang="zh-CN" sz="1500" dirty="0" smtClean="0">
                          <a:solidFill>
                            <a:schemeClr val="tx1"/>
                          </a:solidFill>
                        </a:rPr>
                        <a:t>effects</a:t>
                      </a:r>
                      <a:r>
                        <a:rPr lang="zh-CN" altLang="en-US" sz="1500" dirty="0" smtClean="0">
                          <a:solidFill>
                            <a:schemeClr val="tx1"/>
                          </a:solidFill>
                        </a:rPr>
                        <a:t> </a:t>
                      </a:r>
                      <a:r>
                        <a:rPr lang="en-US" altLang="zh-CN" sz="1500" dirty="0" smtClean="0">
                          <a:solidFill>
                            <a:schemeClr val="tx1"/>
                          </a:solidFill>
                        </a:rPr>
                        <a:t>of</a:t>
                      </a:r>
                      <a:r>
                        <a:rPr lang="zh-CN" altLang="en-US" sz="1500" dirty="0" smtClean="0">
                          <a:solidFill>
                            <a:schemeClr val="tx1"/>
                          </a:solidFill>
                        </a:rPr>
                        <a:t> </a:t>
                      </a:r>
                      <a:r>
                        <a:rPr lang="en-US" altLang="zh-CN" sz="1500" dirty="0" err="1" smtClean="0">
                          <a:solidFill>
                            <a:schemeClr val="tx1"/>
                          </a:solidFill>
                        </a:rPr>
                        <a:t>clearcache</a:t>
                      </a:r>
                      <a:endParaRPr lang="zh-CN" altLang="en-US" sz="1500" dirty="0" smtClean="0">
                        <a:solidFill>
                          <a:schemeClr val="tx1"/>
                        </a:solidFill>
                      </a:endParaRPr>
                    </a:p>
                    <a:p>
                      <a:pPr algn="ctr"/>
                      <a:r>
                        <a:rPr lang="en-US" altLang="zh-CN" sz="1500" dirty="0" smtClean="0">
                          <a:solidFill>
                            <a:schemeClr val="tx1"/>
                          </a:solidFill>
                        </a:rPr>
                        <a:t>on</a:t>
                      </a:r>
                      <a:r>
                        <a:rPr lang="zh-CN" altLang="en-US" sz="1500" dirty="0" smtClean="0">
                          <a:solidFill>
                            <a:schemeClr val="tx1"/>
                          </a:solidFill>
                        </a:rPr>
                        <a:t> </a:t>
                      </a:r>
                      <a:r>
                        <a:rPr lang="en-US" altLang="zh-CN" sz="1500" dirty="0" smtClean="0">
                          <a:solidFill>
                            <a:schemeClr val="tx1"/>
                          </a:solidFill>
                        </a:rPr>
                        <a:t>a</a:t>
                      </a:r>
                      <a:r>
                        <a:rPr lang="zh-CN" altLang="en-US" sz="1500" dirty="0" smtClean="0">
                          <a:solidFill>
                            <a:schemeClr val="tx1"/>
                          </a:solidFill>
                        </a:rPr>
                        <a:t> </a:t>
                      </a:r>
                      <a:r>
                        <a:rPr lang="en-US" altLang="zh-CN" sz="1500" dirty="0" smtClean="0">
                          <a:solidFill>
                            <a:schemeClr val="tx1"/>
                          </a:solidFill>
                        </a:rPr>
                        <a:t>different</a:t>
                      </a:r>
                      <a:r>
                        <a:rPr lang="zh-CN" altLang="en-US" sz="1500" dirty="0" smtClean="0">
                          <a:solidFill>
                            <a:schemeClr val="tx1"/>
                          </a:solidFill>
                        </a:rPr>
                        <a:t> </a:t>
                      </a:r>
                      <a:r>
                        <a:rPr lang="en-US" altLang="zh-CN" sz="1500" dirty="0" smtClean="0">
                          <a:solidFill>
                            <a:schemeClr val="tx1"/>
                          </a:solidFill>
                        </a:rPr>
                        <a:t>core</a:t>
                      </a:r>
                      <a:endParaRPr lang="en-US" sz="1500" dirty="0" smtClean="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533704">
                <a:tc>
                  <a:txBody>
                    <a:bodyPr/>
                    <a:lstStyle/>
                    <a:p>
                      <a:pPr algn="ctr"/>
                      <a:r>
                        <a:rPr lang="en-US" sz="1500" dirty="0" smtClean="0">
                          <a:solidFill>
                            <a:schemeClr val="tx1"/>
                          </a:solidFill>
                        </a:rPr>
                        <a:t>T4</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500" dirty="0" smtClean="0">
                          <a:solidFill>
                            <a:schemeClr val="tx1"/>
                          </a:solidFill>
                        </a:rPr>
                        <a:t>Cleanse L1+L2, Exec</a:t>
                      </a:r>
                      <a:r>
                        <a:rPr lang="en-US" altLang="zh-CN" sz="1500" dirty="0" smtClean="0">
                          <a:solidFill>
                            <a:schemeClr val="tx1"/>
                          </a:solidFill>
                        </a:rPr>
                        <a:t>ute</a:t>
                      </a:r>
                      <a:r>
                        <a:rPr lang="en-US" sz="1500" dirty="0" smtClean="0">
                          <a:solidFill>
                            <a:schemeClr val="tx1"/>
                          </a:solidFill>
                        </a:rPr>
                        <a:t> </a:t>
                      </a:r>
                      <a:r>
                        <a:rPr lang="en-US" sz="1500" baseline="0" dirty="0" smtClean="0">
                          <a:solidFill>
                            <a:schemeClr val="tx1"/>
                          </a:solidFill>
                        </a:rPr>
                        <a:t>Dummy</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500" dirty="0" smtClean="0">
                          <a:solidFill>
                            <a:schemeClr val="tx1"/>
                          </a:solidFill>
                        </a:rPr>
                        <a:t>Idle</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altLang="zh-CN" sz="1500" dirty="0" smtClean="0">
                          <a:solidFill>
                            <a:schemeClr val="tx1"/>
                          </a:solidFill>
                        </a:rPr>
                        <a:t>memory</a:t>
                      </a:r>
                      <a:r>
                        <a:rPr lang="zh-CN" altLang="en-US" sz="1500" dirty="0" smtClean="0">
                          <a:solidFill>
                            <a:schemeClr val="tx1"/>
                          </a:solidFill>
                        </a:rPr>
                        <a:t> </a:t>
                      </a:r>
                      <a:r>
                        <a:rPr lang="en-US" altLang="zh-CN" sz="1500" dirty="0" smtClean="0">
                          <a:solidFill>
                            <a:schemeClr val="tx1"/>
                          </a:solidFill>
                        </a:rPr>
                        <a:t>access</a:t>
                      </a:r>
                      <a:r>
                        <a:rPr lang="zh-CN" altLang="en-US" sz="1500" dirty="0" smtClean="0">
                          <a:solidFill>
                            <a:schemeClr val="tx1"/>
                          </a:solidFill>
                        </a:rPr>
                        <a:t> </a:t>
                      </a:r>
                      <a:r>
                        <a:rPr lang="en-US" altLang="zh-CN" sz="1500" dirty="0" smtClean="0">
                          <a:solidFill>
                            <a:schemeClr val="tx1"/>
                          </a:solidFill>
                        </a:rPr>
                        <a:t>time</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bl>
          </a:graphicData>
        </a:graphic>
      </p:graphicFrame>
      <p:sp>
        <p:nvSpPr>
          <p:cNvPr id="4" name="Content Placeholder 3"/>
          <p:cNvSpPr>
            <a:spLocks noGrp="1"/>
          </p:cNvSpPr>
          <p:nvPr>
            <p:ph idx="15"/>
          </p:nvPr>
        </p:nvSpPr>
        <p:spPr/>
        <p:txBody>
          <a:bodyPr/>
          <a:lstStyle/>
          <a:p>
            <a:endParaRPr lang="en-US"/>
          </a:p>
        </p:txBody>
      </p:sp>
      <p:sp>
        <p:nvSpPr>
          <p:cNvPr id="8" name="TextBox 7"/>
          <p:cNvSpPr txBox="1"/>
          <p:nvPr/>
        </p:nvSpPr>
        <p:spPr>
          <a:xfrm>
            <a:off x="491594" y="963185"/>
            <a:ext cx="5653175" cy="461665"/>
          </a:xfrm>
          <a:prstGeom prst="rect">
            <a:avLst/>
          </a:prstGeom>
          <a:noFill/>
        </p:spPr>
        <p:txBody>
          <a:bodyPr wrap="square" rtlCol="0">
            <a:spAutoFit/>
          </a:bodyPr>
          <a:lstStyle/>
          <a:p>
            <a:pPr algn="ctr"/>
            <a:r>
              <a:rPr lang="en-US" altLang="zh-CN" sz="2400" dirty="0"/>
              <a:t>Cache</a:t>
            </a:r>
            <a:r>
              <a:rPr lang="zh-CN" altLang="en-US" sz="2400" dirty="0"/>
              <a:t> </a:t>
            </a:r>
            <a:r>
              <a:rPr lang="en-US" altLang="zh-CN" sz="2400" dirty="0"/>
              <a:t>Flush</a:t>
            </a:r>
            <a:r>
              <a:rPr lang="zh-CN" altLang="en-US" sz="2400" dirty="0"/>
              <a:t> </a:t>
            </a:r>
            <a:r>
              <a:rPr lang="en-US" altLang="zh-CN" sz="2400" smtClean="0"/>
              <a:t>Interface:</a:t>
            </a:r>
            <a:r>
              <a:rPr lang="zh-CN" altLang="en-US" sz="2400" dirty="0" smtClean="0"/>
              <a:t> </a:t>
            </a:r>
            <a:r>
              <a:rPr lang="en-US" altLang="zh-CN" sz="2400" dirty="0" err="1"/>
              <a:t>clearcache</a:t>
            </a:r>
            <a:endParaRPr lang="en-US" altLang="zh-CN" sz="2400" dirty="0"/>
          </a:p>
        </p:txBody>
      </p:sp>
      <p:sp>
        <p:nvSpPr>
          <p:cNvPr id="2" name="Content Placeholder 1"/>
          <p:cNvSpPr>
            <a:spLocks noGrp="1"/>
          </p:cNvSpPr>
          <p:nvPr>
            <p:ph idx="15"/>
          </p:nvPr>
        </p:nvSpPr>
        <p:spPr/>
        <p:txBody>
          <a:bodyPr/>
          <a:lstStyle/>
          <a:p>
            <a:endParaRPr lang="en-US"/>
          </a:p>
        </p:txBody>
      </p:sp>
      <p:sp>
        <p:nvSpPr>
          <p:cNvPr id="7"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707883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968217462"/>
              </p:ext>
            </p:extLst>
          </p:nvPr>
        </p:nvGraphicFramePr>
        <p:xfrm>
          <a:off x="304611" y="1679355"/>
          <a:ext cx="6159055" cy="2514305"/>
        </p:xfrm>
        <a:graphic>
          <a:graphicData uri="http://schemas.openxmlformats.org/drawingml/2006/table">
            <a:tbl>
              <a:tblPr firstRow="1" bandRow="1">
                <a:tableStyleId>{72833802-FEF1-4C79-8D5D-14CF1EAF98D9}</a:tableStyleId>
              </a:tblPr>
              <a:tblGrid>
                <a:gridCol w="1401317"/>
                <a:gridCol w="1663065"/>
                <a:gridCol w="1122998"/>
                <a:gridCol w="1971675"/>
              </a:tblGrid>
              <a:tr h="443778">
                <a:tc>
                  <a:txBody>
                    <a:bodyPr/>
                    <a:lstStyle/>
                    <a:p>
                      <a:pPr algn="ctr"/>
                      <a:r>
                        <a:rPr lang="en-US" altLang="zh-CN" sz="1500" dirty="0" smtClean="0">
                          <a:solidFill>
                            <a:schemeClr val="tx1"/>
                          </a:solidFill>
                        </a:rPr>
                        <a:t>Measurement</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B0F0"/>
                    </a:solidFill>
                  </a:tcPr>
                </a:tc>
                <a:tc>
                  <a:txBody>
                    <a:bodyPr/>
                    <a:lstStyle/>
                    <a:p>
                      <a:pPr algn="ctr"/>
                      <a:r>
                        <a:rPr lang="en-US" altLang="zh-CN" sz="1500" dirty="0" smtClean="0">
                          <a:solidFill>
                            <a:schemeClr val="tx1"/>
                          </a:solidFill>
                        </a:rPr>
                        <a:t>Thread A</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1500" dirty="0" smtClean="0">
                          <a:solidFill>
                            <a:schemeClr val="tx1"/>
                          </a:solidFill>
                        </a:rPr>
                        <a:t>Thread B</a:t>
                      </a:r>
                      <a:endParaRPr lang="en-US" sz="1500" dirty="0" smtClean="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B0F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1500" dirty="0" smtClean="0">
                          <a:solidFill>
                            <a:schemeClr val="tx1"/>
                          </a:solidFill>
                        </a:rPr>
                        <a:t>PURPOSE</a:t>
                      </a:r>
                      <a:endParaRPr lang="en-US" sz="1500" dirty="0" smtClean="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B0F0"/>
                    </a:solidFill>
                  </a:tcPr>
                </a:tc>
              </a:tr>
              <a:tr h="477339">
                <a:tc>
                  <a:txBody>
                    <a:bodyPr/>
                    <a:lstStyle/>
                    <a:p>
                      <a:pPr algn="ctr"/>
                      <a:r>
                        <a:rPr lang="en-US" altLang="zh-CN" sz="1500" dirty="0" smtClean="0">
                          <a:solidFill>
                            <a:schemeClr val="tx1"/>
                          </a:solidFill>
                        </a:rPr>
                        <a:t>T1</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500" dirty="0" smtClean="0">
                          <a:solidFill>
                            <a:schemeClr val="tx1"/>
                          </a:solidFill>
                        </a:rPr>
                        <a:t>Exec</a:t>
                      </a:r>
                      <a:r>
                        <a:rPr lang="en-US" altLang="zh-CN" sz="1500" dirty="0" smtClean="0">
                          <a:solidFill>
                            <a:schemeClr val="tx1"/>
                          </a:solidFill>
                        </a:rPr>
                        <a:t>ute</a:t>
                      </a:r>
                      <a:r>
                        <a:rPr lang="en-US" sz="1500" baseline="0" dirty="0" smtClean="0">
                          <a:solidFill>
                            <a:schemeClr val="tx1"/>
                          </a:solidFill>
                        </a:rPr>
                        <a:t> Dummy</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500" dirty="0" smtClean="0">
                          <a:solidFill>
                            <a:schemeClr val="tx1"/>
                          </a:solidFill>
                        </a:rPr>
                        <a:t>Idle</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altLang="zh-CN" sz="1500" dirty="0" smtClean="0">
                          <a:solidFill>
                            <a:srgbClr val="FF0000"/>
                          </a:solidFill>
                        </a:rPr>
                        <a:t>L1</a:t>
                      </a:r>
                      <a:r>
                        <a:rPr lang="zh-CN" altLang="en-US" sz="1500" dirty="0" smtClean="0">
                          <a:solidFill>
                            <a:srgbClr val="FF0000"/>
                          </a:solidFill>
                        </a:rPr>
                        <a:t> </a:t>
                      </a:r>
                      <a:r>
                        <a:rPr lang="en-US" altLang="zh-CN" sz="1500" dirty="0" smtClean="0">
                          <a:solidFill>
                            <a:srgbClr val="FF0000"/>
                          </a:solidFill>
                        </a:rPr>
                        <a:t>cache</a:t>
                      </a:r>
                      <a:r>
                        <a:rPr lang="zh-CN" altLang="en-US" sz="1500" dirty="0" smtClean="0">
                          <a:solidFill>
                            <a:srgbClr val="FF0000"/>
                          </a:solidFill>
                        </a:rPr>
                        <a:t> </a:t>
                      </a:r>
                      <a:r>
                        <a:rPr lang="en-US" altLang="zh-CN" sz="1500" dirty="0" smtClean="0">
                          <a:solidFill>
                            <a:srgbClr val="FF0000"/>
                          </a:solidFill>
                        </a:rPr>
                        <a:t>access</a:t>
                      </a:r>
                      <a:r>
                        <a:rPr lang="zh-CN" altLang="en-US" sz="1500" dirty="0" smtClean="0">
                          <a:solidFill>
                            <a:srgbClr val="FF0000"/>
                          </a:solidFill>
                        </a:rPr>
                        <a:t> </a:t>
                      </a:r>
                      <a:r>
                        <a:rPr lang="en-US" altLang="zh-CN" sz="1500" dirty="0" smtClean="0">
                          <a:solidFill>
                            <a:srgbClr val="FF0000"/>
                          </a:solidFill>
                        </a:rPr>
                        <a:t>time</a:t>
                      </a:r>
                      <a:endParaRPr lang="en-US" sz="1500" dirty="0">
                        <a:solidFill>
                          <a:srgbClr val="FF0000"/>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533704">
                <a:tc>
                  <a:txBody>
                    <a:bodyPr/>
                    <a:lstStyle/>
                    <a:p>
                      <a:pPr algn="ctr"/>
                      <a:r>
                        <a:rPr lang="en-US" altLang="zh-CN" sz="1500" dirty="0" smtClean="0">
                          <a:solidFill>
                            <a:schemeClr val="tx1"/>
                          </a:solidFill>
                        </a:rPr>
                        <a:t>T2</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altLang="zh-CN" sz="1500" dirty="0" err="1" smtClean="0">
                          <a:solidFill>
                            <a:schemeClr val="tx1"/>
                          </a:solidFill>
                        </a:rPr>
                        <a:t>Clearcache</a:t>
                      </a:r>
                      <a:r>
                        <a:rPr lang="en-US" altLang="zh-CN" sz="1500" dirty="0" smtClean="0">
                          <a:solidFill>
                            <a:schemeClr val="tx1"/>
                          </a:solidFill>
                        </a:rPr>
                        <a:t>, </a:t>
                      </a:r>
                      <a:endParaRPr lang="zh-CN" altLang="en-US" sz="1500" dirty="0" smtClean="0">
                        <a:solidFill>
                          <a:schemeClr val="tx1"/>
                        </a:solidFill>
                      </a:endParaRPr>
                    </a:p>
                    <a:p>
                      <a:pPr algn="ctr"/>
                      <a:r>
                        <a:rPr lang="en-US" altLang="zh-CN" sz="1500" dirty="0" smtClean="0">
                          <a:solidFill>
                            <a:schemeClr val="tx1"/>
                          </a:solidFill>
                        </a:rPr>
                        <a:t>Execute </a:t>
                      </a:r>
                      <a:r>
                        <a:rPr lang="en-US" sz="1500" baseline="0" dirty="0" smtClean="0">
                          <a:solidFill>
                            <a:schemeClr val="tx1"/>
                          </a:solidFill>
                        </a:rPr>
                        <a:t>Dummy</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500" dirty="0" smtClean="0">
                          <a:solidFill>
                            <a:schemeClr val="tx1"/>
                          </a:solidFill>
                        </a:rPr>
                        <a:t>Idle</a:t>
                      </a: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altLang="zh-CN" sz="1500" dirty="0" smtClean="0">
                          <a:solidFill>
                            <a:schemeClr val="tx1"/>
                          </a:solidFill>
                        </a:rPr>
                        <a:t>effects</a:t>
                      </a:r>
                      <a:r>
                        <a:rPr lang="zh-CN" altLang="en-US" sz="1500" dirty="0" smtClean="0">
                          <a:solidFill>
                            <a:schemeClr val="tx1"/>
                          </a:solidFill>
                        </a:rPr>
                        <a:t> </a:t>
                      </a:r>
                      <a:r>
                        <a:rPr lang="en-US" altLang="zh-CN" sz="1500" dirty="0" smtClean="0">
                          <a:solidFill>
                            <a:schemeClr val="tx1"/>
                          </a:solidFill>
                        </a:rPr>
                        <a:t>of</a:t>
                      </a:r>
                      <a:r>
                        <a:rPr lang="zh-CN" altLang="en-US" sz="1500" dirty="0" smtClean="0">
                          <a:solidFill>
                            <a:schemeClr val="tx1"/>
                          </a:solidFill>
                        </a:rPr>
                        <a:t> </a:t>
                      </a:r>
                      <a:r>
                        <a:rPr lang="en-US" altLang="zh-CN" sz="1500" dirty="0" err="1" smtClean="0">
                          <a:solidFill>
                            <a:schemeClr val="tx1"/>
                          </a:solidFill>
                        </a:rPr>
                        <a:t>clearcache</a:t>
                      </a:r>
                      <a:endParaRPr lang="zh-CN" altLang="en-US" sz="1500" dirty="0" smtClean="0">
                        <a:solidFill>
                          <a:schemeClr val="tx1"/>
                        </a:solidFill>
                      </a:endParaRPr>
                    </a:p>
                    <a:p>
                      <a:pPr algn="ctr"/>
                      <a:r>
                        <a:rPr lang="en-US" altLang="zh-CN" sz="1500" dirty="0" smtClean="0">
                          <a:solidFill>
                            <a:schemeClr val="tx1"/>
                          </a:solidFill>
                        </a:rPr>
                        <a:t>on</a:t>
                      </a:r>
                      <a:r>
                        <a:rPr lang="zh-CN" altLang="en-US" sz="1500" dirty="0" smtClean="0">
                          <a:solidFill>
                            <a:schemeClr val="tx1"/>
                          </a:solidFill>
                        </a:rPr>
                        <a:t> </a:t>
                      </a:r>
                      <a:r>
                        <a:rPr lang="en-US" altLang="zh-CN" sz="1500" dirty="0" smtClean="0">
                          <a:solidFill>
                            <a:schemeClr val="tx1"/>
                          </a:solidFill>
                        </a:rPr>
                        <a:t>local</a:t>
                      </a:r>
                      <a:r>
                        <a:rPr lang="zh-CN" altLang="en-US" sz="1500" dirty="0" smtClean="0">
                          <a:solidFill>
                            <a:schemeClr val="tx1"/>
                          </a:solidFill>
                        </a:rPr>
                        <a:t> </a:t>
                      </a:r>
                      <a:r>
                        <a:rPr lang="en-US" altLang="zh-CN" sz="1500" dirty="0" smtClean="0">
                          <a:solidFill>
                            <a:schemeClr val="tx1"/>
                          </a:solidFill>
                        </a:rPr>
                        <a:t>core</a:t>
                      </a:r>
                      <a:endParaRPr lang="en-US" sz="1500" dirty="0" smtClean="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525780">
                <a:tc>
                  <a:txBody>
                    <a:bodyPr/>
                    <a:lstStyle/>
                    <a:p>
                      <a:pPr algn="ctr"/>
                      <a:r>
                        <a:rPr lang="en-US" altLang="zh-CN" sz="1500" dirty="0" smtClean="0">
                          <a:solidFill>
                            <a:schemeClr val="tx1"/>
                          </a:solidFill>
                        </a:rPr>
                        <a:t>T3</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altLang="zh-CN" sz="1500" dirty="0" smtClean="0">
                          <a:solidFill>
                            <a:schemeClr val="tx1"/>
                          </a:solidFill>
                        </a:rPr>
                        <a:t>Execute </a:t>
                      </a:r>
                      <a:r>
                        <a:rPr lang="en-US" sz="1500" baseline="0" dirty="0" smtClean="0">
                          <a:solidFill>
                            <a:schemeClr val="tx1"/>
                          </a:solidFill>
                        </a:rPr>
                        <a:t>Dummy</a:t>
                      </a:r>
                      <a:endParaRPr lang="zh-CN" altLang="en-US" sz="1500" dirty="0" smtClean="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1500" dirty="0" err="1" smtClean="0">
                          <a:solidFill>
                            <a:schemeClr val="tx1"/>
                          </a:solidFill>
                        </a:rPr>
                        <a:t>Clearcache</a:t>
                      </a:r>
                      <a:endParaRPr lang="zh-CN" altLang="en-US" sz="1500" dirty="0" smtClean="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altLang="zh-CN" sz="1500" dirty="0" smtClean="0">
                          <a:solidFill>
                            <a:schemeClr val="tx1"/>
                          </a:solidFill>
                        </a:rPr>
                        <a:t>effects</a:t>
                      </a:r>
                      <a:r>
                        <a:rPr lang="zh-CN" altLang="en-US" sz="1500" dirty="0" smtClean="0">
                          <a:solidFill>
                            <a:schemeClr val="tx1"/>
                          </a:solidFill>
                        </a:rPr>
                        <a:t> </a:t>
                      </a:r>
                      <a:r>
                        <a:rPr lang="en-US" altLang="zh-CN" sz="1500" dirty="0" smtClean="0">
                          <a:solidFill>
                            <a:schemeClr val="tx1"/>
                          </a:solidFill>
                        </a:rPr>
                        <a:t>of</a:t>
                      </a:r>
                      <a:r>
                        <a:rPr lang="zh-CN" altLang="en-US" sz="1500" dirty="0" smtClean="0">
                          <a:solidFill>
                            <a:schemeClr val="tx1"/>
                          </a:solidFill>
                        </a:rPr>
                        <a:t> </a:t>
                      </a:r>
                      <a:r>
                        <a:rPr lang="en-US" altLang="zh-CN" sz="1500" dirty="0" err="1" smtClean="0">
                          <a:solidFill>
                            <a:schemeClr val="tx1"/>
                          </a:solidFill>
                        </a:rPr>
                        <a:t>clearcache</a:t>
                      </a:r>
                      <a:endParaRPr lang="zh-CN" altLang="en-US" sz="1500" dirty="0" smtClean="0">
                        <a:solidFill>
                          <a:schemeClr val="tx1"/>
                        </a:solidFill>
                      </a:endParaRPr>
                    </a:p>
                    <a:p>
                      <a:pPr algn="ctr"/>
                      <a:r>
                        <a:rPr lang="en-US" altLang="zh-CN" sz="1500" dirty="0" smtClean="0">
                          <a:solidFill>
                            <a:schemeClr val="tx1"/>
                          </a:solidFill>
                        </a:rPr>
                        <a:t>on</a:t>
                      </a:r>
                      <a:r>
                        <a:rPr lang="zh-CN" altLang="en-US" sz="1500" dirty="0" smtClean="0">
                          <a:solidFill>
                            <a:schemeClr val="tx1"/>
                          </a:solidFill>
                        </a:rPr>
                        <a:t> </a:t>
                      </a:r>
                      <a:r>
                        <a:rPr lang="en-US" altLang="zh-CN" sz="1500" dirty="0" smtClean="0">
                          <a:solidFill>
                            <a:schemeClr val="tx1"/>
                          </a:solidFill>
                        </a:rPr>
                        <a:t>a</a:t>
                      </a:r>
                      <a:r>
                        <a:rPr lang="zh-CN" altLang="en-US" sz="1500" dirty="0" smtClean="0">
                          <a:solidFill>
                            <a:schemeClr val="tx1"/>
                          </a:solidFill>
                        </a:rPr>
                        <a:t> </a:t>
                      </a:r>
                      <a:r>
                        <a:rPr lang="en-US" altLang="zh-CN" sz="1500" dirty="0" smtClean="0">
                          <a:solidFill>
                            <a:schemeClr val="tx1"/>
                          </a:solidFill>
                        </a:rPr>
                        <a:t>different</a:t>
                      </a:r>
                      <a:r>
                        <a:rPr lang="zh-CN" altLang="en-US" sz="1500" dirty="0" smtClean="0">
                          <a:solidFill>
                            <a:schemeClr val="tx1"/>
                          </a:solidFill>
                        </a:rPr>
                        <a:t> </a:t>
                      </a:r>
                      <a:r>
                        <a:rPr lang="en-US" altLang="zh-CN" sz="1500" dirty="0" smtClean="0">
                          <a:solidFill>
                            <a:schemeClr val="tx1"/>
                          </a:solidFill>
                        </a:rPr>
                        <a:t>core</a:t>
                      </a:r>
                      <a:endParaRPr lang="en-US" sz="1500" dirty="0" smtClean="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533704">
                <a:tc>
                  <a:txBody>
                    <a:bodyPr/>
                    <a:lstStyle/>
                    <a:p>
                      <a:pPr algn="ctr"/>
                      <a:r>
                        <a:rPr lang="en-US" sz="1500" dirty="0" smtClean="0">
                          <a:solidFill>
                            <a:schemeClr val="tx1"/>
                          </a:solidFill>
                        </a:rPr>
                        <a:t>T4</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500" dirty="0" smtClean="0">
                          <a:solidFill>
                            <a:schemeClr val="tx1"/>
                          </a:solidFill>
                        </a:rPr>
                        <a:t>Cleanse L1+L2, Exec</a:t>
                      </a:r>
                      <a:r>
                        <a:rPr lang="en-US" altLang="zh-CN" sz="1500" dirty="0" smtClean="0">
                          <a:solidFill>
                            <a:schemeClr val="tx1"/>
                          </a:solidFill>
                        </a:rPr>
                        <a:t>ute</a:t>
                      </a:r>
                      <a:r>
                        <a:rPr lang="en-US" sz="1500" dirty="0" smtClean="0">
                          <a:solidFill>
                            <a:schemeClr val="tx1"/>
                          </a:solidFill>
                        </a:rPr>
                        <a:t> </a:t>
                      </a:r>
                      <a:r>
                        <a:rPr lang="en-US" sz="1500" baseline="0" dirty="0" smtClean="0">
                          <a:solidFill>
                            <a:schemeClr val="tx1"/>
                          </a:solidFill>
                        </a:rPr>
                        <a:t>Dummy</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500" dirty="0" smtClean="0">
                          <a:solidFill>
                            <a:schemeClr val="tx1"/>
                          </a:solidFill>
                        </a:rPr>
                        <a:t>Idle</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altLang="zh-CN" sz="1500" dirty="0" smtClean="0">
                          <a:solidFill>
                            <a:schemeClr val="tx1"/>
                          </a:solidFill>
                        </a:rPr>
                        <a:t>memory</a:t>
                      </a:r>
                      <a:r>
                        <a:rPr lang="zh-CN" altLang="en-US" sz="1500" dirty="0" smtClean="0">
                          <a:solidFill>
                            <a:schemeClr val="tx1"/>
                          </a:solidFill>
                        </a:rPr>
                        <a:t> </a:t>
                      </a:r>
                      <a:r>
                        <a:rPr lang="en-US" altLang="zh-CN" sz="1500" dirty="0" smtClean="0">
                          <a:solidFill>
                            <a:schemeClr val="tx1"/>
                          </a:solidFill>
                        </a:rPr>
                        <a:t>access</a:t>
                      </a:r>
                      <a:r>
                        <a:rPr lang="zh-CN" altLang="en-US" sz="1500" dirty="0" smtClean="0">
                          <a:solidFill>
                            <a:schemeClr val="tx1"/>
                          </a:solidFill>
                        </a:rPr>
                        <a:t> </a:t>
                      </a:r>
                      <a:r>
                        <a:rPr lang="en-US" altLang="zh-CN" sz="1500" dirty="0" smtClean="0">
                          <a:solidFill>
                            <a:schemeClr val="tx1"/>
                          </a:solidFill>
                        </a:rPr>
                        <a:t>time</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bl>
          </a:graphicData>
        </a:graphic>
      </p:graphicFrame>
      <p:sp>
        <p:nvSpPr>
          <p:cNvPr id="4" name="Content Placeholder 3"/>
          <p:cNvSpPr>
            <a:spLocks noGrp="1"/>
          </p:cNvSpPr>
          <p:nvPr>
            <p:ph idx="15"/>
          </p:nvPr>
        </p:nvSpPr>
        <p:spPr/>
        <p:txBody>
          <a:bodyPr/>
          <a:lstStyle/>
          <a:p>
            <a:endParaRPr lang="en-US"/>
          </a:p>
        </p:txBody>
      </p:sp>
      <p:sp>
        <p:nvSpPr>
          <p:cNvPr id="8" name="TextBox 7"/>
          <p:cNvSpPr txBox="1"/>
          <p:nvPr/>
        </p:nvSpPr>
        <p:spPr>
          <a:xfrm>
            <a:off x="491594" y="963185"/>
            <a:ext cx="5653175" cy="461665"/>
          </a:xfrm>
          <a:prstGeom prst="rect">
            <a:avLst/>
          </a:prstGeom>
          <a:noFill/>
        </p:spPr>
        <p:txBody>
          <a:bodyPr wrap="square" rtlCol="0">
            <a:spAutoFit/>
          </a:bodyPr>
          <a:lstStyle/>
          <a:p>
            <a:pPr algn="ctr"/>
            <a:r>
              <a:rPr lang="en-US" altLang="zh-CN" sz="2400" dirty="0"/>
              <a:t>Cache</a:t>
            </a:r>
            <a:r>
              <a:rPr lang="zh-CN" altLang="en-US" sz="2400" dirty="0"/>
              <a:t> </a:t>
            </a:r>
            <a:r>
              <a:rPr lang="en-US" altLang="zh-CN" sz="2400" dirty="0"/>
              <a:t>Flush</a:t>
            </a:r>
            <a:r>
              <a:rPr lang="zh-CN" altLang="en-US" sz="2400" dirty="0"/>
              <a:t> </a:t>
            </a:r>
            <a:r>
              <a:rPr lang="en-US" altLang="zh-CN" sz="2400" smtClean="0"/>
              <a:t>Interface:</a:t>
            </a:r>
            <a:r>
              <a:rPr lang="zh-CN" altLang="en-US" sz="2400" dirty="0" smtClean="0"/>
              <a:t> </a:t>
            </a:r>
            <a:r>
              <a:rPr lang="en-US" altLang="zh-CN" sz="2400" dirty="0" err="1"/>
              <a:t>clearcache</a:t>
            </a:r>
            <a:endParaRPr lang="en-US" altLang="zh-CN" sz="2400" dirty="0"/>
          </a:p>
        </p:txBody>
      </p:sp>
      <p:sp>
        <p:nvSpPr>
          <p:cNvPr id="2" name="Content Placeholder 1"/>
          <p:cNvSpPr>
            <a:spLocks noGrp="1"/>
          </p:cNvSpPr>
          <p:nvPr>
            <p:ph idx="15"/>
          </p:nvPr>
        </p:nvSpPr>
        <p:spPr/>
        <p:txBody>
          <a:bodyPr/>
          <a:lstStyle/>
          <a:p>
            <a:endParaRPr lang="en-US"/>
          </a:p>
        </p:txBody>
      </p:sp>
      <p:sp>
        <p:nvSpPr>
          <p:cNvPr id="7"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7733198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977640" y="2747678"/>
            <a:ext cx="1435608" cy="548981"/>
          </a:xfrm>
          <a:prstGeom prst="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p:cNvSpPr/>
          <p:nvPr/>
        </p:nvSpPr>
        <p:spPr>
          <a:xfrm>
            <a:off x="1883812" y="3625341"/>
            <a:ext cx="3648308" cy="548981"/>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2582601" y="2191088"/>
            <a:ext cx="467502" cy="392247"/>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14" name="Rectangle 13"/>
          <p:cNvSpPr/>
          <p:nvPr/>
        </p:nvSpPr>
        <p:spPr>
          <a:xfrm>
            <a:off x="2098548" y="2747678"/>
            <a:ext cx="1435608" cy="548981"/>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Rectangle 14"/>
          <p:cNvSpPr/>
          <p:nvPr/>
        </p:nvSpPr>
        <p:spPr>
          <a:xfrm>
            <a:off x="4461693" y="2191088"/>
            <a:ext cx="467502" cy="392247"/>
          </a:xfrm>
          <a:prstGeom prst="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16" name="TextBox 15"/>
          <p:cNvSpPr txBox="1"/>
          <p:nvPr/>
        </p:nvSpPr>
        <p:spPr>
          <a:xfrm>
            <a:off x="381866" y="2191088"/>
            <a:ext cx="1072031" cy="300082"/>
          </a:xfrm>
          <a:prstGeom prst="rect">
            <a:avLst/>
          </a:prstGeom>
          <a:noFill/>
        </p:spPr>
        <p:txBody>
          <a:bodyPr wrap="square" rtlCol="0">
            <a:spAutoFit/>
          </a:bodyPr>
          <a:lstStyle/>
          <a:p>
            <a:r>
              <a:rPr lang="en-US" sz="1350" dirty="0"/>
              <a:t>L1 CACHE</a:t>
            </a:r>
          </a:p>
        </p:txBody>
      </p:sp>
      <p:sp>
        <p:nvSpPr>
          <p:cNvPr id="17" name="TextBox 16"/>
          <p:cNvSpPr txBox="1"/>
          <p:nvPr/>
        </p:nvSpPr>
        <p:spPr>
          <a:xfrm>
            <a:off x="381866" y="2883667"/>
            <a:ext cx="1072031" cy="300082"/>
          </a:xfrm>
          <a:prstGeom prst="rect">
            <a:avLst/>
          </a:prstGeom>
          <a:noFill/>
        </p:spPr>
        <p:txBody>
          <a:bodyPr wrap="square" rtlCol="0">
            <a:spAutoFit/>
          </a:bodyPr>
          <a:lstStyle/>
          <a:p>
            <a:r>
              <a:rPr lang="en-US" sz="1350" dirty="0"/>
              <a:t>L2 CACHE</a:t>
            </a:r>
          </a:p>
        </p:txBody>
      </p:sp>
      <p:sp>
        <p:nvSpPr>
          <p:cNvPr id="18" name="TextBox 17"/>
          <p:cNvSpPr txBox="1"/>
          <p:nvPr/>
        </p:nvSpPr>
        <p:spPr>
          <a:xfrm>
            <a:off x="381866" y="3761332"/>
            <a:ext cx="1072031" cy="300082"/>
          </a:xfrm>
          <a:prstGeom prst="rect">
            <a:avLst/>
          </a:prstGeom>
          <a:noFill/>
        </p:spPr>
        <p:txBody>
          <a:bodyPr wrap="square" rtlCol="0">
            <a:spAutoFit/>
          </a:bodyPr>
          <a:lstStyle/>
          <a:p>
            <a:r>
              <a:rPr lang="en-US" sz="1350" dirty="0"/>
              <a:t>L3 CACHE</a:t>
            </a:r>
          </a:p>
        </p:txBody>
      </p:sp>
      <p:sp>
        <p:nvSpPr>
          <p:cNvPr id="19" name="TextBox 18"/>
          <p:cNvSpPr txBox="1"/>
          <p:nvPr/>
        </p:nvSpPr>
        <p:spPr>
          <a:xfrm>
            <a:off x="2234103" y="1798018"/>
            <a:ext cx="1475451" cy="300082"/>
          </a:xfrm>
          <a:prstGeom prst="rect">
            <a:avLst/>
          </a:prstGeom>
          <a:noFill/>
        </p:spPr>
        <p:txBody>
          <a:bodyPr wrap="square" rtlCol="0">
            <a:spAutoFit/>
          </a:bodyPr>
          <a:lstStyle/>
          <a:p>
            <a:r>
              <a:rPr lang="en-US" sz="1350"/>
              <a:t>VICTIM CORE</a:t>
            </a:r>
            <a:endParaRPr lang="en-US" sz="1350" dirty="0"/>
          </a:p>
        </p:txBody>
      </p:sp>
      <p:sp>
        <p:nvSpPr>
          <p:cNvPr id="20" name="TextBox 19"/>
          <p:cNvSpPr txBox="1"/>
          <p:nvPr/>
        </p:nvSpPr>
        <p:spPr>
          <a:xfrm>
            <a:off x="3977640" y="1814084"/>
            <a:ext cx="1669582" cy="300082"/>
          </a:xfrm>
          <a:prstGeom prst="rect">
            <a:avLst/>
          </a:prstGeom>
          <a:noFill/>
        </p:spPr>
        <p:txBody>
          <a:bodyPr wrap="square" rtlCol="0">
            <a:spAutoFit/>
          </a:bodyPr>
          <a:lstStyle/>
          <a:p>
            <a:r>
              <a:rPr lang="en-US" sz="1350" dirty="0"/>
              <a:t>ATTACKER CORE</a:t>
            </a:r>
          </a:p>
        </p:txBody>
      </p:sp>
      <p:cxnSp>
        <p:nvCxnSpPr>
          <p:cNvPr id="22" name="Straight Connector 21"/>
          <p:cNvCxnSpPr>
            <a:stCxn id="9" idx="1"/>
            <a:endCxn id="9" idx="3"/>
          </p:cNvCxnSpPr>
          <p:nvPr/>
        </p:nvCxnSpPr>
        <p:spPr>
          <a:xfrm>
            <a:off x="2582601" y="2387212"/>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582601" y="3031864"/>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582601" y="3895972"/>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461693" y="2387212"/>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4461693" y="3031864"/>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381866" y="870094"/>
            <a:ext cx="5904886" cy="461665"/>
          </a:xfrm>
          <a:prstGeom prst="rect">
            <a:avLst/>
          </a:prstGeom>
          <a:noFill/>
        </p:spPr>
        <p:txBody>
          <a:bodyPr wrap="none" rtlCol="0">
            <a:spAutoFit/>
          </a:bodyPr>
          <a:lstStyle/>
          <a:p>
            <a:r>
              <a:rPr lang="en-US" altLang="zh-CN" sz="2400" dirty="0"/>
              <a:t>Flush-Reload Side-Channel Attack on x86</a:t>
            </a:r>
          </a:p>
        </p:txBody>
      </p:sp>
      <p:sp>
        <p:nvSpPr>
          <p:cNvPr id="2" name="Content Placeholder 1"/>
          <p:cNvSpPr>
            <a:spLocks noGrp="1"/>
          </p:cNvSpPr>
          <p:nvPr>
            <p:ph idx="15"/>
          </p:nvPr>
        </p:nvSpPr>
        <p:spPr/>
        <p:txBody>
          <a:bodyPr/>
          <a:lstStyle/>
          <a:p>
            <a:endParaRPr lang="en-US"/>
          </a:p>
        </p:txBody>
      </p:sp>
      <p:sp>
        <p:nvSpPr>
          <p:cNvPr id="28"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8595631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27355115"/>
              </p:ext>
            </p:extLst>
          </p:nvPr>
        </p:nvGraphicFramePr>
        <p:xfrm>
          <a:off x="304611" y="1679355"/>
          <a:ext cx="6159055" cy="2514305"/>
        </p:xfrm>
        <a:graphic>
          <a:graphicData uri="http://schemas.openxmlformats.org/drawingml/2006/table">
            <a:tbl>
              <a:tblPr firstRow="1" bandRow="1">
                <a:tableStyleId>{72833802-FEF1-4C79-8D5D-14CF1EAF98D9}</a:tableStyleId>
              </a:tblPr>
              <a:tblGrid>
                <a:gridCol w="1401317"/>
                <a:gridCol w="1663065"/>
                <a:gridCol w="1122998"/>
                <a:gridCol w="1971675"/>
              </a:tblGrid>
              <a:tr h="443778">
                <a:tc>
                  <a:txBody>
                    <a:bodyPr/>
                    <a:lstStyle/>
                    <a:p>
                      <a:pPr algn="ctr"/>
                      <a:r>
                        <a:rPr lang="en-US" altLang="zh-CN" sz="1500" dirty="0" smtClean="0">
                          <a:solidFill>
                            <a:schemeClr val="tx1"/>
                          </a:solidFill>
                        </a:rPr>
                        <a:t>Measurement</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B0F0"/>
                    </a:solidFill>
                  </a:tcPr>
                </a:tc>
                <a:tc>
                  <a:txBody>
                    <a:bodyPr/>
                    <a:lstStyle/>
                    <a:p>
                      <a:pPr algn="ctr"/>
                      <a:r>
                        <a:rPr lang="en-US" altLang="zh-CN" sz="1500" dirty="0" smtClean="0">
                          <a:solidFill>
                            <a:schemeClr val="tx1"/>
                          </a:solidFill>
                        </a:rPr>
                        <a:t>Thread A</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1500" dirty="0" smtClean="0">
                          <a:solidFill>
                            <a:schemeClr val="tx1"/>
                          </a:solidFill>
                        </a:rPr>
                        <a:t>Thread B</a:t>
                      </a:r>
                      <a:endParaRPr lang="en-US" sz="1500" dirty="0" smtClean="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B0F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1500" dirty="0" smtClean="0">
                          <a:solidFill>
                            <a:schemeClr val="tx1"/>
                          </a:solidFill>
                        </a:rPr>
                        <a:t>PURPOSE</a:t>
                      </a:r>
                      <a:endParaRPr lang="en-US" sz="1500" dirty="0" smtClean="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B0F0"/>
                    </a:solidFill>
                  </a:tcPr>
                </a:tc>
              </a:tr>
              <a:tr h="477339">
                <a:tc>
                  <a:txBody>
                    <a:bodyPr/>
                    <a:lstStyle/>
                    <a:p>
                      <a:pPr algn="ctr"/>
                      <a:r>
                        <a:rPr lang="en-US" altLang="zh-CN" sz="1500" dirty="0" smtClean="0">
                          <a:solidFill>
                            <a:schemeClr val="tx1"/>
                          </a:solidFill>
                        </a:rPr>
                        <a:t>T1</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500" dirty="0" smtClean="0">
                          <a:solidFill>
                            <a:schemeClr val="tx1"/>
                          </a:solidFill>
                        </a:rPr>
                        <a:t>Exec</a:t>
                      </a:r>
                      <a:r>
                        <a:rPr lang="en-US" altLang="zh-CN" sz="1500" dirty="0" smtClean="0">
                          <a:solidFill>
                            <a:schemeClr val="tx1"/>
                          </a:solidFill>
                        </a:rPr>
                        <a:t>ute</a:t>
                      </a:r>
                      <a:r>
                        <a:rPr lang="en-US" sz="1500" baseline="0" dirty="0" smtClean="0">
                          <a:solidFill>
                            <a:schemeClr val="tx1"/>
                          </a:solidFill>
                        </a:rPr>
                        <a:t> Dummy</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500" dirty="0" smtClean="0">
                          <a:solidFill>
                            <a:schemeClr val="tx1"/>
                          </a:solidFill>
                        </a:rPr>
                        <a:t>Idle</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altLang="zh-CN" sz="1500" dirty="0" smtClean="0">
                          <a:solidFill>
                            <a:schemeClr val="tx1"/>
                          </a:solidFill>
                        </a:rPr>
                        <a:t>L1</a:t>
                      </a:r>
                      <a:r>
                        <a:rPr lang="zh-CN" altLang="en-US" sz="1500" dirty="0" smtClean="0">
                          <a:solidFill>
                            <a:schemeClr val="tx1"/>
                          </a:solidFill>
                        </a:rPr>
                        <a:t> </a:t>
                      </a:r>
                      <a:r>
                        <a:rPr lang="en-US" altLang="zh-CN" sz="1500" dirty="0" smtClean="0">
                          <a:solidFill>
                            <a:schemeClr val="tx1"/>
                          </a:solidFill>
                        </a:rPr>
                        <a:t>cache</a:t>
                      </a:r>
                      <a:r>
                        <a:rPr lang="zh-CN" altLang="en-US" sz="1500" dirty="0" smtClean="0">
                          <a:solidFill>
                            <a:schemeClr val="tx1"/>
                          </a:solidFill>
                        </a:rPr>
                        <a:t> </a:t>
                      </a:r>
                      <a:r>
                        <a:rPr lang="en-US" altLang="zh-CN" sz="1500" dirty="0" smtClean="0">
                          <a:solidFill>
                            <a:schemeClr val="tx1"/>
                          </a:solidFill>
                        </a:rPr>
                        <a:t>access</a:t>
                      </a:r>
                      <a:r>
                        <a:rPr lang="zh-CN" altLang="en-US" sz="1500" dirty="0" smtClean="0">
                          <a:solidFill>
                            <a:schemeClr val="tx1"/>
                          </a:solidFill>
                        </a:rPr>
                        <a:t> </a:t>
                      </a:r>
                      <a:r>
                        <a:rPr lang="en-US" altLang="zh-CN" sz="1500" dirty="0" smtClean="0">
                          <a:solidFill>
                            <a:schemeClr val="tx1"/>
                          </a:solidFill>
                        </a:rPr>
                        <a:t>time</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533704">
                <a:tc>
                  <a:txBody>
                    <a:bodyPr/>
                    <a:lstStyle/>
                    <a:p>
                      <a:pPr algn="ctr"/>
                      <a:r>
                        <a:rPr lang="en-US" altLang="zh-CN" sz="1500" dirty="0" smtClean="0">
                          <a:solidFill>
                            <a:schemeClr val="tx1"/>
                          </a:solidFill>
                        </a:rPr>
                        <a:t>T2</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altLang="zh-CN" sz="1500" dirty="0" err="1" smtClean="0">
                          <a:solidFill>
                            <a:schemeClr val="tx1"/>
                          </a:solidFill>
                        </a:rPr>
                        <a:t>Clearcache</a:t>
                      </a:r>
                      <a:r>
                        <a:rPr lang="en-US" altLang="zh-CN" sz="1500" dirty="0" smtClean="0">
                          <a:solidFill>
                            <a:schemeClr val="tx1"/>
                          </a:solidFill>
                        </a:rPr>
                        <a:t>, </a:t>
                      </a:r>
                      <a:endParaRPr lang="zh-CN" altLang="en-US" sz="1500" dirty="0" smtClean="0">
                        <a:solidFill>
                          <a:schemeClr val="tx1"/>
                        </a:solidFill>
                      </a:endParaRPr>
                    </a:p>
                    <a:p>
                      <a:pPr algn="ctr"/>
                      <a:r>
                        <a:rPr lang="en-US" altLang="zh-CN" sz="1500" dirty="0" smtClean="0">
                          <a:solidFill>
                            <a:schemeClr val="tx1"/>
                          </a:solidFill>
                        </a:rPr>
                        <a:t>Execute </a:t>
                      </a:r>
                      <a:r>
                        <a:rPr lang="en-US" sz="1500" baseline="0" dirty="0" smtClean="0">
                          <a:solidFill>
                            <a:schemeClr val="tx1"/>
                          </a:solidFill>
                        </a:rPr>
                        <a:t>Dummy</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500" dirty="0" smtClean="0">
                          <a:solidFill>
                            <a:schemeClr val="tx1"/>
                          </a:solidFill>
                        </a:rPr>
                        <a:t>Idle</a:t>
                      </a: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altLang="zh-CN" sz="1500" dirty="0" smtClean="0">
                          <a:solidFill>
                            <a:schemeClr val="tx1"/>
                          </a:solidFill>
                        </a:rPr>
                        <a:t>effects</a:t>
                      </a:r>
                      <a:r>
                        <a:rPr lang="zh-CN" altLang="en-US" sz="1500" dirty="0" smtClean="0">
                          <a:solidFill>
                            <a:schemeClr val="tx1"/>
                          </a:solidFill>
                        </a:rPr>
                        <a:t> </a:t>
                      </a:r>
                      <a:r>
                        <a:rPr lang="en-US" altLang="zh-CN" sz="1500" dirty="0" smtClean="0">
                          <a:solidFill>
                            <a:schemeClr val="tx1"/>
                          </a:solidFill>
                        </a:rPr>
                        <a:t>of</a:t>
                      </a:r>
                      <a:r>
                        <a:rPr lang="zh-CN" altLang="en-US" sz="1500" dirty="0" smtClean="0">
                          <a:solidFill>
                            <a:schemeClr val="tx1"/>
                          </a:solidFill>
                        </a:rPr>
                        <a:t> </a:t>
                      </a:r>
                      <a:r>
                        <a:rPr lang="en-US" altLang="zh-CN" sz="1500" dirty="0" err="1" smtClean="0">
                          <a:solidFill>
                            <a:schemeClr val="tx1"/>
                          </a:solidFill>
                        </a:rPr>
                        <a:t>clearcache</a:t>
                      </a:r>
                      <a:endParaRPr lang="zh-CN" altLang="en-US" sz="1500" dirty="0" smtClean="0">
                        <a:solidFill>
                          <a:schemeClr val="tx1"/>
                        </a:solidFill>
                      </a:endParaRPr>
                    </a:p>
                    <a:p>
                      <a:pPr algn="ctr"/>
                      <a:r>
                        <a:rPr lang="en-US" altLang="zh-CN" sz="1500" dirty="0" smtClean="0">
                          <a:solidFill>
                            <a:schemeClr val="tx1"/>
                          </a:solidFill>
                        </a:rPr>
                        <a:t>on</a:t>
                      </a:r>
                      <a:r>
                        <a:rPr lang="zh-CN" altLang="en-US" sz="1500" dirty="0" smtClean="0">
                          <a:solidFill>
                            <a:schemeClr val="tx1"/>
                          </a:solidFill>
                        </a:rPr>
                        <a:t> </a:t>
                      </a:r>
                      <a:r>
                        <a:rPr lang="en-US" altLang="zh-CN" sz="1500" dirty="0" smtClean="0">
                          <a:solidFill>
                            <a:schemeClr val="tx1"/>
                          </a:solidFill>
                        </a:rPr>
                        <a:t>local</a:t>
                      </a:r>
                      <a:r>
                        <a:rPr lang="zh-CN" altLang="en-US" sz="1500" dirty="0" smtClean="0">
                          <a:solidFill>
                            <a:schemeClr val="tx1"/>
                          </a:solidFill>
                        </a:rPr>
                        <a:t> </a:t>
                      </a:r>
                      <a:r>
                        <a:rPr lang="en-US" altLang="zh-CN" sz="1500" dirty="0" smtClean="0">
                          <a:solidFill>
                            <a:schemeClr val="tx1"/>
                          </a:solidFill>
                        </a:rPr>
                        <a:t>core</a:t>
                      </a:r>
                      <a:endParaRPr lang="en-US" sz="1500" dirty="0" smtClean="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525780">
                <a:tc>
                  <a:txBody>
                    <a:bodyPr/>
                    <a:lstStyle/>
                    <a:p>
                      <a:pPr algn="ctr"/>
                      <a:r>
                        <a:rPr lang="en-US" altLang="zh-CN" sz="1500" dirty="0" smtClean="0">
                          <a:solidFill>
                            <a:schemeClr val="tx1"/>
                          </a:solidFill>
                        </a:rPr>
                        <a:t>T3</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altLang="zh-CN" sz="1500" dirty="0" smtClean="0">
                          <a:solidFill>
                            <a:schemeClr val="tx1"/>
                          </a:solidFill>
                        </a:rPr>
                        <a:t>Execute </a:t>
                      </a:r>
                      <a:r>
                        <a:rPr lang="en-US" sz="1500" baseline="0" dirty="0" smtClean="0">
                          <a:solidFill>
                            <a:schemeClr val="tx1"/>
                          </a:solidFill>
                        </a:rPr>
                        <a:t>Dummy</a:t>
                      </a:r>
                      <a:endParaRPr lang="zh-CN" altLang="en-US" sz="1500" dirty="0" smtClean="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1500" dirty="0" err="1" smtClean="0">
                          <a:solidFill>
                            <a:schemeClr val="tx1"/>
                          </a:solidFill>
                        </a:rPr>
                        <a:t>Clearcache</a:t>
                      </a:r>
                      <a:endParaRPr lang="zh-CN" altLang="en-US" sz="1500" dirty="0" smtClean="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altLang="zh-CN" sz="1500" dirty="0" smtClean="0">
                          <a:solidFill>
                            <a:schemeClr val="tx1"/>
                          </a:solidFill>
                        </a:rPr>
                        <a:t>effects</a:t>
                      </a:r>
                      <a:r>
                        <a:rPr lang="zh-CN" altLang="en-US" sz="1500" dirty="0" smtClean="0">
                          <a:solidFill>
                            <a:schemeClr val="tx1"/>
                          </a:solidFill>
                        </a:rPr>
                        <a:t> </a:t>
                      </a:r>
                      <a:r>
                        <a:rPr lang="en-US" altLang="zh-CN" sz="1500" dirty="0" smtClean="0">
                          <a:solidFill>
                            <a:schemeClr val="tx1"/>
                          </a:solidFill>
                        </a:rPr>
                        <a:t>of</a:t>
                      </a:r>
                      <a:r>
                        <a:rPr lang="zh-CN" altLang="en-US" sz="1500" dirty="0" smtClean="0">
                          <a:solidFill>
                            <a:schemeClr val="tx1"/>
                          </a:solidFill>
                        </a:rPr>
                        <a:t> </a:t>
                      </a:r>
                      <a:r>
                        <a:rPr lang="en-US" altLang="zh-CN" sz="1500" dirty="0" err="1" smtClean="0">
                          <a:solidFill>
                            <a:schemeClr val="tx1"/>
                          </a:solidFill>
                        </a:rPr>
                        <a:t>clearcache</a:t>
                      </a:r>
                      <a:endParaRPr lang="zh-CN" altLang="en-US" sz="1500" dirty="0" smtClean="0">
                        <a:solidFill>
                          <a:schemeClr val="tx1"/>
                        </a:solidFill>
                      </a:endParaRPr>
                    </a:p>
                    <a:p>
                      <a:pPr algn="ctr"/>
                      <a:r>
                        <a:rPr lang="en-US" altLang="zh-CN" sz="1500" dirty="0" smtClean="0">
                          <a:solidFill>
                            <a:schemeClr val="tx1"/>
                          </a:solidFill>
                        </a:rPr>
                        <a:t>on</a:t>
                      </a:r>
                      <a:r>
                        <a:rPr lang="zh-CN" altLang="en-US" sz="1500" dirty="0" smtClean="0">
                          <a:solidFill>
                            <a:schemeClr val="tx1"/>
                          </a:solidFill>
                        </a:rPr>
                        <a:t> </a:t>
                      </a:r>
                      <a:r>
                        <a:rPr lang="en-US" altLang="zh-CN" sz="1500" dirty="0" smtClean="0">
                          <a:solidFill>
                            <a:schemeClr val="tx1"/>
                          </a:solidFill>
                        </a:rPr>
                        <a:t>a</a:t>
                      </a:r>
                      <a:r>
                        <a:rPr lang="zh-CN" altLang="en-US" sz="1500" dirty="0" smtClean="0">
                          <a:solidFill>
                            <a:schemeClr val="tx1"/>
                          </a:solidFill>
                        </a:rPr>
                        <a:t> </a:t>
                      </a:r>
                      <a:r>
                        <a:rPr lang="en-US" altLang="zh-CN" sz="1500" dirty="0" smtClean="0">
                          <a:solidFill>
                            <a:schemeClr val="tx1"/>
                          </a:solidFill>
                        </a:rPr>
                        <a:t>different</a:t>
                      </a:r>
                      <a:r>
                        <a:rPr lang="zh-CN" altLang="en-US" sz="1500" dirty="0" smtClean="0">
                          <a:solidFill>
                            <a:schemeClr val="tx1"/>
                          </a:solidFill>
                        </a:rPr>
                        <a:t> </a:t>
                      </a:r>
                      <a:r>
                        <a:rPr lang="en-US" altLang="zh-CN" sz="1500" dirty="0" smtClean="0">
                          <a:solidFill>
                            <a:schemeClr val="tx1"/>
                          </a:solidFill>
                        </a:rPr>
                        <a:t>core</a:t>
                      </a:r>
                      <a:endParaRPr lang="en-US" sz="1500" dirty="0" smtClean="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533704">
                <a:tc>
                  <a:txBody>
                    <a:bodyPr/>
                    <a:lstStyle/>
                    <a:p>
                      <a:pPr algn="ctr"/>
                      <a:r>
                        <a:rPr lang="en-US" sz="1500" dirty="0" smtClean="0">
                          <a:solidFill>
                            <a:schemeClr val="tx1"/>
                          </a:solidFill>
                        </a:rPr>
                        <a:t>T4</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500" dirty="0" smtClean="0">
                          <a:solidFill>
                            <a:schemeClr val="tx1"/>
                          </a:solidFill>
                        </a:rPr>
                        <a:t>Cleanse L1+L2, Exec</a:t>
                      </a:r>
                      <a:r>
                        <a:rPr lang="en-US" altLang="zh-CN" sz="1500" dirty="0" smtClean="0">
                          <a:solidFill>
                            <a:schemeClr val="tx1"/>
                          </a:solidFill>
                        </a:rPr>
                        <a:t>ute</a:t>
                      </a:r>
                      <a:r>
                        <a:rPr lang="en-US" sz="1500" dirty="0" smtClean="0">
                          <a:solidFill>
                            <a:schemeClr val="tx1"/>
                          </a:solidFill>
                        </a:rPr>
                        <a:t> </a:t>
                      </a:r>
                      <a:r>
                        <a:rPr lang="en-US" sz="1500" baseline="0" dirty="0" smtClean="0">
                          <a:solidFill>
                            <a:schemeClr val="tx1"/>
                          </a:solidFill>
                        </a:rPr>
                        <a:t>Dummy</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500" dirty="0" smtClean="0">
                          <a:solidFill>
                            <a:schemeClr val="tx1"/>
                          </a:solidFill>
                        </a:rPr>
                        <a:t>Idle</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altLang="zh-CN" sz="1500" dirty="0" smtClean="0">
                          <a:solidFill>
                            <a:srgbClr val="FF0000"/>
                          </a:solidFill>
                        </a:rPr>
                        <a:t>memory</a:t>
                      </a:r>
                      <a:r>
                        <a:rPr lang="zh-CN" altLang="en-US" sz="1500" dirty="0" smtClean="0">
                          <a:solidFill>
                            <a:srgbClr val="FF0000"/>
                          </a:solidFill>
                        </a:rPr>
                        <a:t> </a:t>
                      </a:r>
                      <a:r>
                        <a:rPr lang="en-US" altLang="zh-CN" sz="1500" dirty="0" smtClean="0">
                          <a:solidFill>
                            <a:srgbClr val="FF0000"/>
                          </a:solidFill>
                        </a:rPr>
                        <a:t>access</a:t>
                      </a:r>
                      <a:r>
                        <a:rPr lang="zh-CN" altLang="en-US" sz="1500" dirty="0" smtClean="0">
                          <a:solidFill>
                            <a:srgbClr val="FF0000"/>
                          </a:solidFill>
                        </a:rPr>
                        <a:t> </a:t>
                      </a:r>
                      <a:r>
                        <a:rPr lang="en-US" altLang="zh-CN" sz="1500" dirty="0" smtClean="0">
                          <a:solidFill>
                            <a:srgbClr val="FF0000"/>
                          </a:solidFill>
                        </a:rPr>
                        <a:t>time</a:t>
                      </a:r>
                      <a:endParaRPr lang="en-US" sz="1500" dirty="0">
                        <a:solidFill>
                          <a:srgbClr val="FF0000"/>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bl>
          </a:graphicData>
        </a:graphic>
      </p:graphicFrame>
      <p:sp>
        <p:nvSpPr>
          <p:cNvPr id="4" name="Content Placeholder 3"/>
          <p:cNvSpPr>
            <a:spLocks noGrp="1"/>
          </p:cNvSpPr>
          <p:nvPr>
            <p:ph idx="15"/>
          </p:nvPr>
        </p:nvSpPr>
        <p:spPr/>
        <p:txBody>
          <a:bodyPr/>
          <a:lstStyle/>
          <a:p>
            <a:endParaRPr lang="en-US" dirty="0"/>
          </a:p>
        </p:txBody>
      </p:sp>
      <p:sp>
        <p:nvSpPr>
          <p:cNvPr id="8" name="TextBox 7"/>
          <p:cNvSpPr txBox="1"/>
          <p:nvPr/>
        </p:nvSpPr>
        <p:spPr>
          <a:xfrm>
            <a:off x="491594" y="963185"/>
            <a:ext cx="5653175" cy="461665"/>
          </a:xfrm>
          <a:prstGeom prst="rect">
            <a:avLst/>
          </a:prstGeom>
          <a:noFill/>
        </p:spPr>
        <p:txBody>
          <a:bodyPr wrap="square" rtlCol="0">
            <a:spAutoFit/>
          </a:bodyPr>
          <a:lstStyle/>
          <a:p>
            <a:pPr algn="ctr"/>
            <a:r>
              <a:rPr lang="en-US" altLang="zh-CN" sz="2400" dirty="0"/>
              <a:t>Cache</a:t>
            </a:r>
            <a:r>
              <a:rPr lang="zh-CN" altLang="en-US" sz="2400" dirty="0"/>
              <a:t> </a:t>
            </a:r>
            <a:r>
              <a:rPr lang="en-US" altLang="zh-CN" sz="2400" dirty="0"/>
              <a:t>Flush</a:t>
            </a:r>
            <a:r>
              <a:rPr lang="zh-CN" altLang="en-US" sz="2400" dirty="0"/>
              <a:t> </a:t>
            </a:r>
            <a:r>
              <a:rPr lang="en-US" altLang="zh-CN" sz="2400" smtClean="0"/>
              <a:t>Interface:</a:t>
            </a:r>
            <a:r>
              <a:rPr lang="zh-CN" altLang="en-US" sz="2400" dirty="0" smtClean="0"/>
              <a:t> </a:t>
            </a:r>
            <a:r>
              <a:rPr lang="en-US" altLang="zh-CN" sz="2400" dirty="0" err="1"/>
              <a:t>clearcache</a:t>
            </a:r>
            <a:endParaRPr lang="en-US" altLang="zh-CN" sz="2400" dirty="0"/>
          </a:p>
        </p:txBody>
      </p:sp>
      <p:sp>
        <p:nvSpPr>
          <p:cNvPr id="2" name="Content Placeholder 1"/>
          <p:cNvSpPr>
            <a:spLocks noGrp="1"/>
          </p:cNvSpPr>
          <p:nvPr>
            <p:ph idx="15"/>
          </p:nvPr>
        </p:nvSpPr>
        <p:spPr/>
        <p:txBody>
          <a:bodyPr/>
          <a:lstStyle/>
          <a:p>
            <a:endParaRPr lang="en-US"/>
          </a:p>
        </p:txBody>
      </p:sp>
      <p:sp>
        <p:nvSpPr>
          <p:cNvPr id="7"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2357457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521035021"/>
              </p:ext>
            </p:extLst>
          </p:nvPr>
        </p:nvGraphicFramePr>
        <p:xfrm>
          <a:off x="304611" y="1679355"/>
          <a:ext cx="6159055" cy="2514305"/>
        </p:xfrm>
        <a:graphic>
          <a:graphicData uri="http://schemas.openxmlformats.org/drawingml/2006/table">
            <a:tbl>
              <a:tblPr firstRow="1" bandRow="1">
                <a:tableStyleId>{72833802-FEF1-4C79-8D5D-14CF1EAF98D9}</a:tableStyleId>
              </a:tblPr>
              <a:tblGrid>
                <a:gridCol w="1401317"/>
                <a:gridCol w="1663065"/>
                <a:gridCol w="1122998"/>
                <a:gridCol w="1971675"/>
              </a:tblGrid>
              <a:tr h="443778">
                <a:tc>
                  <a:txBody>
                    <a:bodyPr/>
                    <a:lstStyle/>
                    <a:p>
                      <a:pPr algn="ctr"/>
                      <a:r>
                        <a:rPr lang="en-US" altLang="zh-CN" sz="1500" dirty="0" smtClean="0">
                          <a:solidFill>
                            <a:schemeClr val="tx1"/>
                          </a:solidFill>
                        </a:rPr>
                        <a:t>Measurement</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B0F0"/>
                    </a:solidFill>
                  </a:tcPr>
                </a:tc>
                <a:tc>
                  <a:txBody>
                    <a:bodyPr/>
                    <a:lstStyle/>
                    <a:p>
                      <a:pPr algn="ctr"/>
                      <a:r>
                        <a:rPr lang="en-US" altLang="zh-CN" sz="1500" dirty="0" smtClean="0">
                          <a:solidFill>
                            <a:schemeClr val="tx1"/>
                          </a:solidFill>
                        </a:rPr>
                        <a:t>Thread A</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1500" dirty="0" smtClean="0">
                          <a:solidFill>
                            <a:schemeClr val="tx1"/>
                          </a:solidFill>
                        </a:rPr>
                        <a:t>Thread B</a:t>
                      </a:r>
                      <a:endParaRPr lang="en-US" sz="1500" dirty="0" smtClean="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B0F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1500" dirty="0" smtClean="0">
                          <a:solidFill>
                            <a:schemeClr val="tx1"/>
                          </a:solidFill>
                        </a:rPr>
                        <a:t>PURPOSE</a:t>
                      </a:r>
                      <a:endParaRPr lang="en-US" sz="1500" dirty="0" smtClean="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B0F0"/>
                    </a:solidFill>
                  </a:tcPr>
                </a:tc>
              </a:tr>
              <a:tr h="477339">
                <a:tc>
                  <a:txBody>
                    <a:bodyPr/>
                    <a:lstStyle/>
                    <a:p>
                      <a:pPr algn="ctr"/>
                      <a:r>
                        <a:rPr lang="en-US" altLang="zh-CN" sz="1500" dirty="0" smtClean="0">
                          <a:solidFill>
                            <a:schemeClr val="tx1"/>
                          </a:solidFill>
                        </a:rPr>
                        <a:t>T1</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500" dirty="0" smtClean="0">
                          <a:solidFill>
                            <a:schemeClr val="tx1"/>
                          </a:solidFill>
                        </a:rPr>
                        <a:t>Exec</a:t>
                      </a:r>
                      <a:r>
                        <a:rPr lang="en-US" altLang="zh-CN" sz="1500" dirty="0" smtClean="0">
                          <a:solidFill>
                            <a:schemeClr val="tx1"/>
                          </a:solidFill>
                        </a:rPr>
                        <a:t>ute</a:t>
                      </a:r>
                      <a:r>
                        <a:rPr lang="en-US" sz="1500" baseline="0" dirty="0" smtClean="0">
                          <a:solidFill>
                            <a:schemeClr val="tx1"/>
                          </a:solidFill>
                        </a:rPr>
                        <a:t> Dummy</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500" dirty="0" smtClean="0">
                          <a:solidFill>
                            <a:schemeClr val="tx1"/>
                          </a:solidFill>
                        </a:rPr>
                        <a:t>Idle</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altLang="zh-CN" sz="1500" dirty="0" smtClean="0">
                          <a:solidFill>
                            <a:schemeClr val="tx1"/>
                          </a:solidFill>
                        </a:rPr>
                        <a:t>L1</a:t>
                      </a:r>
                      <a:r>
                        <a:rPr lang="zh-CN" altLang="en-US" sz="1500" dirty="0" smtClean="0">
                          <a:solidFill>
                            <a:schemeClr val="tx1"/>
                          </a:solidFill>
                        </a:rPr>
                        <a:t> </a:t>
                      </a:r>
                      <a:r>
                        <a:rPr lang="en-US" altLang="zh-CN" sz="1500" dirty="0" smtClean="0">
                          <a:solidFill>
                            <a:schemeClr val="tx1"/>
                          </a:solidFill>
                        </a:rPr>
                        <a:t>cache</a:t>
                      </a:r>
                      <a:r>
                        <a:rPr lang="zh-CN" altLang="en-US" sz="1500" dirty="0" smtClean="0">
                          <a:solidFill>
                            <a:schemeClr val="tx1"/>
                          </a:solidFill>
                        </a:rPr>
                        <a:t> </a:t>
                      </a:r>
                      <a:r>
                        <a:rPr lang="en-US" altLang="zh-CN" sz="1500" dirty="0" smtClean="0">
                          <a:solidFill>
                            <a:schemeClr val="tx1"/>
                          </a:solidFill>
                        </a:rPr>
                        <a:t>access</a:t>
                      </a:r>
                      <a:r>
                        <a:rPr lang="zh-CN" altLang="en-US" sz="1500" dirty="0" smtClean="0">
                          <a:solidFill>
                            <a:schemeClr val="tx1"/>
                          </a:solidFill>
                        </a:rPr>
                        <a:t> </a:t>
                      </a:r>
                      <a:r>
                        <a:rPr lang="en-US" altLang="zh-CN" sz="1500" dirty="0" smtClean="0">
                          <a:solidFill>
                            <a:schemeClr val="tx1"/>
                          </a:solidFill>
                        </a:rPr>
                        <a:t>time</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533704">
                <a:tc>
                  <a:txBody>
                    <a:bodyPr/>
                    <a:lstStyle/>
                    <a:p>
                      <a:pPr algn="ctr"/>
                      <a:r>
                        <a:rPr lang="en-US" altLang="zh-CN" sz="1500" dirty="0" smtClean="0">
                          <a:solidFill>
                            <a:schemeClr val="tx1"/>
                          </a:solidFill>
                        </a:rPr>
                        <a:t>T2</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altLang="zh-CN" sz="1500" dirty="0" err="1" smtClean="0">
                          <a:solidFill>
                            <a:schemeClr val="tx1"/>
                          </a:solidFill>
                        </a:rPr>
                        <a:t>Clearcache</a:t>
                      </a:r>
                      <a:r>
                        <a:rPr lang="en-US" altLang="zh-CN" sz="1500" dirty="0" smtClean="0">
                          <a:solidFill>
                            <a:schemeClr val="tx1"/>
                          </a:solidFill>
                        </a:rPr>
                        <a:t>, </a:t>
                      </a:r>
                      <a:endParaRPr lang="zh-CN" altLang="en-US" sz="1500" dirty="0" smtClean="0">
                        <a:solidFill>
                          <a:schemeClr val="tx1"/>
                        </a:solidFill>
                      </a:endParaRPr>
                    </a:p>
                    <a:p>
                      <a:pPr algn="ctr"/>
                      <a:r>
                        <a:rPr lang="en-US" altLang="zh-CN" sz="1500" dirty="0" smtClean="0">
                          <a:solidFill>
                            <a:schemeClr val="tx1"/>
                          </a:solidFill>
                        </a:rPr>
                        <a:t>Execute </a:t>
                      </a:r>
                      <a:r>
                        <a:rPr lang="en-US" sz="1500" baseline="0" dirty="0" smtClean="0">
                          <a:solidFill>
                            <a:schemeClr val="tx1"/>
                          </a:solidFill>
                        </a:rPr>
                        <a:t>Dummy</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500" dirty="0" smtClean="0">
                          <a:solidFill>
                            <a:schemeClr val="tx1"/>
                          </a:solidFill>
                        </a:rPr>
                        <a:t>Idle</a:t>
                      </a: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altLang="zh-CN" sz="1500" dirty="0" smtClean="0">
                          <a:solidFill>
                            <a:srgbClr val="FF0000"/>
                          </a:solidFill>
                        </a:rPr>
                        <a:t>effects</a:t>
                      </a:r>
                      <a:r>
                        <a:rPr lang="zh-CN" altLang="en-US" sz="1500" dirty="0" smtClean="0">
                          <a:solidFill>
                            <a:srgbClr val="FF0000"/>
                          </a:solidFill>
                        </a:rPr>
                        <a:t> </a:t>
                      </a:r>
                      <a:r>
                        <a:rPr lang="en-US" altLang="zh-CN" sz="1500" dirty="0" smtClean="0">
                          <a:solidFill>
                            <a:srgbClr val="FF0000"/>
                          </a:solidFill>
                        </a:rPr>
                        <a:t>of</a:t>
                      </a:r>
                      <a:r>
                        <a:rPr lang="zh-CN" altLang="en-US" sz="1500" dirty="0" smtClean="0">
                          <a:solidFill>
                            <a:srgbClr val="FF0000"/>
                          </a:solidFill>
                        </a:rPr>
                        <a:t> </a:t>
                      </a:r>
                      <a:r>
                        <a:rPr lang="en-US" altLang="zh-CN" sz="1500" dirty="0" err="1" smtClean="0">
                          <a:solidFill>
                            <a:srgbClr val="FF0000"/>
                          </a:solidFill>
                        </a:rPr>
                        <a:t>clearcache</a:t>
                      </a:r>
                      <a:endParaRPr lang="zh-CN" altLang="en-US" sz="1500" dirty="0" smtClean="0">
                        <a:solidFill>
                          <a:srgbClr val="FF0000"/>
                        </a:solidFill>
                      </a:endParaRPr>
                    </a:p>
                    <a:p>
                      <a:pPr algn="ctr"/>
                      <a:r>
                        <a:rPr lang="en-US" altLang="zh-CN" sz="1500" dirty="0" smtClean="0">
                          <a:solidFill>
                            <a:srgbClr val="FF0000"/>
                          </a:solidFill>
                        </a:rPr>
                        <a:t>on</a:t>
                      </a:r>
                      <a:r>
                        <a:rPr lang="zh-CN" altLang="en-US" sz="1500" dirty="0" smtClean="0">
                          <a:solidFill>
                            <a:srgbClr val="FF0000"/>
                          </a:solidFill>
                        </a:rPr>
                        <a:t> </a:t>
                      </a:r>
                      <a:r>
                        <a:rPr lang="en-US" altLang="zh-CN" sz="1500" dirty="0" smtClean="0">
                          <a:solidFill>
                            <a:srgbClr val="FF0000"/>
                          </a:solidFill>
                        </a:rPr>
                        <a:t>local</a:t>
                      </a:r>
                      <a:r>
                        <a:rPr lang="zh-CN" altLang="en-US" sz="1500" dirty="0" smtClean="0">
                          <a:solidFill>
                            <a:srgbClr val="FF0000"/>
                          </a:solidFill>
                        </a:rPr>
                        <a:t> </a:t>
                      </a:r>
                      <a:r>
                        <a:rPr lang="en-US" altLang="zh-CN" sz="1500" dirty="0" smtClean="0">
                          <a:solidFill>
                            <a:srgbClr val="FF0000"/>
                          </a:solidFill>
                        </a:rPr>
                        <a:t>core</a:t>
                      </a:r>
                      <a:endParaRPr lang="en-US" sz="1500" dirty="0" smtClean="0">
                        <a:solidFill>
                          <a:srgbClr val="FF0000"/>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525780">
                <a:tc>
                  <a:txBody>
                    <a:bodyPr/>
                    <a:lstStyle/>
                    <a:p>
                      <a:pPr algn="ctr"/>
                      <a:r>
                        <a:rPr lang="en-US" altLang="zh-CN" sz="1500" dirty="0" smtClean="0">
                          <a:solidFill>
                            <a:schemeClr val="tx1"/>
                          </a:solidFill>
                        </a:rPr>
                        <a:t>T3</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altLang="zh-CN" sz="1500" dirty="0" smtClean="0">
                          <a:solidFill>
                            <a:schemeClr val="tx1"/>
                          </a:solidFill>
                        </a:rPr>
                        <a:t>Execute </a:t>
                      </a:r>
                      <a:r>
                        <a:rPr lang="en-US" sz="1500" baseline="0" dirty="0" smtClean="0">
                          <a:solidFill>
                            <a:schemeClr val="tx1"/>
                          </a:solidFill>
                        </a:rPr>
                        <a:t>Dummy</a:t>
                      </a:r>
                      <a:endParaRPr lang="zh-CN" altLang="en-US" sz="1500" dirty="0" smtClean="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1500" dirty="0" err="1" smtClean="0">
                          <a:solidFill>
                            <a:schemeClr val="tx1"/>
                          </a:solidFill>
                        </a:rPr>
                        <a:t>Clearcache</a:t>
                      </a:r>
                      <a:endParaRPr lang="zh-CN" altLang="en-US" sz="1500" dirty="0" smtClean="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altLang="zh-CN" sz="1500" dirty="0" smtClean="0">
                          <a:solidFill>
                            <a:srgbClr val="FF0000"/>
                          </a:solidFill>
                        </a:rPr>
                        <a:t>effects</a:t>
                      </a:r>
                      <a:r>
                        <a:rPr lang="zh-CN" altLang="en-US" sz="1500" dirty="0" smtClean="0">
                          <a:solidFill>
                            <a:srgbClr val="FF0000"/>
                          </a:solidFill>
                        </a:rPr>
                        <a:t> </a:t>
                      </a:r>
                      <a:r>
                        <a:rPr lang="en-US" altLang="zh-CN" sz="1500" dirty="0" smtClean="0">
                          <a:solidFill>
                            <a:srgbClr val="FF0000"/>
                          </a:solidFill>
                        </a:rPr>
                        <a:t>of</a:t>
                      </a:r>
                      <a:r>
                        <a:rPr lang="zh-CN" altLang="en-US" sz="1500" dirty="0" smtClean="0">
                          <a:solidFill>
                            <a:srgbClr val="FF0000"/>
                          </a:solidFill>
                        </a:rPr>
                        <a:t> </a:t>
                      </a:r>
                      <a:r>
                        <a:rPr lang="en-US" altLang="zh-CN" sz="1500" dirty="0" err="1" smtClean="0">
                          <a:solidFill>
                            <a:srgbClr val="FF0000"/>
                          </a:solidFill>
                        </a:rPr>
                        <a:t>clearcache</a:t>
                      </a:r>
                      <a:endParaRPr lang="zh-CN" altLang="en-US" sz="1500" dirty="0" smtClean="0">
                        <a:solidFill>
                          <a:srgbClr val="FF0000"/>
                        </a:solidFill>
                      </a:endParaRPr>
                    </a:p>
                    <a:p>
                      <a:pPr algn="ctr"/>
                      <a:r>
                        <a:rPr lang="en-US" altLang="zh-CN" sz="1500" dirty="0" smtClean="0">
                          <a:solidFill>
                            <a:srgbClr val="FF0000"/>
                          </a:solidFill>
                        </a:rPr>
                        <a:t>on</a:t>
                      </a:r>
                      <a:r>
                        <a:rPr lang="zh-CN" altLang="en-US" sz="1500" dirty="0" smtClean="0">
                          <a:solidFill>
                            <a:srgbClr val="FF0000"/>
                          </a:solidFill>
                        </a:rPr>
                        <a:t> </a:t>
                      </a:r>
                      <a:r>
                        <a:rPr lang="en-US" altLang="zh-CN" sz="1500" dirty="0" smtClean="0">
                          <a:solidFill>
                            <a:srgbClr val="FF0000"/>
                          </a:solidFill>
                        </a:rPr>
                        <a:t>a</a:t>
                      </a:r>
                      <a:r>
                        <a:rPr lang="zh-CN" altLang="en-US" sz="1500" dirty="0" smtClean="0">
                          <a:solidFill>
                            <a:srgbClr val="FF0000"/>
                          </a:solidFill>
                        </a:rPr>
                        <a:t> </a:t>
                      </a:r>
                      <a:r>
                        <a:rPr lang="en-US" altLang="zh-CN" sz="1500" dirty="0" smtClean="0">
                          <a:solidFill>
                            <a:srgbClr val="FF0000"/>
                          </a:solidFill>
                        </a:rPr>
                        <a:t>different</a:t>
                      </a:r>
                      <a:r>
                        <a:rPr lang="zh-CN" altLang="en-US" sz="1500" dirty="0" smtClean="0">
                          <a:solidFill>
                            <a:srgbClr val="FF0000"/>
                          </a:solidFill>
                        </a:rPr>
                        <a:t> </a:t>
                      </a:r>
                      <a:r>
                        <a:rPr lang="en-US" altLang="zh-CN" sz="1500" dirty="0" smtClean="0">
                          <a:solidFill>
                            <a:srgbClr val="FF0000"/>
                          </a:solidFill>
                        </a:rPr>
                        <a:t>core</a:t>
                      </a:r>
                      <a:endParaRPr lang="en-US" sz="1500" dirty="0" smtClean="0">
                        <a:solidFill>
                          <a:srgbClr val="FF0000"/>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533704">
                <a:tc>
                  <a:txBody>
                    <a:bodyPr/>
                    <a:lstStyle/>
                    <a:p>
                      <a:pPr algn="ctr"/>
                      <a:r>
                        <a:rPr lang="en-US" sz="1500" dirty="0" smtClean="0">
                          <a:solidFill>
                            <a:schemeClr val="tx1"/>
                          </a:solidFill>
                        </a:rPr>
                        <a:t>T4</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500" dirty="0" smtClean="0">
                          <a:solidFill>
                            <a:schemeClr val="tx1"/>
                          </a:solidFill>
                        </a:rPr>
                        <a:t>Cleanse L1+L2, Exec</a:t>
                      </a:r>
                      <a:r>
                        <a:rPr lang="en-US" altLang="zh-CN" sz="1500" dirty="0" smtClean="0">
                          <a:solidFill>
                            <a:schemeClr val="tx1"/>
                          </a:solidFill>
                        </a:rPr>
                        <a:t>ute</a:t>
                      </a:r>
                      <a:r>
                        <a:rPr lang="en-US" sz="1500" dirty="0" smtClean="0">
                          <a:solidFill>
                            <a:schemeClr val="tx1"/>
                          </a:solidFill>
                        </a:rPr>
                        <a:t> </a:t>
                      </a:r>
                      <a:r>
                        <a:rPr lang="en-US" sz="1500" baseline="0" dirty="0" smtClean="0">
                          <a:solidFill>
                            <a:schemeClr val="tx1"/>
                          </a:solidFill>
                        </a:rPr>
                        <a:t>Dummy</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500" dirty="0" smtClean="0">
                          <a:solidFill>
                            <a:schemeClr val="tx1"/>
                          </a:solidFill>
                        </a:rPr>
                        <a:t>Idle</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altLang="zh-CN" sz="1500" dirty="0" smtClean="0">
                          <a:solidFill>
                            <a:schemeClr val="tx1"/>
                          </a:solidFill>
                        </a:rPr>
                        <a:t>memory</a:t>
                      </a:r>
                      <a:r>
                        <a:rPr lang="zh-CN" altLang="en-US" sz="1500" dirty="0" smtClean="0">
                          <a:solidFill>
                            <a:schemeClr val="tx1"/>
                          </a:solidFill>
                        </a:rPr>
                        <a:t> </a:t>
                      </a:r>
                      <a:r>
                        <a:rPr lang="en-US" altLang="zh-CN" sz="1500" dirty="0" smtClean="0">
                          <a:solidFill>
                            <a:schemeClr val="tx1"/>
                          </a:solidFill>
                        </a:rPr>
                        <a:t>access</a:t>
                      </a:r>
                      <a:r>
                        <a:rPr lang="zh-CN" altLang="en-US" sz="1500" dirty="0" smtClean="0">
                          <a:solidFill>
                            <a:schemeClr val="tx1"/>
                          </a:solidFill>
                        </a:rPr>
                        <a:t> </a:t>
                      </a:r>
                      <a:r>
                        <a:rPr lang="en-US" altLang="zh-CN" sz="1500" dirty="0" smtClean="0">
                          <a:solidFill>
                            <a:schemeClr val="tx1"/>
                          </a:solidFill>
                        </a:rPr>
                        <a:t>time</a:t>
                      </a:r>
                      <a:endParaRPr lang="en-US" sz="1500" dirty="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bl>
          </a:graphicData>
        </a:graphic>
      </p:graphicFrame>
      <p:sp>
        <p:nvSpPr>
          <p:cNvPr id="4" name="Content Placeholder 3"/>
          <p:cNvSpPr>
            <a:spLocks noGrp="1"/>
          </p:cNvSpPr>
          <p:nvPr>
            <p:ph idx="15"/>
          </p:nvPr>
        </p:nvSpPr>
        <p:spPr/>
        <p:txBody>
          <a:bodyPr/>
          <a:lstStyle/>
          <a:p>
            <a:endParaRPr lang="en-US"/>
          </a:p>
        </p:txBody>
      </p:sp>
      <p:sp>
        <p:nvSpPr>
          <p:cNvPr id="8" name="TextBox 7"/>
          <p:cNvSpPr txBox="1"/>
          <p:nvPr/>
        </p:nvSpPr>
        <p:spPr>
          <a:xfrm>
            <a:off x="491594" y="963185"/>
            <a:ext cx="5653175" cy="461665"/>
          </a:xfrm>
          <a:prstGeom prst="rect">
            <a:avLst/>
          </a:prstGeom>
          <a:noFill/>
        </p:spPr>
        <p:txBody>
          <a:bodyPr wrap="square" rtlCol="0">
            <a:spAutoFit/>
          </a:bodyPr>
          <a:lstStyle/>
          <a:p>
            <a:pPr algn="ctr"/>
            <a:r>
              <a:rPr lang="en-US" altLang="zh-CN" sz="2400" dirty="0"/>
              <a:t>Cache</a:t>
            </a:r>
            <a:r>
              <a:rPr lang="zh-CN" altLang="en-US" sz="2400" dirty="0"/>
              <a:t> </a:t>
            </a:r>
            <a:r>
              <a:rPr lang="en-US" altLang="zh-CN" sz="2400" dirty="0"/>
              <a:t>Flush</a:t>
            </a:r>
            <a:r>
              <a:rPr lang="zh-CN" altLang="en-US" sz="2400" dirty="0"/>
              <a:t> </a:t>
            </a:r>
            <a:r>
              <a:rPr lang="en-US" altLang="zh-CN" sz="2400" smtClean="0"/>
              <a:t>Interface:</a:t>
            </a:r>
            <a:r>
              <a:rPr lang="zh-CN" altLang="en-US" sz="2400" dirty="0" smtClean="0"/>
              <a:t> </a:t>
            </a:r>
            <a:r>
              <a:rPr lang="en-US" altLang="zh-CN" sz="2400" dirty="0" err="1"/>
              <a:t>clearcache</a:t>
            </a:r>
            <a:endParaRPr lang="en-US" altLang="zh-CN" sz="2400" dirty="0"/>
          </a:p>
        </p:txBody>
      </p:sp>
      <p:sp>
        <p:nvSpPr>
          <p:cNvPr id="2" name="Content Placeholder 1"/>
          <p:cNvSpPr>
            <a:spLocks noGrp="1"/>
          </p:cNvSpPr>
          <p:nvPr>
            <p:ph idx="15"/>
          </p:nvPr>
        </p:nvSpPr>
        <p:spPr/>
        <p:txBody>
          <a:bodyPr/>
          <a:lstStyle/>
          <a:p>
            <a:endParaRPr lang="en-US"/>
          </a:p>
        </p:txBody>
      </p:sp>
      <p:sp>
        <p:nvSpPr>
          <p:cNvPr id="7"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2806314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6128" y="888605"/>
            <a:ext cx="5653175" cy="461665"/>
          </a:xfrm>
          <a:prstGeom prst="rect">
            <a:avLst/>
          </a:prstGeom>
          <a:noFill/>
        </p:spPr>
        <p:txBody>
          <a:bodyPr wrap="square" rtlCol="0">
            <a:spAutoFit/>
          </a:bodyPr>
          <a:lstStyle/>
          <a:p>
            <a:pPr algn="ctr"/>
            <a:r>
              <a:rPr lang="en-US" altLang="zh-CN" sz="2400" dirty="0" err="1"/>
              <a:t>Testbed</a:t>
            </a:r>
            <a:endParaRPr lang="en-US" altLang="zh-CN" sz="2400" dirty="0"/>
          </a:p>
        </p:txBody>
      </p:sp>
      <p:graphicFrame>
        <p:nvGraphicFramePr>
          <p:cNvPr id="4" name="Table 3"/>
          <p:cNvGraphicFramePr>
            <a:graphicFrameLocks noGrp="1"/>
          </p:cNvGraphicFramePr>
          <p:nvPr>
            <p:extLst>
              <p:ext uri="{D42A27DB-BD31-4B8C-83A1-F6EECF244321}">
                <p14:modId xmlns:p14="http://schemas.microsoft.com/office/powerpoint/2010/main" val="1974423328"/>
              </p:ext>
            </p:extLst>
          </p:nvPr>
        </p:nvGraphicFramePr>
        <p:xfrm>
          <a:off x="241750" y="1599615"/>
          <a:ext cx="6341932" cy="2232220"/>
        </p:xfrm>
        <a:graphic>
          <a:graphicData uri="http://schemas.openxmlformats.org/drawingml/2006/table">
            <a:tbl>
              <a:tblPr firstRow="1" bandRow="1">
                <a:tableStyleId>{72833802-FEF1-4C79-8D5D-14CF1EAF98D9}</a:tableStyleId>
              </a:tblPr>
              <a:tblGrid>
                <a:gridCol w="1585483"/>
                <a:gridCol w="1585483"/>
                <a:gridCol w="1585483"/>
                <a:gridCol w="1585483"/>
              </a:tblGrid>
              <a:tr h="617220">
                <a:tc>
                  <a:txBody>
                    <a:bodyPr/>
                    <a:lstStyle/>
                    <a:p>
                      <a:pPr algn="ctr"/>
                      <a:endParaRPr lang="en-US" sz="1800" dirty="0">
                        <a:solidFill>
                          <a:schemeClr val="tx1"/>
                        </a:solidFill>
                      </a:endParaRPr>
                    </a:p>
                  </a:txBody>
                  <a:tcPr marL="68580" marR="68580" marT="34290" marB="34290">
                    <a:solidFill>
                      <a:srgbClr val="00B0F0"/>
                    </a:solidFill>
                  </a:tcPr>
                </a:tc>
                <a:tc>
                  <a:txBody>
                    <a:bodyPr/>
                    <a:lstStyle/>
                    <a:p>
                      <a:pPr algn="ctr"/>
                      <a:r>
                        <a:rPr lang="en-US" altLang="zh-CN" sz="1800" dirty="0" smtClean="0">
                          <a:solidFill>
                            <a:schemeClr val="tx1"/>
                          </a:solidFill>
                        </a:rPr>
                        <a:t>Samsung</a:t>
                      </a:r>
                      <a:endParaRPr lang="zh-CN" altLang="en-US" sz="1800" dirty="0" smtClean="0">
                        <a:solidFill>
                          <a:schemeClr val="tx1"/>
                        </a:solidFill>
                      </a:endParaRPr>
                    </a:p>
                    <a:p>
                      <a:pPr algn="ctr"/>
                      <a:r>
                        <a:rPr lang="en-US" altLang="zh-CN" sz="1800" dirty="0" smtClean="0">
                          <a:solidFill>
                            <a:schemeClr val="tx1"/>
                          </a:solidFill>
                        </a:rPr>
                        <a:t>Galaxy</a:t>
                      </a:r>
                      <a:r>
                        <a:rPr lang="zh-CN" altLang="en-US" sz="1800" dirty="0" smtClean="0">
                          <a:solidFill>
                            <a:schemeClr val="tx1"/>
                          </a:solidFill>
                        </a:rPr>
                        <a:t> </a:t>
                      </a:r>
                      <a:r>
                        <a:rPr lang="en-US" altLang="zh-CN" sz="1800" dirty="0" smtClean="0">
                          <a:solidFill>
                            <a:schemeClr val="tx1"/>
                          </a:solidFill>
                        </a:rPr>
                        <a:t>S5</a:t>
                      </a:r>
                      <a:endParaRPr lang="en-US" sz="1800" dirty="0">
                        <a:solidFill>
                          <a:schemeClr val="tx1"/>
                        </a:solidFill>
                      </a:endParaRPr>
                    </a:p>
                  </a:txBody>
                  <a:tcPr marL="68580" marR="68580" marT="34290" marB="34290">
                    <a:solidFill>
                      <a:srgbClr val="00B0F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1800" dirty="0" smtClean="0">
                          <a:solidFill>
                            <a:schemeClr val="tx1"/>
                          </a:solidFill>
                        </a:rPr>
                        <a:t>Samsung</a:t>
                      </a:r>
                      <a:endParaRPr lang="zh-CN" altLang="en-US" sz="1800" dirty="0" smtClean="0">
                        <a:solidFill>
                          <a:schemeClr val="tx1"/>
                        </a:solidFill>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1800" dirty="0" smtClean="0">
                          <a:solidFill>
                            <a:schemeClr val="tx1"/>
                          </a:solidFill>
                        </a:rPr>
                        <a:t>Galaxy</a:t>
                      </a:r>
                      <a:r>
                        <a:rPr lang="zh-CN" altLang="en-US" sz="1800" dirty="0" smtClean="0">
                          <a:solidFill>
                            <a:schemeClr val="tx1"/>
                          </a:solidFill>
                        </a:rPr>
                        <a:t> </a:t>
                      </a:r>
                      <a:r>
                        <a:rPr lang="en-US" altLang="zh-CN" sz="1800" dirty="0" smtClean="0">
                          <a:solidFill>
                            <a:schemeClr val="tx1"/>
                          </a:solidFill>
                        </a:rPr>
                        <a:t>S6</a:t>
                      </a:r>
                      <a:endParaRPr lang="en-US" sz="1800" dirty="0" smtClean="0">
                        <a:solidFill>
                          <a:schemeClr val="tx1"/>
                        </a:solidFill>
                      </a:endParaRPr>
                    </a:p>
                  </a:txBody>
                  <a:tcPr marL="68580" marR="68580" marT="34290" marB="34290">
                    <a:solidFill>
                      <a:srgbClr val="00B0F0"/>
                    </a:solidFill>
                  </a:tcPr>
                </a:tc>
                <a:tc>
                  <a:txBody>
                    <a:bodyPr/>
                    <a:lstStyle/>
                    <a:p>
                      <a:pPr algn="ctr"/>
                      <a:r>
                        <a:rPr lang="en-US" altLang="zh-CN" sz="1800" dirty="0" smtClean="0">
                          <a:solidFill>
                            <a:schemeClr val="tx1"/>
                          </a:solidFill>
                        </a:rPr>
                        <a:t>Google</a:t>
                      </a:r>
                      <a:r>
                        <a:rPr lang="zh-CN" altLang="en-US" sz="1800" dirty="0" smtClean="0">
                          <a:solidFill>
                            <a:schemeClr val="tx1"/>
                          </a:solidFill>
                        </a:rPr>
                        <a:t> </a:t>
                      </a:r>
                      <a:r>
                        <a:rPr lang="en-US" altLang="zh-CN" sz="1800" dirty="0" smtClean="0">
                          <a:solidFill>
                            <a:schemeClr val="tx1"/>
                          </a:solidFill>
                        </a:rPr>
                        <a:t>Nexus</a:t>
                      </a:r>
                      <a:r>
                        <a:rPr lang="zh-CN" altLang="en-US" sz="1800" dirty="0" smtClean="0">
                          <a:solidFill>
                            <a:schemeClr val="tx1"/>
                          </a:solidFill>
                        </a:rPr>
                        <a:t> </a:t>
                      </a:r>
                      <a:r>
                        <a:rPr lang="en-US" altLang="zh-CN" sz="1800" dirty="0" smtClean="0">
                          <a:solidFill>
                            <a:schemeClr val="tx1"/>
                          </a:solidFill>
                        </a:rPr>
                        <a:t>6</a:t>
                      </a:r>
                      <a:endParaRPr lang="en-US" sz="1800" dirty="0">
                        <a:solidFill>
                          <a:schemeClr val="tx1"/>
                        </a:solidFill>
                      </a:endParaRPr>
                    </a:p>
                  </a:txBody>
                  <a:tcPr marL="68580" marR="68580" marT="34290" marB="34290">
                    <a:solidFill>
                      <a:srgbClr val="00B0F0"/>
                    </a:solidFill>
                  </a:tcPr>
                </a:tc>
              </a:tr>
              <a:tr h="617220">
                <a:tc>
                  <a:txBody>
                    <a:bodyPr/>
                    <a:lstStyle/>
                    <a:p>
                      <a:pPr algn="ctr"/>
                      <a:r>
                        <a:rPr lang="en-US" altLang="zh-CN" sz="1800" dirty="0" smtClean="0">
                          <a:solidFill>
                            <a:schemeClr val="tx1"/>
                          </a:solidFill>
                        </a:rPr>
                        <a:t>Number</a:t>
                      </a:r>
                      <a:r>
                        <a:rPr lang="zh-CN" altLang="en-US" sz="1800" baseline="0" dirty="0" smtClean="0">
                          <a:solidFill>
                            <a:schemeClr val="tx1"/>
                          </a:solidFill>
                        </a:rPr>
                        <a:t> </a:t>
                      </a:r>
                      <a:r>
                        <a:rPr lang="en-US" altLang="zh-CN" sz="1800" baseline="0" dirty="0" smtClean="0">
                          <a:solidFill>
                            <a:schemeClr val="tx1"/>
                          </a:solidFill>
                        </a:rPr>
                        <a:t>of</a:t>
                      </a:r>
                      <a:r>
                        <a:rPr lang="zh-CN" altLang="en-US" sz="1800" baseline="0" dirty="0" smtClean="0">
                          <a:solidFill>
                            <a:schemeClr val="tx1"/>
                          </a:solidFill>
                        </a:rPr>
                        <a:t> </a:t>
                      </a:r>
                      <a:r>
                        <a:rPr lang="en-US" altLang="zh-CN" sz="1800" baseline="0" dirty="0" smtClean="0">
                          <a:solidFill>
                            <a:schemeClr val="tx1"/>
                          </a:solidFill>
                        </a:rPr>
                        <a:t>CPUs</a:t>
                      </a:r>
                      <a:endParaRPr lang="en-US" sz="1800" dirty="0">
                        <a:solidFill>
                          <a:schemeClr val="tx1"/>
                        </a:solidFill>
                      </a:endParaRPr>
                    </a:p>
                  </a:txBody>
                  <a:tcPr marL="68580" marR="68580" marT="34290" marB="34290"/>
                </a:tc>
                <a:tc>
                  <a:txBody>
                    <a:bodyPr/>
                    <a:lstStyle/>
                    <a:p>
                      <a:pPr algn="ctr"/>
                      <a:r>
                        <a:rPr lang="en-US" altLang="zh-CN" sz="1800" dirty="0" smtClean="0">
                          <a:solidFill>
                            <a:schemeClr val="tx1"/>
                          </a:solidFill>
                        </a:rPr>
                        <a:t>2</a:t>
                      </a:r>
                      <a:endParaRPr lang="en-US" sz="1800" dirty="0">
                        <a:solidFill>
                          <a:schemeClr val="tx1"/>
                        </a:solidFill>
                      </a:endParaRPr>
                    </a:p>
                  </a:txBody>
                  <a:tcPr marL="68580" marR="68580" marT="34290" marB="34290"/>
                </a:tc>
                <a:tc>
                  <a:txBody>
                    <a:bodyPr/>
                    <a:lstStyle/>
                    <a:p>
                      <a:pPr algn="ctr"/>
                      <a:r>
                        <a:rPr lang="en-US" altLang="zh-CN" sz="1800" dirty="0" smtClean="0">
                          <a:solidFill>
                            <a:schemeClr val="tx1"/>
                          </a:solidFill>
                        </a:rPr>
                        <a:t>2</a:t>
                      </a:r>
                      <a:endParaRPr lang="en-US" sz="1800" dirty="0">
                        <a:solidFill>
                          <a:schemeClr val="tx1"/>
                        </a:solidFill>
                      </a:endParaRPr>
                    </a:p>
                  </a:txBody>
                  <a:tcPr marL="68580" marR="68580" marT="34290" marB="34290"/>
                </a:tc>
                <a:tc>
                  <a:txBody>
                    <a:bodyPr/>
                    <a:lstStyle/>
                    <a:p>
                      <a:pPr algn="ctr"/>
                      <a:r>
                        <a:rPr lang="en-US" altLang="zh-CN" sz="1800" dirty="0" smtClean="0">
                          <a:solidFill>
                            <a:schemeClr val="tx1"/>
                          </a:solidFill>
                        </a:rPr>
                        <a:t>1</a:t>
                      </a:r>
                      <a:endParaRPr lang="en-US" sz="1800" dirty="0">
                        <a:solidFill>
                          <a:schemeClr val="tx1"/>
                        </a:solidFill>
                      </a:endParaRPr>
                    </a:p>
                  </a:txBody>
                  <a:tcPr marL="68580" marR="68580" marT="34290" marB="34290"/>
                </a:tc>
              </a:tr>
              <a:tr h="380560">
                <a:tc>
                  <a:txBody>
                    <a:bodyPr/>
                    <a:lstStyle/>
                    <a:p>
                      <a:pPr algn="ctr"/>
                      <a:r>
                        <a:rPr lang="en-US" altLang="zh-CN" sz="1800" dirty="0" smtClean="0">
                          <a:solidFill>
                            <a:schemeClr val="tx1"/>
                          </a:solidFill>
                        </a:rPr>
                        <a:t>Architecture</a:t>
                      </a:r>
                      <a:endParaRPr lang="en-US" sz="1800" dirty="0">
                        <a:solidFill>
                          <a:schemeClr val="tx1"/>
                        </a:solidFill>
                      </a:endParaRPr>
                    </a:p>
                  </a:txBody>
                  <a:tcPr marL="68580" marR="68580" marT="34290" marB="34290"/>
                </a:tc>
                <a:tc>
                  <a:txBody>
                    <a:bodyPr/>
                    <a:lstStyle/>
                    <a:p>
                      <a:pPr algn="ctr"/>
                      <a:r>
                        <a:rPr lang="en-US" altLang="zh-CN" sz="1800" dirty="0" smtClean="0">
                          <a:solidFill>
                            <a:schemeClr val="tx1"/>
                          </a:solidFill>
                        </a:rPr>
                        <a:t>32-bit</a:t>
                      </a:r>
                      <a:r>
                        <a:rPr lang="zh-CN" altLang="en-US" sz="1800" baseline="0" dirty="0" smtClean="0">
                          <a:solidFill>
                            <a:schemeClr val="tx1"/>
                          </a:solidFill>
                        </a:rPr>
                        <a:t> </a:t>
                      </a:r>
                      <a:r>
                        <a:rPr lang="en-US" altLang="zh-CN" sz="1800" baseline="0" dirty="0" smtClean="0">
                          <a:solidFill>
                            <a:schemeClr val="tx1"/>
                          </a:solidFill>
                        </a:rPr>
                        <a:t>ARMv7</a:t>
                      </a:r>
                      <a:endParaRPr lang="en-US" sz="1800" dirty="0">
                        <a:solidFill>
                          <a:schemeClr val="tx1"/>
                        </a:solidFill>
                      </a:endParaRPr>
                    </a:p>
                  </a:txBody>
                  <a:tcPr marL="68580" marR="68580" marT="34290" marB="3429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1800" dirty="0" smtClean="0">
                          <a:solidFill>
                            <a:schemeClr val="tx1"/>
                          </a:solidFill>
                        </a:rPr>
                        <a:t>64-bit</a:t>
                      </a:r>
                      <a:r>
                        <a:rPr lang="zh-CN" altLang="en-US" sz="1800" baseline="0" dirty="0" smtClean="0">
                          <a:solidFill>
                            <a:schemeClr val="tx1"/>
                          </a:solidFill>
                        </a:rPr>
                        <a:t> </a:t>
                      </a:r>
                      <a:r>
                        <a:rPr lang="en-US" altLang="zh-CN" sz="1800" baseline="0" dirty="0" smtClean="0">
                          <a:solidFill>
                            <a:schemeClr val="tx1"/>
                          </a:solidFill>
                        </a:rPr>
                        <a:t>ARMv8</a:t>
                      </a:r>
                      <a:endParaRPr lang="en-US" sz="1800" dirty="0" smtClean="0">
                        <a:solidFill>
                          <a:schemeClr val="tx1"/>
                        </a:solidFill>
                      </a:endParaRPr>
                    </a:p>
                  </a:txBody>
                  <a:tcPr marL="68580" marR="68580" marT="34290" marB="3429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1800" dirty="0" smtClean="0">
                          <a:solidFill>
                            <a:schemeClr val="tx1"/>
                          </a:solidFill>
                        </a:rPr>
                        <a:t>32-bit</a:t>
                      </a:r>
                      <a:r>
                        <a:rPr lang="zh-CN" altLang="en-US" sz="1800" baseline="0" dirty="0" smtClean="0">
                          <a:solidFill>
                            <a:schemeClr val="tx1"/>
                          </a:solidFill>
                        </a:rPr>
                        <a:t> </a:t>
                      </a:r>
                      <a:r>
                        <a:rPr lang="en-US" altLang="zh-CN" sz="1800" baseline="0" dirty="0" smtClean="0">
                          <a:solidFill>
                            <a:schemeClr val="tx1"/>
                          </a:solidFill>
                        </a:rPr>
                        <a:t>ARMv7</a:t>
                      </a:r>
                      <a:endParaRPr lang="en-US" sz="1800" dirty="0" smtClean="0">
                        <a:solidFill>
                          <a:schemeClr val="tx1"/>
                        </a:solidFill>
                      </a:endParaRPr>
                    </a:p>
                  </a:txBody>
                  <a:tcPr marL="68580" marR="68580" marT="34290" marB="34290"/>
                </a:tc>
              </a:tr>
              <a:tr h="617220">
                <a:tc>
                  <a:txBody>
                    <a:bodyPr/>
                    <a:lstStyle/>
                    <a:p>
                      <a:pPr algn="ctr"/>
                      <a:r>
                        <a:rPr lang="en-US" altLang="zh-CN" sz="1800" dirty="0" smtClean="0">
                          <a:solidFill>
                            <a:schemeClr val="tx1"/>
                          </a:solidFill>
                        </a:rPr>
                        <a:t>CPU</a:t>
                      </a:r>
                      <a:r>
                        <a:rPr lang="zh-CN" altLang="en-US" sz="1800" baseline="0" dirty="0" smtClean="0">
                          <a:solidFill>
                            <a:schemeClr val="tx1"/>
                          </a:solidFill>
                        </a:rPr>
                        <a:t> </a:t>
                      </a:r>
                      <a:r>
                        <a:rPr lang="en-US" altLang="zh-CN" sz="1800" baseline="0" dirty="0" smtClean="0">
                          <a:solidFill>
                            <a:schemeClr val="tx1"/>
                          </a:solidFill>
                        </a:rPr>
                        <a:t>Type</a:t>
                      </a:r>
                      <a:endParaRPr lang="en-US" sz="1800" dirty="0">
                        <a:solidFill>
                          <a:schemeClr val="tx1"/>
                        </a:solidFill>
                      </a:endParaRPr>
                    </a:p>
                  </a:txBody>
                  <a:tcPr marL="68580" marR="68580" marT="34290" marB="34290"/>
                </a:tc>
                <a:tc>
                  <a:txBody>
                    <a:bodyPr/>
                    <a:lstStyle/>
                    <a:p>
                      <a:pPr algn="ctr"/>
                      <a:r>
                        <a:rPr lang="en-US" altLang="zh-CN" sz="1800" dirty="0" smtClean="0">
                          <a:solidFill>
                            <a:schemeClr val="tx1"/>
                          </a:solidFill>
                        </a:rPr>
                        <a:t>Cortex-A15</a:t>
                      </a:r>
                      <a:endParaRPr lang="zh-CN" altLang="en-US" sz="1800" dirty="0" smtClean="0">
                        <a:solidFill>
                          <a:schemeClr val="tx1"/>
                        </a:solidFill>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1800" dirty="0" smtClean="0">
                          <a:solidFill>
                            <a:schemeClr val="tx1"/>
                          </a:solidFill>
                        </a:rPr>
                        <a:t>Cortex-A7</a:t>
                      </a:r>
                      <a:r>
                        <a:rPr lang="en-US" altLang="zh-CN" sz="1800" dirty="0" smtClean="0">
                          <a:solidFill>
                            <a:schemeClr val="bg1"/>
                          </a:solidFill>
                        </a:rPr>
                        <a:t>0</a:t>
                      </a:r>
                      <a:endParaRPr lang="zh-CN" altLang="en-US" sz="1800" dirty="0" smtClean="0">
                        <a:solidFill>
                          <a:schemeClr val="bg1"/>
                        </a:solidFill>
                      </a:endParaRPr>
                    </a:p>
                  </a:txBody>
                  <a:tcPr marL="68580" marR="68580" marT="34290" marB="3429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1800" dirty="0" smtClean="0">
                          <a:solidFill>
                            <a:schemeClr val="tx1"/>
                          </a:solidFill>
                        </a:rPr>
                        <a:t>Cortex-A57</a:t>
                      </a:r>
                      <a:endParaRPr lang="zh-CN" altLang="en-US" sz="1800" dirty="0" smtClean="0">
                        <a:solidFill>
                          <a:schemeClr val="tx1"/>
                        </a:solidFill>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1800" dirty="0" smtClean="0">
                          <a:solidFill>
                            <a:schemeClr val="tx1"/>
                          </a:solidFill>
                        </a:rPr>
                        <a:t>Cortex-A53</a:t>
                      </a:r>
                      <a:endParaRPr lang="zh-CN" altLang="en-US" sz="1800" dirty="0" smtClean="0">
                        <a:solidFill>
                          <a:schemeClr val="tx1"/>
                        </a:solidFill>
                      </a:endParaRPr>
                    </a:p>
                  </a:txBody>
                  <a:tcPr marL="68580" marR="68580" marT="34290" marB="34290"/>
                </a:tc>
                <a:tc>
                  <a:txBody>
                    <a:bodyPr/>
                    <a:lstStyle/>
                    <a:p>
                      <a:pPr algn="ctr"/>
                      <a:r>
                        <a:rPr lang="en-US" altLang="zh-CN" sz="1800" dirty="0" smtClean="0">
                          <a:solidFill>
                            <a:schemeClr val="tx1"/>
                          </a:solidFill>
                        </a:rPr>
                        <a:t>Krait</a:t>
                      </a:r>
                      <a:r>
                        <a:rPr lang="zh-CN" altLang="en-US" sz="1800" dirty="0" smtClean="0">
                          <a:solidFill>
                            <a:schemeClr val="tx1"/>
                          </a:solidFill>
                        </a:rPr>
                        <a:t> </a:t>
                      </a:r>
                      <a:r>
                        <a:rPr lang="en-US" altLang="zh-CN" sz="1800" dirty="0" smtClean="0">
                          <a:solidFill>
                            <a:schemeClr val="tx1"/>
                          </a:solidFill>
                        </a:rPr>
                        <a:t>450</a:t>
                      </a:r>
                      <a:endParaRPr lang="en-US" sz="1800" dirty="0">
                        <a:solidFill>
                          <a:schemeClr val="tx1"/>
                        </a:solidFill>
                      </a:endParaRPr>
                    </a:p>
                  </a:txBody>
                  <a:tcPr marL="68580" marR="68580" marT="34290" marB="34290"/>
                </a:tc>
              </a:tr>
            </a:tbl>
          </a:graphicData>
        </a:graphic>
      </p:graphicFrame>
      <p:sp>
        <p:nvSpPr>
          <p:cNvPr id="6" name="Content Placeholder 5"/>
          <p:cNvSpPr>
            <a:spLocks noGrp="1"/>
          </p:cNvSpPr>
          <p:nvPr>
            <p:ph idx="15"/>
          </p:nvPr>
        </p:nvSpPr>
        <p:spPr/>
        <p:txBody>
          <a:bodyPr/>
          <a:lstStyle/>
          <a:p>
            <a:endParaRPr lang="en-US"/>
          </a:p>
        </p:txBody>
      </p:sp>
      <p:sp>
        <p:nvSpPr>
          <p:cNvPr id="2" name="Content Placeholder 1"/>
          <p:cNvSpPr>
            <a:spLocks noGrp="1"/>
          </p:cNvSpPr>
          <p:nvPr>
            <p:ph idx="15"/>
          </p:nvPr>
        </p:nvSpPr>
        <p:spPr/>
        <p:txBody>
          <a:bodyPr/>
          <a:lstStyle/>
          <a:p>
            <a:endParaRPr lang="en-US"/>
          </a:p>
        </p:txBody>
      </p:sp>
      <p:sp>
        <p:nvSpPr>
          <p:cNvPr id="7"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683673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462" y="1360431"/>
            <a:ext cx="6298533" cy="3779120"/>
          </a:xfrm>
          <a:prstGeom prst="rect">
            <a:avLst/>
          </a:prstGeom>
        </p:spPr>
      </p:pic>
      <p:sp>
        <p:nvSpPr>
          <p:cNvPr id="9" name="TextBox 8"/>
          <p:cNvSpPr txBox="1"/>
          <p:nvPr/>
        </p:nvSpPr>
        <p:spPr>
          <a:xfrm>
            <a:off x="491594" y="963185"/>
            <a:ext cx="5653175" cy="461665"/>
          </a:xfrm>
          <a:prstGeom prst="rect">
            <a:avLst/>
          </a:prstGeom>
          <a:noFill/>
        </p:spPr>
        <p:txBody>
          <a:bodyPr wrap="square" rtlCol="0">
            <a:spAutoFit/>
          </a:bodyPr>
          <a:lstStyle/>
          <a:p>
            <a:pPr algn="ctr"/>
            <a:r>
              <a:rPr lang="en-US" altLang="zh-CN" sz="2400" dirty="0" err="1" smtClean="0"/>
              <a:t>Clearcache</a:t>
            </a:r>
            <a:r>
              <a:rPr lang="zh-CN" altLang="en-US" sz="2400" dirty="0" smtClean="0"/>
              <a:t> </a:t>
            </a:r>
            <a:r>
              <a:rPr lang="en-US" altLang="zh-CN" sz="2400" dirty="0" smtClean="0"/>
              <a:t>Experiment</a:t>
            </a:r>
            <a:r>
              <a:rPr lang="zh-CN" altLang="en-US" sz="2400" dirty="0" smtClean="0"/>
              <a:t> </a:t>
            </a:r>
            <a:r>
              <a:rPr lang="en-US" altLang="zh-CN" sz="2400" dirty="0" smtClean="0"/>
              <a:t>Result</a:t>
            </a:r>
            <a:endParaRPr lang="en-US" altLang="zh-CN" sz="2400" dirty="0"/>
          </a:p>
        </p:txBody>
      </p:sp>
      <p:sp>
        <p:nvSpPr>
          <p:cNvPr id="24" name="Down Arrow 23"/>
          <p:cNvSpPr/>
          <p:nvPr/>
        </p:nvSpPr>
        <p:spPr>
          <a:xfrm rot="20705967">
            <a:off x="921957" y="3166393"/>
            <a:ext cx="597005" cy="801044"/>
          </a:xfrm>
          <a:prstGeom prst="downArrow">
            <a:avLst/>
          </a:prstGeom>
          <a:solidFill>
            <a:srgbClr val="0070C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Down Arrow 24"/>
          <p:cNvSpPr/>
          <p:nvPr/>
        </p:nvSpPr>
        <p:spPr>
          <a:xfrm rot="20705967">
            <a:off x="1860569" y="2883652"/>
            <a:ext cx="597005" cy="801044"/>
          </a:xfrm>
          <a:prstGeom prst="downArrow">
            <a:avLst/>
          </a:prstGeom>
          <a:solidFill>
            <a:srgbClr val="0070C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Down Arrow 25"/>
          <p:cNvSpPr/>
          <p:nvPr/>
        </p:nvSpPr>
        <p:spPr>
          <a:xfrm rot="20705967">
            <a:off x="2966953" y="2608762"/>
            <a:ext cx="597005" cy="801044"/>
          </a:xfrm>
          <a:prstGeom prst="downArrow">
            <a:avLst/>
          </a:prstGeom>
          <a:solidFill>
            <a:srgbClr val="0070C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3"/>
          <p:cNvSpPr>
            <a:spLocks noGrp="1"/>
          </p:cNvSpPr>
          <p:nvPr>
            <p:ph idx="15"/>
          </p:nvPr>
        </p:nvSpPr>
        <p:spPr/>
        <p:txBody>
          <a:bodyPr/>
          <a:lstStyle/>
          <a:p>
            <a:endParaRPr lang="en-US"/>
          </a:p>
        </p:txBody>
      </p:sp>
      <p:sp>
        <p:nvSpPr>
          <p:cNvPr id="2" name="Content Placeholder 1"/>
          <p:cNvSpPr>
            <a:spLocks noGrp="1"/>
          </p:cNvSpPr>
          <p:nvPr>
            <p:ph idx="15"/>
          </p:nvPr>
        </p:nvSpPr>
        <p:spPr/>
        <p:txBody>
          <a:bodyPr/>
          <a:lstStyle/>
          <a:p>
            <a:endParaRPr lang="en-US"/>
          </a:p>
        </p:txBody>
      </p:sp>
      <p:sp>
        <p:nvSpPr>
          <p:cNvPr id="10"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204202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dissolv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dissolv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462" y="1360431"/>
            <a:ext cx="6298533" cy="3779120"/>
          </a:xfrm>
          <a:prstGeom prst="rect">
            <a:avLst/>
          </a:prstGeom>
        </p:spPr>
      </p:pic>
      <p:sp>
        <p:nvSpPr>
          <p:cNvPr id="8" name="Content Placeholder 7"/>
          <p:cNvSpPr>
            <a:spLocks noGrp="1"/>
          </p:cNvSpPr>
          <p:nvPr>
            <p:ph idx="15"/>
          </p:nvPr>
        </p:nvSpPr>
        <p:spPr/>
        <p:txBody>
          <a:bodyPr/>
          <a:lstStyle/>
          <a:p>
            <a:endParaRPr lang="en-US"/>
          </a:p>
        </p:txBody>
      </p:sp>
      <p:sp>
        <p:nvSpPr>
          <p:cNvPr id="9" name="TextBox 8"/>
          <p:cNvSpPr txBox="1"/>
          <p:nvPr/>
        </p:nvSpPr>
        <p:spPr>
          <a:xfrm>
            <a:off x="491594" y="963185"/>
            <a:ext cx="5653175" cy="461665"/>
          </a:xfrm>
          <a:prstGeom prst="rect">
            <a:avLst/>
          </a:prstGeom>
          <a:noFill/>
        </p:spPr>
        <p:txBody>
          <a:bodyPr wrap="square" rtlCol="0">
            <a:spAutoFit/>
          </a:bodyPr>
          <a:lstStyle/>
          <a:p>
            <a:pPr algn="ctr"/>
            <a:r>
              <a:rPr lang="en-US" altLang="zh-CN" sz="2400" dirty="0" err="1"/>
              <a:t>Clearcache</a:t>
            </a:r>
            <a:r>
              <a:rPr lang="zh-CN" altLang="en-US" sz="2400" dirty="0"/>
              <a:t> </a:t>
            </a:r>
            <a:r>
              <a:rPr lang="en-US" altLang="zh-CN" sz="2400" dirty="0"/>
              <a:t>Experiment</a:t>
            </a:r>
            <a:r>
              <a:rPr lang="zh-CN" altLang="en-US" sz="2400" dirty="0"/>
              <a:t> </a:t>
            </a:r>
            <a:r>
              <a:rPr lang="en-US" altLang="zh-CN" sz="2400" dirty="0"/>
              <a:t>Result</a:t>
            </a:r>
          </a:p>
        </p:txBody>
      </p:sp>
      <p:sp>
        <p:nvSpPr>
          <p:cNvPr id="25" name="Down Arrow 24"/>
          <p:cNvSpPr/>
          <p:nvPr/>
        </p:nvSpPr>
        <p:spPr>
          <a:xfrm rot="1142595">
            <a:off x="4359514" y="3548572"/>
            <a:ext cx="597005" cy="801044"/>
          </a:xfrm>
          <a:prstGeom prst="downArrow">
            <a:avLst/>
          </a:prstGeom>
          <a:solidFill>
            <a:srgbClr val="0070C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own Arrow 9"/>
          <p:cNvSpPr/>
          <p:nvPr/>
        </p:nvSpPr>
        <p:spPr>
          <a:xfrm rot="1142595">
            <a:off x="5433416" y="3325468"/>
            <a:ext cx="597005" cy="801044"/>
          </a:xfrm>
          <a:prstGeom prst="downArrow">
            <a:avLst/>
          </a:prstGeom>
          <a:solidFill>
            <a:srgbClr val="0070C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Content Placeholder 1"/>
          <p:cNvSpPr>
            <a:spLocks noGrp="1"/>
          </p:cNvSpPr>
          <p:nvPr>
            <p:ph idx="15"/>
          </p:nvPr>
        </p:nvSpPr>
        <p:spPr/>
        <p:txBody>
          <a:bodyPr/>
          <a:lstStyle/>
          <a:p>
            <a:endParaRPr lang="en-US"/>
          </a:p>
        </p:txBody>
      </p:sp>
      <p:sp>
        <p:nvSpPr>
          <p:cNvPr id="3" name="Content Placeholder 2"/>
          <p:cNvSpPr>
            <a:spLocks noGrp="1"/>
          </p:cNvSpPr>
          <p:nvPr>
            <p:ph idx="15"/>
          </p:nvPr>
        </p:nvSpPr>
        <p:spPr/>
        <p:txBody>
          <a:bodyPr/>
          <a:lstStyle/>
          <a:p>
            <a:endParaRPr lang="en-US"/>
          </a:p>
        </p:txBody>
      </p:sp>
      <p:sp>
        <p:nvSpPr>
          <p:cNvPr id="11"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11178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7568" y="1006660"/>
            <a:ext cx="6342707" cy="461665"/>
          </a:xfrm>
          <a:prstGeom prst="rect">
            <a:avLst/>
          </a:prstGeom>
          <a:noFill/>
        </p:spPr>
        <p:txBody>
          <a:bodyPr wrap="square" rtlCol="0">
            <a:spAutoFit/>
          </a:bodyPr>
          <a:lstStyle/>
          <a:p>
            <a:pPr algn="ctr"/>
            <a:r>
              <a:rPr lang="en-US" altLang="zh-CN" sz="2400" dirty="0"/>
              <a:t>LLC Flush-Reload Requirements</a:t>
            </a:r>
          </a:p>
        </p:txBody>
      </p:sp>
      <p:sp>
        <p:nvSpPr>
          <p:cNvPr id="4" name="Rectangle 3"/>
          <p:cNvSpPr/>
          <p:nvPr/>
        </p:nvSpPr>
        <p:spPr>
          <a:xfrm>
            <a:off x="491594" y="1684584"/>
            <a:ext cx="6063030" cy="3554819"/>
          </a:xfrm>
          <a:prstGeom prst="rect">
            <a:avLst/>
          </a:prstGeom>
        </p:spPr>
        <p:txBody>
          <a:bodyPr wrap="square">
            <a:spAutoFit/>
          </a:bodyPr>
          <a:lstStyle/>
          <a:p>
            <a:pPr marL="428615" indent="-428615">
              <a:buFont typeface="Arial" charset="0"/>
              <a:buChar char="•"/>
            </a:pPr>
            <a:endParaRPr lang="en-US" altLang="zh-CN" sz="2100" dirty="0" smtClean="0"/>
          </a:p>
          <a:p>
            <a:pPr marL="428615" indent="-428615">
              <a:buFont typeface="Arial" charset="0"/>
              <a:buChar char="•"/>
            </a:pPr>
            <a:r>
              <a:rPr lang="en-US" altLang="zh-CN" sz="2100" dirty="0" smtClean="0"/>
              <a:t>Flush:</a:t>
            </a:r>
          </a:p>
          <a:p>
            <a:pPr marL="885815" lvl="1" indent="-428615">
              <a:buFont typeface="Arial" charset="0"/>
              <a:buChar char="•"/>
            </a:pPr>
            <a:r>
              <a:rPr lang="en-US" altLang="zh-CN" dirty="0" smtClean="0"/>
              <a:t>Local </a:t>
            </a:r>
            <a:r>
              <a:rPr lang="en-US" altLang="zh-CN" dirty="0"/>
              <a:t>L1 </a:t>
            </a:r>
            <a:r>
              <a:rPr lang="en-US" altLang="zh-CN" dirty="0" smtClean="0"/>
              <a:t>cache</a:t>
            </a:r>
          </a:p>
          <a:p>
            <a:pPr marL="885815" lvl="1" indent="-428615">
              <a:buFont typeface="Arial" charset="0"/>
              <a:buChar char="•"/>
            </a:pPr>
            <a:r>
              <a:rPr lang="en-US" altLang="zh-CN" dirty="0" smtClean="0"/>
              <a:t>Shared L2 cache</a:t>
            </a:r>
            <a:endParaRPr lang="en-US" altLang="zh-CN" dirty="0"/>
          </a:p>
          <a:p>
            <a:pPr marL="885815" lvl="1" indent="-428615">
              <a:buFont typeface="Arial" charset="0"/>
              <a:buChar char="•"/>
            </a:pPr>
            <a:r>
              <a:rPr lang="en-US" altLang="zh-CN" dirty="0" smtClean="0"/>
              <a:t>L1 </a:t>
            </a:r>
            <a:r>
              <a:rPr lang="en-US" altLang="zh-CN" dirty="0"/>
              <a:t>cache of other cores</a:t>
            </a:r>
            <a:endParaRPr lang="zh-CN" altLang="en-US" dirty="0"/>
          </a:p>
          <a:p>
            <a:pPr marL="771506" lvl="1" indent="-428615">
              <a:buFont typeface="Arial" charset="0"/>
              <a:buChar char="•"/>
            </a:pPr>
            <a:endParaRPr lang="en-US" altLang="zh-CN" sz="2100" dirty="0"/>
          </a:p>
          <a:p>
            <a:pPr marL="428615" indent="-428615">
              <a:buFont typeface="Arial" charset="0"/>
              <a:buChar char="•"/>
            </a:pPr>
            <a:r>
              <a:rPr lang="en-US" altLang="zh-CN" sz="2100" dirty="0" smtClean="0"/>
              <a:t>L2 cache:</a:t>
            </a:r>
          </a:p>
          <a:p>
            <a:pPr marL="885815" lvl="1" indent="-428615">
              <a:buFont typeface="Arial" charset="0"/>
              <a:buChar char="•"/>
            </a:pPr>
            <a:r>
              <a:rPr lang="en-US" altLang="zh-CN" dirty="0" smtClean="0">
                <a:solidFill>
                  <a:srgbClr val="FF0000"/>
                </a:solidFill>
              </a:rPr>
              <a:t>Victim’s memory access must put</a:t>
            </a:r>
            <a:r>
              <a:rPr lang="zh-CN" altLang="en-US" dirty="0" smtClean="0">
                <a:solidFill>
                  <a:srgbClr val="FF0000"/>
                </a:solidFill>
              </a:rPr>
              <a:t> </a:t>
            </a:r>
            <a:r>
              <a:rPr lang="en-US" altLang="zh-CN" dirty="0" smtClean="0">
                <a:solidFill>
                  <a:srgbClr val="FF0000"/>
                </a:solidFill>
              </a:rPr>
              <a:t>the</a:t>
            </a:r>
            <a:r>
              <a:rPr lang="zh-CN" altLang="en-US" dirty="0" smtClean="0">
                <a:solidFill>
                  <a:srgbClr val="FF0000"/>
                </a:solidFill>
              </a:rPr>
              <a:t> </a:t>
            </a:r>
            <a:r>
              <a:rPr lang="en-US" altLang="zh-CN" dirty="0" smtClean="0">
                <a:solidFill>
                  <a:srgbClr val="FF0000"/>
                </a:solidFill>
              </a:rPr>
              <a:t>cache</a:t>
            </a:r>
            <a:r>
              <a:rPr lang="zh-CN" altLang="en-US" dirty="0" smtClean="0">
                <a:solidFill>
                  <a:srgbClr val="FF0000"/>
                </a:solidFill>
              </a:rPr>
              <a:t> </a:t>
            </a:r>
            <a:r>
              <a:rPr lang="en-US" altLang="zh-CN" dirty="0" smtClean="0">
                <a:solidFill>
                  <a:srgbClr val="FF0000"/>
                </a:solidFill>
              </a:rPr>
              <a:t>line into </a:t>
            </a:r>
            <a:r>
              <a:rPr lang="en-US" altLang="zh-CN" dirty="0">
                <a:solidFill>
                  <a:srgbClr val="FF0000"/>
                </a:solidFill>
              </a:rPr>
              <a:t>L2 cache</a:t>
            </a:r>
          </a:p>
          <a:p>
            <a:pPr marL="771506" lvl="1" indent="-428615">
              <a:buFont typeface="Arial" charset="0"/>
              <a:buChar char="•"/>
            </a:pPr>
            <a:endParaRPr lang="en-US" altLang="zh-CN" sz="1100" dirty="0"/>
          </a:p>
          <a:p>
            <a:pPr marL="771506" lvl="1" indent="-428615">
              <a:buFont typeface="Arial" charset="0"/>
              <a:buChar char="•"/>
            </a:pPr>
            <a:endParaRPr lang="en-US" altLang="zh-CN" sz="1500" dirty="0"/>
          </a:p>
          <a:p>
            <a:pPr marL="771506" lvl="1" indent="-428615">
              <a:buFont typeface="Arial" charset="0"/>
              <a:buChar char="•"/>
            </a:pPr>
            <a:endParaRPr lang="zh-CN" altLang="en-US" sz="2100" dirty="0"/>
          </a:p>
        </p:txBody>
      </p:sp>
      <p:sp>
        <p:nvSpPr>
          <p:cNvPr id="6" name="Content Placeholder 5"/>
          <p:cNvSpPr>
            <a:spLocks noGrp="1"/>
          </p:cNvSpPr>
          <p:nvPr>
            <p:ph idx="15"/>
          </p:nvPr>
        </p:nvSpPr>
        <p:spPr/>
        <p:txBody>
          <a:bodyPr/>
          <a:lstStyle/>
          <a:p>
            <a:endParaRPr lang="en-US"/>
          </a:p>
        </p:txBody>
      </p:sp>
      <p:sp>
        <p:nvSpPr>
          <p:cNvPr id="2" name="Content Placeholder 1"/>
          <p:cNvSpPr>
            <a:spLocks noGrp="1"/>
          </p:cNvSpPr>
          <p:nvPr>
            <p:ph idx="15"/>
          </p:nvPr>
        </p:nvSpPr>
        <p:spPr/>
        <p:txBody>
          <a:bodyPr/>
          <a:lstStyle/>
          <a:p>
            <a:endParaRPr lang="en-US"/>
          </a:p>
        </p:txBody>
      </p:sp>
      <p:sp>
        <p:nvSpPr>
          <p:cNvPr id="7"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197352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866" y="974655"/>
            <a:ext cx="5653175" cy="461665"/>
          </a:xfrm>
          <a:prstGeom prst="rect">
            <a:avLst/>
          </a:prstGeom>
          <a:noFill/>
        </p:spPr>
        <p:txBody>
          <a:bodyPr wrap="square" rtlCol="0">
            <a:spAutoFit/>
          </a:bodyPr>
          <a:lstStyle/>
          <a:p>
            <a:pPr algn="ctr"/>
            <a:r>
              <a:rPr lang="en-US" altLang="zh-CN" sz="2400" dirty="0"/>
              <a:t>Cache Inclusiveness</a:t>
            </a:r>
          </a:p>
        </p:txBody>
      </p:sp>
      <p:pic>
        <p:nvPicPr>
          <p:cNvPr id="4" name="Picture 3"/>
          <p:cNvPicPr>
            <a:picLocks noChangeAspect="1"/>
          </p:cNvPicPr>
          <p:nvPr/>
        </p:nvPicPr>
        <p:blipFill>
          <a:blip r:embed="rId2"/>
          <a:stretch>
            <a:fillRect/>
          </a:stretch>
        </p:blipFill>
        <p:spPr>
          <a:xfrm>
            <a:off x="595185" y="2966856"/>
            <a:ext cx="2041561" cy="2041561"/>
          </a:xfrm>
          <a:prstGeom prst="rect">
            <a:avLst/>
          </a:prstGeom>
        </p:spPr>
      </p:pic>
      <p:sp>
        <p:nvSpPr>
          <p:cNvPr id="5" name="Rounded Rectangular Callout 4"/>
          <p:cNvSpPr/>
          <p:nvPr/>
        </p:nvSpPr>
        <p:spPr>
          <a:xfrm>
            <a:off x="847591" y="1605462"/>
            <a:ext cx="5174514" cy="886968"/>
          </a:xfrm>
          <a:prstGeom prst="wedgeRoundRectCallout">
            <a:avLst>
              <a:gd name="adj1" fmla="val -30196"/>
              <a:gd name="adj2" fmla="val 8952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100" dirty="0">
                <a:solidFill>
                  <a:schemeClr val="tx1"/>
                </a:solidFill>
              </a:rPr>
              <a:t>Is L2 cache inclusive, exclusive or non-inclusive to L1 </a:t>
            </a:r>
            <a:r>
              <a:rPr lang="en-US" altLang="zh-CN" sz="2100" dirty="0" smtClean="0">
                <a:solidFill>
                  <a:schemeClr val="tx1"/>
                </a:solidFill>
              </a:rPr>
              <a:t>cache</a:t>
            </a:r>
            <a:r>
              <a:rPr lang="en-US" sz="2100" dirty="0" smtClean="0">
                <a:solidFill>
                  <a:schemeClr val="tx1"/>
                </a:solidFill>
              </a:rPr>
              <a:t>?</a:t>
            </a:r>
            <a:endParaRPr lang="en-US" sz="2100" dirty="0">
              <a:solidFill>
                <a:schemeClr val="tx1"/>
              </a:solidFill>
            </a:endParaRPr>
          </a:p>
        </p:txBody>
      </p:sp>
      <p:sp>
        <p:nvSpPr>
          <p:cNvPr id="7" name="Content Placeholder 6"/>
          <p:cNvSpPr>
            <a:spLocks noGrp="1"/>
          </p:cNvSpPr>
          <p:nvPr>
            <p:ph idx="15"/>
          </p:nvPr>
        </p:nvSpPr>
        <p:spPr/>
        <p:txBody>
          <a:bodyPr/>
          <a:lstStyle/>
          <a:p>
            <a:endParaRPr lang="en-US"/>
          </a:p>
        </p:txBody>
      </p:sp>
      <mc:AlternateContent xmlns:mc="http://schemas.openxmlformats.org/markup-compatibility/2006" xmlns:a14="http://schemas.microsoft.com/office/drawing/2010/main">
        <mc:Choice Requires="a14">
          <p:sp>
            <p:nvSpPr>
              <p:cNvPr id="2" name="TextBox 1"/>
              <p:cNvSpPr txBox="1"/>
              <p:nvPr/>
            </p:nvSpPr>
            <p:spPr>
              <a:xfrm>
                <a:off x="3167248" y="3204295"/>
                <a:ext cx="2911374" cy="1200329"/>
              </a:xfrm>
              <a:prstGeom prst="rect">
                <a:avLst/>
              </a:prstGeom>
              <a:noFill/>
            </p:spPr>
            <p:txBody>
              <a:bodyPr wrap="none" rtlCol="0">
                <a:spAutoFit/>
              </a:bodyPr>
              <a:lstStyle/>
              <a:p>
                <a:r>
                  <a:rPr lang="en-US" dirty="0" smtClean="0">
                    <a:solidFill>
                      <a:srgbClr val="0070C0"/>
                    </a:solidFill>
                  </a:rPr>
                  <a:t>Inclusive:	  L1 </a:t>
                </a:r>
                <a14:m>
                  <m:oMath xmlns:m="http://schemas.openxmlformats.org/officeDocument/2006/math">
                    <m:r>
                      <a:rPr lang="en-US" i="1" smtClean="0">
                        <a:solidFill>
                          <a:srgbClr val="0070C0"/>
                        </a:solidFill>
                        <a:latin typeface="Cambria Math" charset="0"/>
                        <a:ea typeface="Cambria Math" charset="0"/>
                        <a:cs typeface="Cambria Math" charset="0"/>
                      </a:rPr>
                      <m:t>⊂</m:t>
                    </m:r>
                  </m:oMath>
                </a14:m>
                <a:r>
                  <a:rPr lang="en-US" dirty="0" smtClean="0">
                    <a:solidFill>
                      <a:srgbClr val="0070C0"/>
                    </a:solidFill>
                  </a:rPr>
                  <a:t> L2</a:t>
                </a:r>
              </a:p>
              <a:p>
                <a:r>
                  <a:rPr lang="en-US" dirty="0" smtClean="0">
                    <a:solidFill>
                      <a:srgbClr val="0070C0"/>
                    </a:solidFill>
                  </a:rPr>
                  <a:t>Exclusive: 	</a:t>
                </a:r>
                <a:r>
                  <a:rPr lang="en-US" dirty="0">
                    <a:solidFill>
                      <a:srgbClr val="0070C0"/>
                    </a:solidFill>
                  </a:rPr>
                  <a:t> </a:t>
                </a:r>
                <a:r>
                  <a:rPr lang="en-US" dirty="0" smtClean="0">
                    <a:solidFill>
                      <a:srgbClr val="0070C0"/>
                    </a:solidFill>
                  </a:rPr>
                  <a:t> L1</a:t>
                </a:r>
                <a14:m>
                  <m:oMath xmlns:m="http://schemas.openxmlformats.org/officeDocument/2006/math">
                    <m:r>
                      <a:rPr lang="en-US" b="0" i="0" smtClean="0">
                        <a:solidFill>
                          <a:srgbClr val="0070C0"/>
                        </a:solidFill>
                        <a:latin typeface="Cambria Math" charset="0"/>
                        <a:ea typeface="Cambria Math" charset="0"/>
                        <a:cs typeface="Cambria Math" charset="0"/>
                      </a:rPr>
                      <m:t> </m:t>
                    </m:r>
                    <m:r>
                      <a:rPr lang="en-US" i="1" smtClean="0">
                        <a:solidFill>
                          <a:srgbClr val="0070C0"/>
                        </a:solidFill>
                        <a:latin typeface="Cambria Math" charset="0"/>
                        <a:ea typeface="Cambria Math" charset="0"/>
                        <a:cs typeface="Cambria Math" charset="0"/>
                      </a:rPr>
                      <m:t>⋂</m:t>
                    </m:r>
                  </m:oMath>
                </a14:m>
                <a:r>
                  <a:rPr lang="en-US" dirty="0" smtClean="0">
                    <a:solidFill>
                      <a:srgbClr val="0070C0"/>
                    </a:solidFill>
                  </a:rPr>
                  <a:t> L2 = </a:t>
                </a:r>
                <a14:m>
                  <m:oMath xmlns:m="http://schemas.openxmlformats.org/officeDocument/2006/math">
                    <m:r>
                      <a:rPr lang="en-US" i="1" smtClean="0">
                        <a:solidFill>
                          <a:srgbClr val="0070C0"/>
                        </a:solidFill>
                        <a:latin typeface="Cambria Math" charset="0"/>
                        <a:ea typeface="Cambria Math" charset="0"/>
                        <a:cs typeface="Cambria Math" charset="0"/>
                      </a:rPr>
                      <m:t>∅</m:t>
                    </m:r>
                  </m:oMath>
                </a14:m>
                <a:endParaRPr lang="en-US" dirty="0" smtClean="0">
                  <a:solidFill>
                    <a:srgbClr val="0070C0"/>
                  </a:solidFill>
                  <a:ea typeface="Cambria Math" charset="0"/>
                  <a:cs typeface="Cambria Math" charset="0"/>
                </a:endParaRPr>
              </a:p>
              <a:p>
                <a:r>
                  <a:rPr lang="en-US" dirty="0" smtClean="0">
                    <a:solidFill>
                      <a:srgbClr val="0070C0"/>
                    </a:solidFill>
                    <a:ea typeface="Cambria Math" charset="0"/>
                    <a:cs typeface="Cambria Math" charset="0"/>
                  </a:rPr>
                  <a:t>Non-inclusive: in between</a:t>
                </a:r>
              </a:p>
              <a:p>
                <a:endParaRPr lang="en-US" dirty="0">
                  <a:solidFill>
                    <a:srgbClr val="0070C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167248" y="3204295"/>
                <a:ext cx="2911374" cy="1200329"/>
              </a:xfrm>
              <a:prstGeom prst="rect">
                <a:avLst/>
              </a:prstGeom>
              <a:blipFill rotWithShape="0">
                <a:blip r:embed="rId3"/>
                <a:stretch>
                  <a:fillRect l="-1887" t="-3046"/>
                </a:stretch>
              </a:blipFill>
            </p:spPr>
            <p:txBody>
              <a:bodyPr/>
              <a:lstStyle/>
              <a:p>
                <a:r>
                  <a:rPr lang="en-US">
                    <a:noFill/>
                  </a:rPr>
                  <a:t> </a:t>
                </a:r>
              </a:p>
            </p:txBody>
          </p:sp>
        </mc:Fallback>
      </mc:AlternateContent>
      <p:sp>
        <p:nvSpPr>
          <p:cNvPr id="8" name="Content Placeholder 7"/>
          <p:cNvSpPr>
            <a:spLocks noGrp="1"/>
          </p:cNvSpPr>
          <p:nvPr>
            <p:ph idx="15"/>
          </p:nvPr>
        </p:nvSpPr>
        <p:spPr/>
        <p:txBody>
          <a:bodyPr/>
          <a:lstStyle/>
          <a:p>
            <a:endParaRPr lang="en-US"/>
          </a:p>
        </p:txBody>
      </p:sp>
      <p:sp>
        <p:nvSpPr>
          <p:cNvPr id="9"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98899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dissolv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dissolv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dissolve">
                                      <p:cBhvr>
                                        <p:cTn id="2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866" y="974655"/>
            <a:ext cx="5653175" cy="461665"/>
          </a:xfrm>
          <a:prstGeom prst="rect">
            <a:avLst/>
          </a:prstGeom>
          <a:noFill/>
        </p:spPr>
        <p:txBody>
          <a:bodyPr wrap="square" rtlCol="0">
            <a:spAutoFit/>
          </a:bodyPr>
          <a:lstStyle/>
          <a:p>
            <a:pPr algn="ctr"/>
            <a:r>
              <a:rPr lang="en-US" altLang="zh-CN" sz="2400" dirty="0"/>
              <a:t>Cache Inclusiveness</a:t>
            </a:r>
          </a:p>
        </p:txBody>
      </p:sp>
      <p:sp>
        <p:nvSpPr>
          <p:cNvPr id="7" name="Content Placeholder 6"/>
          <p:cNvSpPr>
            <a:spLocks noGrp="1"/>
          </p:cNvSpPr>
          <p:nvPr>
            <p:ph idx="15"/>
          </p:nvPr>
        </p:nvSpPr>
        <p:spPr/>
        <p:txBody>
          <a:bodyPr/>
          <a:lstStyle/>
          <a:p>
            <a:endParaRPr lang="en-US"/>
          </a:p>
        </p:txBody>
      </p:sp>
      <p:sp>
        <p:nvSpPr>
          <p:cNvPr id="8" name="Content Placeholder 7"/>
          <p:cNvSpPr>
            <a:spLocks noGrp="1"/>
          </p:cNvSpPr>
          <p:nvPr>
            <p:ph idx="15"/>
          </p:nvPr>
        </p:nvSpPr>
        <p:spPr/>
        <p:txBody>
          <a:bodyPr/>
          <a:lstStyle/>
          <a:p>
            <a:endParaRPr lang="en-US"/>
          </a:p>
        </p:txBody>
      </p:sp>
      <p:sp>
        <p:nvSpPr>
          <p:cNvPr id="9"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
        <p:nvSpPr>
          <p:cNvPr id="10" name="Rectangle 9"/>
          <p:cNvSpPr/>
          <p:nvPr/>
        </p:nvSpPr>
        <p:spPr>
          <a:xfrm>
            <a:off x="464161" y="1969913"/>
            <a:ext cx="5488583" cy="1708160"/>
          </a:xfrm>
          <a:prstGeom prst="rect">
            <a:avLst/>
          </a:prstGeom>
        </p:spPr>
        <p:txBody>
          <a:bodyPr wrap="square">
            <a:spAutoFit/>
          </a:bodyPr>
          <a:lstStyle/>
          <a:p>
            <a:pPr marL="428615" indent="-428615">
              <a:buFont typeface="Arial" charset="0"/>
              <a:buChar char="•"/>
            </a:pPr>
            <a:r>
              <a:rPr lang="en-US" altLang="zh-CN" sz="2100" dirty="0" smtClean="0"/>
              <a:t>Experiment: </a:t>
            </a:r>
            <a:r>
              <a:rPr lang="en-US" altLang="zh-CN" sz="2100" dirty="0"/>
              <a:t>t</a:t>
            </a:r>
            <a:r>
              <a:rPr lang="en-US" altLang="zh-CN" sz="2100" dirty="0" smtClean="0"/>
              <a:t>iming side channel</a:t>
            </a:r>
          </a:p>
          <a:p>
            <a:endParaRPr lang="en-US" altLang="zh-CN" sz="2100" dirty="0"/>
          </a:p>
          <a:p>
            <a:pPr marL="428615" indent="-428615">
              <a:buFont typeface="Arial" charset="0"/>
              <a:buChar char="•"/>
            </a:pPr>
            <a:endParaRPr lang="en-US" altLang="zh-CN" sz="2100" dirty="0"/>
          </a:p>
          <a:p>
            <a:pPr marL="428615" indent="-428615">
              <a:buFont typeface="Arial" charset="0"/>
              <a:buChar char="•"/>
            </a:pPr>
            <a:r>
              <a:rPr lang="en-US" altLang="zh-CN" sz="2100" dirty="0" smtClean="0"/>
              <a:t>All 5 processors have inclusive L2 cache</a:t>
            </a:r>
            <a:endParaRPr lang="en-US" altLang="zh-CN" sz="2100" dirty="0"/>
          </a:p>
          <a:p>
            <a:pPr marL="771506" lvl="1" indent="-428615">
              <a:buFont typeface="Arial" charset="0"/>
              <a:buChar char="•"/>
            </a:pPr>
            <a:endParaRPr lang="zh-CN" altLang="en-US" sz="2100" dirty="0"/>
          </a:p>
        </p:txBody>
      </p:sp>
    </p:spTree>
    <p:extLst>
      <p:ext uri="{BB962C8B-B14F-4D97-AF65-F5344CB8AC3E}">
        <p14:creationId xmlns:p14="http://schemas.microsoft.com/office/powerpoint/2010/main" val="134459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anim calcmode="lin" valueType="num">
                                      <p:cBhvr additive="base">
                                        <p:cTn id="13"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7568" y="1006660"/>
            <a:ext cx="6342707" cy="461665"/>
          </a:xfrm>
          <a:prstGeom prst="rect">
            <a:avLst/>
          </a:prstGeom>
          <a:noFill/>
        </p:spPr>
        <p:txBody>
          <a:bodyPr wrap="square" rtlCol="0">
            <a:spAutoFit/>
          </a:bodyPr>
          <a:lstStyle/>
          <a:p>
            <a:pPr algn="ctr"/>
            <a:r>
              <a:rPr lang="en-US" altLang="zh-CN" sz="2400" dirty="0" smtClean="0"/>
              <a:t>Recall: LLC </a:t>
            </a:r>
            <a:r>
              <a:rPr lang="en-US" altLang="zh-CN" sz="2400" dirty="0"/>
              <a:t>Flush-Reload Requirements</a:t>
            </a:r>
          </a:p>
        </p:txBody>
      </p:sp>
      <p:sp>
        <p:nvSpPr>
          <p:cNvPr id="6" name="Content Placeholder 5"/>
          <p:cNvSpPr>
            <a:spLocks noGrp="1"/>
          </p:cNvSpPr>
          <p:nvPr>
            <p:ph idx="15"/>
          </p:nvPr>
        </p:nvSpPr>
        <p:spPr/>
        <p:txBody>
          <a:bodyPr/>
          <a:lstStyle/>
          <a:p>
            <a:endParaRPr lang="en-US"/>
          </a:p>
        </p:txBody>
      </p:sp>
      <p:sp>
        <p:nvSpPr>
          <p:cNvPr id="2" name="TextBox 1"/>
          <p:cNvSpPr txBox="1"/>
          <p:nvPr/>
        </p:nvSpPr>
        <p:spPr>
          <a:xfrm>
            <a:off x="3295665" y="2247544"/>
            <a:ext cx="3460079" cy="523220"/>
          </a:xfrm>
          <a:prstGeom prst="rect">
            <a:avLst/>
          </a:prstGeom>
          <a:noFill/>
        </p:spPr>
        <p:txBody>
          <a:bodyPr wrap="square" rtlCol="0">
            <a:spAutoFit/>
          </a:bodyPr>
          <a:lstStyle/>
          <a:p>
            <a:r>
              <a:rPr lang="en-US" sz="2800" b="1" dirty="0" smtClean="0">
                <a:solidFill>
                  <a:srgbClr val="FF0000"/>
                </a:solidFill>
              </a:rPr>
              <a:t>Cortex A57&amp;A53 !!!</a:t>
            </a:r>
            <a:endParaRPr lang="en-US" sz="2800" b="1" dirty="0">
              <a:solidFill>
                <a:srgbClr val="FF0000"/>
              </a:solidFill>
            </a:endParaRPr>
          </a:p>
        </p:txBody>
      </p:sp>
      <p:sp>
        <p:nvSpPr>
          <p:cNvPr id="7" name="Rectangle 6"/>
          <p:cNvSpPr/>
          <p:nvPr/>
        </p:nvSpPr>
        <p:spPr>
          <a:xfrm>
            <a:off x="491593" y="1684584"/>
            <a:ext cx="6037393" cy="3493264"/>
          </a:xfrm>
          <a:prstGeom prst="rect">
            <a:avLst/>
          </a:prstGeom>
        </p:spPr>
        <p:txBody>
          <a:bodyPr wrap="square">
            <a:spAutoFit/>
          </a:bodyPr>
          <a:lstStyle/>
          <a:p>
            <a:pPr marL="428615" indent="-428615">
              <a:buFont typeface="Arial" charset="0"/>
              <a:buChar char="•"/>
            </a:pPr>
            <a:endParaRPr lang="en-US" altLang="zh-CN" sz="2100" dirty="0" smtClean="0"/>
          </a:p>
          <a:p>
            <a:pPr marL="428615" indent="-428615">
              <a:buFont typeface="Arial" charset="0"/>
              <a:buChar char="•"/>
            </a:pPr>
            <a:r>
              <a:rPr lang="en-US" altLang="zh-CN" sz="2100" dirty="0" smtClean="0"/>
              <a:t>Flush:</a:t>
            </a:r>
          </a:p>
          <a:p>
            <a:pPr marL="885815" lvl="1" indent="-428615">
              <a:buFont typeface="Arial" charset="0"/>
              <a:buChar char="•"/>
            </a:pPr>
            <a:r>
              <a:rPr lang="en-US" altLang="zh-CN" dirty="0" smtClean="0"/>
              <a:t>Local </a:t>
            </a:r>
            <a:r>
              <a:rPr lang="en-US" altLang="zh-CN" dirty="0"/>
              <a:t>L1 </a:t>
            </a:r>
            <a:r>
              <a:rPr lang="en-US" altLang="zh-CN" dirty="0" smtClean="0"/>
              <a:t>cache</a:t>
            </a:r>
          </a:p>
          <a:p>
            <a:pPr marL="885815" lvl="1" indent="-428615">
              <a:buFont typeface="Arial" charset="0"/>
              <a:buChar char="•"/>
            </a:pPr>
            <a:r>
              <a:rPr lang="en-US" altLang="zh-CN" dirty="0" smtClean="0"/>
              <a:t>Shared L2 cache</a:t>
            </a:r>
            <a:endParaRPr lang="en-US" altLang="zh-CN" dirty="0"/>
          </a:p>
          <a:p>
            <a:pPr marL="885815" lvl="1" indent="-428615">
              <a:buFont typeface="Arial" charset="0"/>
              <a:buChar char="•"/>
            </a:pPr>
            <a:r>
              <a:rPr lang="en-US" altLang="zh-CN" dirty="0" smtClean="0"/>
              <a:t>L1 </a:t>
            </a:r>
            <a:r>
              <a:rPr lang="en-US" altLang="zh-CN" dirty="0"/>
              <a:t>cache of other cores</a:t>
            </a:r>
            <a:endParaRPr lang="zh-CN" altLang="en-US" dirty="0"/>
          </a:p>
          <a:p>
            <a:pPr marL="771506" lvl="1" indent="-428615">
              <a:buFont typeface="Arial" charset="0"/>
              <a:buChar char="•"/>
            </a:pPr>
            <a:endParaRPr lang="en-US" altLang="zh-CN" sz="2100" dirty="0"/>
          </a:p>
          <a:p>
            <a:pPr marL="428615" indent="-428615">
              <a:buFont typeface="Arial" charset="0"/>
              <a:buChar char="•"/>
            </a:pPr>
            <a:r>
              <a:rPr lang="en-US" altLang="zh-CN" sz="2100" dirty="0" smtClean="0"/>
              <a:t>L2 cache:</a:t>
            </a:r>
          </a:p>
          <a:p>
            <a:pPr marL="885815" lvl="1" indent="-428615">
              <a:buFont typeface="Arial" charset="0"/>
              <a:buChar char="•"/>
            </a:pPr>
            <a:r>
              <a:rPr lang="en-US" altLang="zh-CN" dirty="0" smtClean="0"/>
              <a:t>Victim’s memory access must put</a:t>
            </a:r>
            <a:r>
              <a:rPr lang="zh-CN" altLang="en-US" dirty="0" smtClean="0"/>
              <a:t> </a:t>
            </a:r>
            <a:r>
              <a:rPr lang="en-US" altLang="zh-CN" dirty="0" smtClean="0"/>
              <a:t>the</a:t>
            </a:r>
            <a:r>
              <a:rPr lang="zh-CN" altLang="en-US" dirty="0" smtClean="0"/>
              <a:t> </a:t>
            </a:r>
            <a:r>
              <a:rPr lang="en-US" altLang="zh-CN" dirty="0" smtClean="0"/>
              <a:t>cache</a:t>
            </a:r>
            <a:r>
              <a:rPr lang="zh-CN" altLang="en-US" dirty="0" smtClean="0"/>
              <a:t> </a:t>
            </a:r>
            <a:r>
              <a:rPr lang="en-US" altLang="zh-CN" dirty="0" smtClean="0"/>
              <a:t>line into </a:t>
            </a:r>
            <a:r>
              <a:rPr lang="en-US" altLang="zh-CN" dirty="0"/>
              <a:t>L2 cache</a:t>
            </a:r>
          </a:p>
          <a:p>
            <a:pPr marL="771506" lvl="1" indent="-428615">
              <a:buFont typeface="Arial" charset="0"/>
              <a:buChar char="•"/>
            </a:pPr>
            <a:endParaRPr lang="en-US" altLang="zh-CN" sz="1100" dirty="0"/>
          </a:p>
          <a:p>
            <a:pPr marL="771506" lvl="1" indent="-428615">
              <a:buFont typeface="Arial" charset="0"/>
              <a:buChar char="•"/>
            </a:pPr>
            <a:endParaRPr lang="en-US" altLang="zh-CN" sz="1500" dirty="0"/>
          </a:p>
          <a:p>
            <a:pPr marL="771506" lvl="1" indent="-428615">
              <a:buFont typeface="Arial" charset="0"/>
              <a:buChar char="•"/>
            </a:pPr>
            <a:endParaRPr lang="zh-CN" altLang="en-US" sz="2100" dirty="0"/>
          </a:p>
        </p:txBody>
      </p:sp>
      <p:sp>
        <p:nvSpPr>
          <p:cNvPr id="4" name="Content Placeholder 3"/>
          <p:cNvSpPr>
            <a:spLocks noGrp="1"/>
          </p:cNvSpPr>
          <p:nvPr>
            <p:ph idx="15"/>
          </p:nvPr>
        </p:nvSpPr>
        <p:spPr/>
        <p:txBody>
          <a:bodyPr/>
          <a:lstStyle/>
          <a:p>
            <a:endParaRPr lang="en-US"/>
          </a:p>
        </p:txBody>
      </p:sp>
      <p:sp>
        <p:nvSpPr>
          <p:cNvPr id="8"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344247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7586" y="1304783"/>
            <a:ext cx="5653175" cy="461665"/>
          </a:xfrm>
          <a:prstGeom prst="rect">
            <a:avLst/>
          </a:prstGeom>
          <a:noFill/>
        </p:spPr>
        <p:txBody>
          <a:bodyPr wrap="square" rtlCol="0">
            <a:spAutoFit/>
          </a:bodyPr>
          <a:lstStyle/>
          <a:p>
            <a:pPr algn="ctr"/>
            <a:r>
              <a:rPr lang="en-US" altLang="zh-CN" sz="2400" dirty="0"/>
              <a:t>OUTLINE</a:t>
            </a:r>
          </a:p>
        </p:txBody>
      </p:sp>
      <p:sp>
        <p:nvSpPr>
          <p:cNvPr id="4" name="Content Placeholder 2"/>
          <p:cNvSpPr>
            <a:spLocks noGrp="1"/>
          </p:cNvSpPr>
          <p:nvPr>
            <p:ph idx="4294967295"/>
          </p:nvPr>
        </p:nvSpPr>
        <p:spPr>
          <a:xfrm>
            <a:off x="363578" y="1899734"/>
            <a:ext cx="7886700" cy="1956197"/>
          </a:xfrm>
          <a:prstGeom prst="rect">
            <a:avLst/>
          </a:prstGeom>
        </p:spPr>
        <p:txBody>
          <a:bodyPr/>
          <a:lstStyle/>
          <a:p>
            <a:pPr marL="557199" indent="-557199">
              <a:buFont typeface="+mj-lt"/>
              <a:buAutoNum type="arabicPeriod"/>
            </a:pPr>
            <a:r>
              <a:rPr lang="en-US" altLang="zh-CN" sz="2100" dirty="0"/>
              <a:t>ARM</a:t>
            </a:r>
            <a:r>
              <a:rPr lang="zh-CN" altLang="en-US" sz="2100" dirty="0"/>
              <a:t> </a:t>
            </a:r>
            <a:r>
              <a:rPr lang="en-US" altLang="zh-CN" sz="2100" dirty="0"/>
              <a:t>Cache</a:t>
            </a:r>
            <a:r>
              <a:rPr lang="zh-CN" altLang="en-US" sz="2100" dirty="0"/>
              <a:t> </a:t>
            </a:r>
            <a:r>
              <a:rPr lang="en-US" altLang="zh-CN" sz="2100" dirty="0"/>
              <a:t>Exploration</a:t>
            </a:r>
            <a:endParaRPr lang="en-US" sz="2100" dirty="0"/>
          </a:p>
          <a:p>
            <a:pPr marL="557199" indent="-557199">
              <a:buFont typeface="+mj-lt"/>
              <a:buAutoNum type="arabicPeriod"/>
            </a:pPr>
            <a:r>
              <a:rPr lang="en-US" altLang="zh-CN" sz="2100" dirty="0">
                <a:solidFill>
                  <a:srgbClr val="FF0000"/>
                </a:solidFill>
              </a:rPr>
              <a:t>Return-Oriented</a:t>
            </a:r>
            <a:r>
              <a:rPr lang="zh-CN" altLang="en-US" sz="2100" dirty="0">
                <a:solidFill>
                  <a:srgbClr val="FF0000"/>
                </a:solidFill>
              </a:rPr>
              <a:t> </a:t>
            </a:r>
            <a:r>
              <a:rPr lang="en-US" altLang="zh-CN" sz="2100" dirty="0">
                <a:solidFill>
                  <a:srgbClr val="FF0000"/>
                </a:solidFill>
              </a:rPr>
              <a:t>Flush-Reload</a:t>
            </a:r>
            <a:r>
              <a:rPr lang="zh-CN" altLang="en-US" sz="2100" dirty="0">
                <a:solidFill>
                  <a:srgbClr val="FF0000"/>
                </a:solidFill>
              </a:rPr>
              <a:t> </a:t>
            </a:r>
            <a:r>
              <a:rPr lang="en-US" altLang="zh-CN" sz="2100" dirty="0">
                <a:solidFill>
                  <a:srgbClr val="FF0000"/>
                </a:solidFill>
              </a:rPr>
              <a:t>Attacks</a:t>
            </a:r>
            <a:r>
              <a:rPr lang="zh-CN" altLang="en-US" sz="2100" dirty="0">
                <a:solidFill>
                  <a:srgbClr val="FF0000"/>
                </a:solidFill>
              </a:rPr>
              <a:t> </a:t>
            </a:r>
            <a:r>
              <a:rPr lang="en-US" altLang="zh-CN" sz="2100" dirty="0">
                <a:solidFill>
                  <a:srgbClr val="FF0000"/>
                </a:solidFill>
              </a:rPr>
              <a:t>on</a:t>
            </a:r>
            <a:r>
              <a:rPr lang="zh-CN" altLang="en-US" sz="2100" dirty="0">
                <a:solidFill>
                  <a:srgbClr val="FF0000"/>
                </a:solidFill>
              </a:rPr>
              <a:t> </a:t>
            </a:r>
            <a:r>
              <a:rPr lang="en-US" altLang="zh-CN" sz="2100" dirty="0">
                <a:solidFill>
                  <a:srgbClr val="FF0000"/>
                </a:solidFill>
              </a:rPr>
              <a:t>ARM</a:t>
            </a:r>
            <a:endParaRPr lang="en-US" sz="2100" dirty="0">
              <a:solidFill>
                <a:srgbClr val="FF0000"/>
              </a:solidFill>
            </a:endParaRPr>
          </a:p>
          <a:p>
            <a:pPr marL="557199" indent="-557199">
              <a:buFont typeface="+mj-lt"/>
              <a:buAutoNum type="arabicPeriod"/>
            </a:pPr>
            <a:r>
              <a:rPr lang="en-US" sz="2100" dirty="0"/>
              <a:t>Case studies</a:t>
            </a:r>
            <a:r>
              <a:rPr lang="zh-CN" altLang="en-US" sz="2100" dirty="0"/>
              <a:t> </a:t>
            </a:r>
            <a:r>
              <a:rPr lang="en-US" altLang="zh-CN" sz="2100" dirty="0"/>
              <a:t>on</a:t>
            </a:r>
            <a:r>
              <a:rPr lang="zh-CN" altLang="en-US" sz="2100" dirty="0"/>
              <a:t> </a:t>
            </a:r>
            <a:r>
              <a:rPr lang="en-US" altLang="zh-CN" sz="2100" dirty="0"/>
              <a:t>Android</a:t>
            </a:r>
            <a:endParaRPr lang="zh-CN" altLang="en-US" sz="2100" dirty="0"/>
          </a:p>
          <a:p>
            <a:pPr marL="557199" indent="-557199">
              <a:buFont typeface="+mj-lt"/>
              <a:buAutoNum type="arabicPeriod"/>
            </a:pPr>
            <a:r>
              <a:rPr lang="en-US" altLang="zh-CN" sz="2100" dirty="0"/>
              <a:t>Conclusion</a:t>
            </a:r>
            <a:endParaRPr lang="zh-CN" altLang="en-US" sz="2100" dirty="0"/>
          </a:p>
          <a:p>
            <a:pPr marL="557199" indent="-557199">
              <a:buFont typeface="+mj-lt"/>
              <a:buAutoNum type="arabicPeriod"/>
            </a:pPr>
            <a:endParaRPr lang="en-US" sz="2100" dirty="0"/>
          </a:p>
        </p:txBody>
      </p:sp>
      <p:sp>
        <p:nvSpPr>
          <p:cNvPr id="6" name="Content Placeholder 5"/>
          <p:cNvSpPr>
            <a:spLocks noGrp="1"/>
          </p:cNvSpPr>
          <p:nvPr>
            <p:ph idx="15"/>
          </p:nvPr>
        </p:nvSpPr>
        <p:spPr/>
        <p:txBody>
          <a:bodyPr/>
          <a:lstStyle/>
          <a:p>
            <a:endParaRPr lang="en-US"/>
          </a:p>
        </p:txBody>
      </p:sp>
      <p:sp>
        <p:nvSpPr>
          <p:cNvPr id="2" name="Content Placeholder 1"/>
          <p:cNvSpPr>
            <a:spLocks noGrp="1"/>
          </p:cNvSpPr>
          <p:nvPr>
            <p:ph idx="15"/>
          </p:nvPr>
        </p:nvSpPr>
        <p:spPr/>
        <p:txBody>
          <a:bodyPr/>
          <a:lstStyle/>
          <a:p>
            <a:endParaRPr lang="en-US"/>
          </a:p>
        </p:txBody>
      </p:sp>
      <p:sp>
        <p:nvSpPr>
          <p:cNvPr id="7"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9458916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866" y="870094"/>
            <a:ext cx="5904886" cy="461665"/>
          </a:xfrm>
          <a:prstGeom prst="rect">
            <a:avLst/>
          </a:prstGeom>
          <a:noFill/>
        </p:spPr>
        <p:txBody>
          <a:bodyPr wrap="none" rtlCol="0">
            <a:spAutoFit/>
          </a:bodyPr>
          <a:lstStyle/>
          <a:p>
            <a:r>
              <a:rPr lang="en-US" altLang="zh-CN" sz="2400" dirty="0"/>
              <a:t>Flush-Reload Side-Channel Attack on x86</a:t>
            </a:r>
          </a:p>
        </p:txBody>
      </p:sp>
      <p:sp>
        <p:nvSpPr>
          <p:cNvPr id="7" name="Rectangle 6"/>
          <p:cNvSpPr/>
          <p:nvPr/>
        </p:nvSpPr>
        <p:spPr>
          <a:xfrm>
            <a:off x="3977640" y="2747678"/>
            <a:ext cx="1435608" cy="548981"/>
          </a:xfrm>
          <a:prstGeom prst="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p:cNvSpPr/>
          <p:nvPr/>
        </p:nvSpPr>
        <p:spPr>
          <a:xfrm>
            <a:off x="1883812" y="3625341"/>
            <a:ext cx="3648308" cy="548981"/>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2582601" y="2191088"/>
            <a:ext cx="467502" cy="392247"/>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14" name="Rectangle 13"/>
          <p:cNvSpPr/>
          <p:nvPr/>
        </p:nvSpPr>
        <p:spPr>
          <a:xfrm>
            <a:off x="2098548" y="2747678"/>
            <a:ext cx="1435608" cy="548981"/>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Rectangle 14"/>
          <p:cNvSpPr/>
          <p:nvPr/>
        </p:nvSpPr>
        <p:spPr>
          <a:xfrm>
            <a:off x="4461693" y="2191088"/>
            <a:ext cx="467502" cy="392247"/>
          </a:xfrm>
          <a:prstGeom prst="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16" name="TextBox 15"/>
          <p:cNvSpPr txBox="1"/>
          <p:nvPr/>
        </p:nvSpPr>
        <p:spPr>
          <a:xfrm>
            <a:off x="381866" y="2191088"/>
            <a:ext cx="1072031" cy="300082"/>
          </a:xfrm>
          <a:prstGeom prst="rect">
            <a:avLst/>
          </a:prstGeom>
          <a:noFill/>
        </p:spPr>
        <p:txBody>
          <a:bodyPr wrap="square" rtlCol="0">
            <a:spAutoFit/>
          </a:bodyPr>
          <a:lstStyle/>
          <a:p>
            <a:r>
              <a:rPr lang="en-US" sz="1350" dirty="0"/>
              <a:t>L1 CACHE</a:t>
            </a:r>
          </a:p>
        </p:txBody>
      </p:sp>
      <p:sp>
        <p:nvSpPr>
          <p:cNvPr id="17" name="TextBox 16"/>
          <p:cNvSpPr txBox="1"/>
          <p:nvPr/>
        </p:nvSpPr>
        <p:spPr>
          <a:xfrm>
            <a:off x="381866" y="2883667"/>
            <a:ext cx="1072031" cy="300082"/>
          </a:xfrm>
          <a:prstGeom prst="rect">
            <a:avLst/>
          </a:prstGeom>
          <a:noFill/>
        </p:spPr>
        <p:txBody>
          <a:bodyPr wrap="square" rtlCol="0">
            <a:spAutoFit/>
          </a:bodyPr>
          <a:lstStyle/>
          <a:p>
            <a:r>
              <a:rPr lang="en-US" sz="1350" dirty="0"/>
              <a:t>L2 CACHE</a:t>
            </a:r>
          </a:p>
        </p:txBody>
      </p:sp>
      <p:sp>
        <p:nvSpPr>
          <p:cNvPr id="18" name="TextBox 17"/>
          <p:cNvSpPr txBox="1"/>
          <p:nvPr/>
        </p:nvSpPr>
        <p:spPr>
          <a:xfrm>
            <a:off x="381866" y="3761332"/>
            <a:ext cx="1072031" cy="300082"/>
          </a:xfrm>
          <a:prstGeom prst="rect">
            <a:avLst/>
          </a:prstGeom>
          <a:noFill/>
        </p:spPr>
        <p:txBody>
          <a:bodyPr wrap="square" rtlCol="0">
            <a:spAutoFit/>
          </a:bodyPr>
          <a:lstStyle/>
          <a:p>
            <a:r>
              <a:rPr lang="en-US" sz="1350" dirty="0"/>
              <a:t>L3 CACHE</a:t>
            </a:r>
          </a:p>
        </p:txBody>
      </p:sp>
      <p:sp>
        <p:nvSpPr>
          <p:cNvPr id="19" name="TextBox 18"/>
          <p:cNvSpPr txBox="1"/>
          <p:nvPr/>
        </p:nvSpPr>
        <p:spPr>
          <a:xfrm>
            <a:off x="2234103" y="1798018"/>
            <a:ext cx="1566069" cy="300082"/>
          </a:xfrm>
          <a:prstGeom prst="rect">
            <a:avLst/>
          </a:prstGeom>
          <a:noFill/>
        </p:spPr>
        <p:txBody>
          <a:bodyPr wrap="square" rtlCol="0">
            <a:spAutoFit/>
          </a:bodyPr>
          <a:lstStyle/>
          <a:p>
            <a:r>
              <a:rPr lang="en-US" sz="1350"/>
              <a:t>VICTIM CORE</a:t>
            </a:r>
            <a:endParaRPr lang="en-US" sz="1350" dirty="0"/>
          </a:p>
        </p:txBody>
      </p:sp>
      <p:sp>
        <p:nvSpPr>
          <p:cNvPr id="20" name="TextBox 19"/>
          <p:cNvSpPr txBox="1"/>
          <p:nvPr/>
        </p:nvSpPr>
        <p:spPr>
          <a:xfrm>
            <a:off x="3977640" y="1814084"/>
            <a:ext cx="1669582" cy="300082"/>
          </a:xfrm>
          <a:prstGeom prst="rect">
            <a:avLst/>
          </a:prstGeom>
          <a:noFill/>
        </p:spPr>
        <p:txBody>
          <a:bodyPr wrap="square" rtlCol="0">
            <a:spAutoFit/>
          </a:bodyPr>
          <a:lstStyle/>
          <a:p>
            <a:r>
              <a:rPr lang="en-US" sz="1350" dirty="0"/>
              <a:t>ATTACKER CORE</a:t>
            </a:r>
          </a:p>
        </p:txBody>
      </p:sp>
      <p:sp>
        <p:nvSpPr>
          <p:cNvPr id="21" name="Oval 20"/>
          <p:cNvSpPr/>
          <p:nvPr/>
        </p:nvSpPr>
        <p:spPr>
          <a:xfrm>
            <a:off x="5590715" y="2191090"/>
            <a:ext cx="1133856" cy="69257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F0000"/>
                </a:solidFill>
              </a:rPr>
              <a:t>FLUSH</a:t>
            </a:r>
          </a:p>
          <a:p>
            <a:pPr algn="ctr"/>
            <a:r>
              <a:rPr lang="en-US" sz="1350" dirty="0">
                <a:solidFill>
                  <a:srgbClr val="FF0000"/>
                </a:solidFill>
              </a:rPr>
              <a:t>(</a:t>
            </a:r>
            <a:r>
              <a:rPr lang="en-US" sz="1350" dirty="0" err="1">
                <a:solidFill>
                  <a:srgbClr val="FF0000"/>
                </a:solidFill>
              </a:rPr>
              <a:t>clflush</a:t>
            </a:r>
            <a:r>
              <a:rPr lang="en-US" sz="1350" dirty="0">
                <a:solidFill>
                  <a:srgbClr val="FF0000"/>
                </a:solidFill>
              </a:rPr>
              <a:t>)</a:t>
            </a:r>
          </a:p>
        </p:txBody>
      </p:sp>
      <p:cxnSp>
        <p:nvCxnSpPr>
          <p:cNvPr id="24" name="Straight Connector 23"/>
          <p:cNvCxnSpPr/>
          <p:nvPr/>
        </p:nvCxnSpPr>
        <p:spPr>
          <a:xfrm>
            <a:off x="2582601" y="2387212"/>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582601" y="3031864"/>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582601" y="3895972"/>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461693" y="2387212"/>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461693" y="3031864"/>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Content Placeholder 1"/>
          <p:cNvSpPr>
            <a:spLocks noGrp="1"/>
          </p:cNvSpPr>
          <p:nvPr>
            <p:ph idx="15"/>
          </p:nvPr>
        </p:nvSpPr>
        <p:spPr/>
        <p:txBody>
          <a:bodyPr/>
          <a:lstStyle/>
          <a:p>
            <a:endParaRPr lang="en-US"/>
          </a:p>
        </p:txBody>
      </p:sp>
      <p:sp>
        <p:nvSpPr>
          <p:cNvPr id="23"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55316035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0337" y="871882"/>
            <a:ext cx="6184467" cy="461665"/>
          </a:xfrm>
          <a:prstGeom prst="rect">
            <a:avLst/>
          </a:prstGeom>
          <a:noFill/>
        </p:spPr>
        <p:txBody>
          <a:bodyPr wrap="square" rtlCol="0">
            <a:spAutoFit/>
          </a:bodyPr>
          <a:lstStyle/>
          <a:p>
            <a:pPr algn="ctr"/>
            <a:r>
              <a:rPr lang="en-US" altLang="zh-CN" sz="2400" dirty="0" smtClean="0"/>
              <a:t>Challenges:</a:t>
            </a:r>
            <a:r>
              <a:rPr lang="zh-CN" altLang="en-US" sz="2400" dirty="0" smtClean="0"/>
              <a:t> </a:t>
            </a:r>
            <a:r>
              <a:rPr lang="en-US" altLang="zh-CN" sz="2400" dirty="0" smtClean="0"/>
              <a:t>Reload</a:t>
            </a:r>
            <a:r>
              <a:rPr lang="zh-CN" altLang="en-US" sz="2400" dirty="0" smtClean="0"/>
              <a:t> </a:t>
            </a:r>
            <a:r>
              <a:rPr lang="en-US" altLang="zh-CN" sz="2400" dirty="0"/>
              <a:t>U</a:t>
            </a:r>
            <a:r>
              <a:rPr lang="en-US" altLang="zh-CN" sz="2400" dirty="0" smtClean="0"/>
              <a:t>sing</a:t>
            </a:r>
            <a:r>
              <a:rPr lang="zh-CN" altLang="en-US" sz="2400" dirty="0" smtClean="0"/>
              <a:t> </a:t>
            </a:r>
            <a:r>
              <a:rPr lang="en-US" altLang="zh-CN" sz="2400" dirty="0" smtClean="0"/>
              <a:t>Instruction</a:t>
            </a:r>
            <a:r>
              <a:rPr lang="zh-CN" altLang="en-US" sz="2400" dirty="0" smtClean="0"/>
              <a:t> </a:t>
            </a:r>
            <a:r>
              <a:rPr lang="en-US" altLang="zh-CN" sz="2400" dirty="0"/>
              <a:t>C</a:t>
            </a:r>
            <a:r>
              <a:rPr lang="en-US" altLang="zh-CN" sz="2400" dirty="0" smtClean="0"/>
              <a:t>ache</a:t>
            </a:r>
            <a:endParaRPr lang="en-US" altLang="zh-CN" sz="2400" dirty="0"/>
          </a:p>
        </p:txBody>
      </p:sp>
      <p:sp>
        <p:nvSpPr>
          <p:cNvPr id="4" name="Rectangle 3"/>
          <p:cNvSpPr/>
          <p:nvPr/>
        </p:nvSpPr>
        <p:spPr>
          <a:xfrm>
            <a:off x="464161" y="1679356"/>
            <a:ext cx="5488583" cy="3416320"/>
          </a:xfrm>
          <a:prstGeom prst="rect">
            <a:avLst/>
          </a:prstGeom>
        </p:spPr>
        <p:txBody>
          <a:bodyPr wrap="square">
            <a:spAutoFit/>
          </a:bodyPr>
          <a:lstStyle/>
          <a:p>
            <a:pPr marL="428615" indent="-428615">
              <a:buFont typeface="Arial" charset="0"/>
              <a:buChar char="•"/>
            </a:pPr>
            <a:r>
              <a:rPr lang="en-US" altLang="zh-CN" sz="2100" dirty="0"/>
              <a:t>Can only use instruction cache reload</a:t>
            </a:r>
          </a:p>
          <a:p>
            <a:pPr marL="428615" indent="-428615">
              <a:buFont typeface="Arial" charset="0"/>
              <a:buChar char="•"/>
            </a:pPr>
            <a:endParaRPr lang="en-US" altLang="zh-CN" sz="2100" dirty="0"/>
          </a:p>
          <a:p>
            <a:pPr marL="428615" indent="-428615">
              <a:buFont typeface="Arial" charset="0"/>
              <a:buChar char="•"/>
            </a:pPr>
            <a:r>
              <a:rPr lang="en-US" altLang="zh-CN" sz="2100" dirty="0"/>
              <a:t>Have to execute an entire function </a:t>
            </a:r>
          </a:p>
          <a:p>
            <a:pPr marL="428615" indent="-428615">
              <a:buFont typeface="Arial" charset="0"/>
              <a:buChar char="•"/>
            </a:pPr>
            <a:endParaRPr lang="en-US" altLang="zh-CN" sz="2100" dirty="0"/>
          </a:p>
          <a:p>
            <a:pPr marL="771506" lvl="1" indent="-428615">
              <a:buFont typeface="Arial" charset="0"/>
              <a:buChar char="•"/>
            </a:pPr>
            <a:r>
              <a:rPr lang="en-US" altLang="zh-CN" dirty="0"/>
              <a:t>Need to reconstruct program semantics</a:t>
            </a:r>
          </a:p>
          <a:p>
            <a:pPr marL="771506" lvl="1" indent="-428615">
              <a:buFont typeface="Arial" charset="0"/>
              <a:buChar char="•"/>
            </a:pPr>
            <a:endParaRPr lang="en-US" altLang="zh-CN" dirty="0"/>
          </a:p>
          <a:p>
            <a:pPr marL="771506" lvl="1" indent="-428615">
              <a:buFont typeface="Arial" charset="0"/>
              <a:buChar char="•"/>
            </a:pPr>
            <a:r>
              <a:rPr lang="en-US" altLang="zh-CN" dirty="0"/>
              <a:t>Execution time of a function may </a:t>
            </a:r>
            <a:r>
              <a:rPr lang="en-US" altLang="zh-CN" dirty="0" smtClean="0"/>
              <a:t>vary</a:t>
            </a:r>
            <a:endParaRPr lang="zh-CN" altLang="en-US" dirty="0" smtClean="0"/>
          </a:p>
          <a:p>
            <a:pPr marL="771506" lvl="1" indent="-428615">
              <a:buFont typeface="Arial" charset="0"/>
              <a:buChar char="•"/>
            </a:pPr>
            <a:endParaRPr lang="en-US" altLang="zh-CN" dirty="0"/>
          </a:p>
          <a:p>
            <a:pPr marL="771506" lvl="1" indent="-428615">
              <a:buFont typeface="Arial" charset="0"/>
              <a:buChar char="•"/>
            </a:pPr>
            <a:r>
              <a:rPr lang="en-US" altLang="zh-CN" dirty="0"/>
              <a:t>Flush and Reload take too long</a:t>
            </a:r>
          </a:p>
          <a:p>
            <a:pPr marL="771506" lvl="1" indent="-428615">
              <a:buFont typeface="Arial" charset="0"/>
              <a:buChar char="•"/>
            </a:pPr>
            <a:endParaRPr lang="en-US" altLang="zh-CN" sz="2100" dirty="0"/>
          </a:p>
          <a:p>
            <a:pPr marL="771506" lvl="1" indent="-428615">
              <a:buFont typeface="Arial" charset="0"/>
              <a:buChar char="•"/>
            </a:pPr>
            <a:endParaRPr lang="zh-CN" altLang="en-US" sz="2100" dirty="0"/>
          </a:p>
        </p:txBody>
      </p:sp>
      <p:pic>
        <p:nvPicPr>
          <p:cNvPr id="5" name="Picture 4"/>
          <p:cNvPicPr>
            <a:picLocks noChangeAspect="1"/>
          </p:cNvPicPr>
          <p:nvPr/>
        </p:nvPicPr>
        <p:blipFill>
          <a:blip r:embed="rId2"/>
          <a:stretch>
            <a:fillRect/>
          </a:stretch>
        </p:blipFill>
        <p:spPr>
          <a:xfrm>
            <a:off x="5336005" y="2495371"/>
            <a:ext cx="1615156" cy="1615156"/>
          </a:xfrm>
          <a:prstGeom prst="rect">
            <a:avLst/>
          </a:prstGeom>
        </p:spPr>
      </p:pic>
      <p:sp>
        <p:nvSpPr>
          <p:cNvPr id="7" name="Content Placeholder 6"/>
          <p:cNvSpPr>
            <a:spLocks noGrp="1"/>
          </p:cNvSpPr>
          <p:nvPr>
            <p:ph idx="15"/>
          </p:nvPr>
        </p:nvSpPr>
        <p:spPr/>
        <p:txBody>
          <a:bodyPr/>
          <a:lstStyle/>
          <a:p>
            <a:endParaRPr lang="en-US"/>
          </a:p>
        </p:txBody>
      </p:sp>
      <p:sp>
        <p:nvSpPr>
          <p:cNvPr id="2" name="Content Placeholder 1"/>
          <p:cNvSpPr>
            <a:spLocks noGrp="1"/>
          </p:cNvSpPr>
          <p:nvPr>
            <p:ph idx="15"/>
          </p:nvPr>
        </p:nvSpPr>
        <p:spPr/>
        <p:txBody>
          <a:bodyPr/>
          <a:lstStyle/>
          <a:p>
            <a:endParaRPr lang="en-US"/>
          </a:p>
        </p:txBody>
      </p:sp>
      <p:sp>
        <p:nvSpPr>
          <p:cNvPr id="8"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39600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 calcmode="lin" valueType="num">
                                      <p:cBhvr additive="base">
                                        <p:cTn id="3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linds(horizontal)">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15517" y="2632095"/>
            <a:ext cx="1789890" cy="1403267"/>
          </a:xfrm>
          <a:prstGeom prst="rect">
            <a:avLst/>
          </a:prstGeom>
          <a:solidFill>
            <a:srgbClr val="00B05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7" name="Rectangle 16"/>
          <p:cNvSpPr/>
          <p:nvPr/>
        </p:nvSpPr>
        <p:spPr>
          <a:xfrm>
            <a:off x="515517" y="1981742"/>
            <a:ext cx="1789890" cy="463791"/>
          </a:xfrm>
          <a:prstGeom prst="rect">
            <a:avLst/>
          </a:prstGeom>
          <a:solidFill>
            <a:srgbClr val="00B0F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 name="TextBox 3"/>
          <p:cNvSpPr txBox="1"/>
          <p:nvPr/>
        </p:nvSpPr>
        <p:spPr>
          <a:xfrm>
            <a:off x="416078" y="920017"/>
            <a:ext cx="5653175" cy="461665"/>
          </a:xfrm>
          <a:prstGeom prst="rect">
            <a:avLst/>
          </a:prstGeom>
          <a:noFill/>
        </p:spPr>
        <p:txBody>
          <a:bodyPr wrap="square" rtlCol="0">
            <a:spAutoFit/>
          </a:bodyPr>
          <a:lstStyle/>
          <a:p>
            <a:pPr algn="ctr"/>
            <a:r>
              <a:rPr lang="en-US" sz="2400" dirty="0"/>
              <a:t>Return-Oriented Programming</a:t>
            </a:r>
            <a:endParaRPr lang="en-US" altLang="zh-CN" sz="2400" dirty="0"/>
          </a:p>
        </p:txBody>
      </p:sp>
      <p:pic>
        <p:nvPicPr>
          <p:cNvPr id="5" name="Picture 4"/>
          <p:cNvPicPr>
            <a:picLocks noChangeAspect="1"/>
          </p:cNvPicPr>
          <p:nvPr/>
        </p:nvPicPr>
        <p:blipFill>
          <a:blip r:embed="rId2"/>
          <a:stretch>
            <a:fillRect/>
          </a:stretch>
        </p:blipFill>
        <p:spPr>
          <a:xfrm>
            <a:off x="5062117" y="1989414"/>
            <a:ext cx="2121645" cy="2121645"/>
          </a:xfrm>
          <a:prstGeom prst="rect">
            <a:avLst/>
          </a:prstGeom>
        </p:spPr>
      </p:pic>
      <p:cxnSp>
        <p:nvCxnSpPr>
          <p:cNvPr id="9" name="Straight Connector 8"/>
          <p:cNvCxnSpPr/>
          <p:nvPr/>
        </p:nvCxnSpPr>
        <p:spPr>
          <a:xfrm>
            <a:off x="2305407" y="1769609"/>
            <a:ext cx="0" cy="24422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124807" y="2003696"/>
            <a:ext cx="617477" cy="300082"/>
          </a:xfrm>
          <a:prstGeom prst="rect">
            <a:avLst/>
          </a:prstGeom>
          <a:noFill/>
        </p:spPr>
        <p:txBody>
          <a:bodyPr wrap="none" rtlCol="0">
            <a:spAutoFit/>
          </a:bodyPr>
          <a:lstStyle/>
          <a:p>
            <a:r>
              <a:rPr lang="en-US" sz="1350" dirty="0"/>
              <a:t>Stack</a:t>
            </a:r>
          </a:p>
        </p:txBody>
      </p:sp>
      <p:sp>
        <p:nvSpPr>
          <p:cNvPr id="19" name="TextBox 18"/>
          <p:cNvSpPr txBox="1"/>
          <p:nvPr/>
        </p:nvSpPr>
        <p:spPr>
          <a:xfrm>
            <a:off x="1127581" y="2687652"/>
            <a:ext cx="598241" cy="300082"/>
          </a:xfrm>
          <a:prstGeom prst="rect">
            <a:avLst/>
          </a:prstGeom>
          <a:noFill/>
        </p:spPr>
        <p:txBody>
          <a:bodyPr wrap="none" rtlCol="0">
            <a:spAutoFit/>
          </a:bodyPr>
          <a:lstStyle/>
          <a:p>
            <a:r>
              <a:rPr lang="en-US" sz="1350" dirty="0"/>
              <a:t>Heap</a:t>
            </a:r>
          </a:p>
        </p:txBody>
      </p:sp>
      <p:sp>
        <p:nvSpPr>
          <p:cNvPr id="20" name="Rectangle 19"/>
          <p:cNvSpPr/>
          <p:nvPr/>
        </p:nvSpPr>
        <p:spPr>
          <a:xfrm>
            <a:off x="602975" y="3045904"/>
            <a:ext cx="1594377" cy="228600"/>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solidFill>
              </a:rPr>
              <a:t>Return Address 1</a:t>
            </a:r>
          </a:p>
        </p:txBody>
      </p:sp>
      <p:sp>
        <p:nvSpPr>
          <p:cNvPr id="22" name="Rectangle 21"/>
          <p:cNvSpPr/>
          <p:nvPr/>
        </p:nvSpPr>
        <p:spPr>
          <a:xfrm>
            <a:off x="604370" y="3403826"/>
            <a:ext cx="1594377" cy="228600"/>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solidFill>
              </a:rPr>
              <a:t>Return Address 2</a:t>
            </a:r>
          </a:p>
        </p:txBody>
      </p:sp>
      <p:cxnSp>
        <p:nvCxnSpPr>
          <p:cNvPr id="23" name="Straight Connector 22"/>
          <p:cNvCxnSpPr/>
          <p:nvPr/>
        </p:nvCxnSpPr>
        <p:spPr>
          <a:xfrm>
            <a:off x="515517" y="1795180"/>
            <a:ext cx="0" cy="24422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3242667" y="1769609"/>
            <a:ext cx="0" cy="24422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032145" y="1777685"/>
            <a:ext cx="0" cy="24422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3242666" y="1981741"/>
            <a:ext cx="1789890" cy="2053619"/>
          </a:xfrm>
          <a:prstGeom prst="rect">
            <a:avLst/>
          </a:prstGeom>
          <a:solidFill>
            <a:srgbClr val="FFFF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7" name="TextBox 26"/>
          <p:cNvSpPr txBox="1"/>
          <p:nvPr/>
        </p:nvSpPr>
        <p:spPr>
          <a:xfrm>
            <a:off x="3736540" y="2047108"/>
            <a:ext cx="848309" cy="300082"/>
          </a:xfrm>
          <a:prstGeom prst="rect">
            <a:avLst/>
          </a:prstGeom>
          <a:noFill/>
        </p:spPr>
        <p:txBody>
          <a:bodyPr wrap="none" rtlCol="0">
            <a:spAutoFit/>
          </a:bodyPr>
          <a:lstStyle/>
          <a:p>
            <a:r>
              <a:rPr lang="en-US" sz="1350"/>
              <a:t>Libraries</a:t>
            </a:r>
            <a:endParaRPr lang="en-US" sz="1350" dirty="0"/>
          </a:p>
        </p:txBody>
      </p:sp>
      <p:sp>
        <p:nvSpPr>
          <p:cNvPr id="28" name="Rectangle 27"/>
          <p:cNvSpPr/>
          <p:nvPr/>
        </p:nvSpPr>
        <p:spPr>
          <a:xfrm>
            <a:off x="3309687" y="2848762"/>
            <a:ext cx="1661750" cy="228600"/>
          </a:xfrm>
          <a:prstGeom prst="rect">
            <a:avLst/>
          </a:prstGeom>
          <a:solidFill>
            <a:srgbClr val="FFC0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smtClean="0">
                <a:solidFill>
                  <a:schemeClr val="tx1"/>
                </a:solidFill>
              </a:rPr>
              <a:t>LOAD </a:t>
            </a:r>
            <a:r>
              <a:rPr lang="en-US" sz="1350" dirty="0">
                <a:solidFill>
                  <a:schemeClr val="tx1"/>
                </a:solidFill>
              </a:rPr>
              <a:t>Gadget    ret</a:t>
            </a:r>
          </a:p>
        </p:txBody>
      </p:sp>
      <p:cxnSp>
        <p:nvCxnSpPr>
          <p:cNvPr id="34" name="Straight Connector 33"/>
          <p:cNvCxnSpPr/>
          <p:nvPr/>
        </p:nvCxnSpPr>
        <p:spPr>
          <a:xfrm>
            <a:off x="4636009" y="2844109"/>
            <a:ext cx="0" cy="24019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9" name="Rectangle 38"/>
          <p:cNvSpPr/>
          <p:nvPr/>
        </p:nvSpPr>
        <p:spPr>
          <a:xfrm>
            <a:off x="3308806" y="3244781"/>
            <a:ext cx="1661750" cy="228600"/>
          </a:xfrm>
          <a:prstGeom prst="rect">
            <a:avLst/>
          </a:prstGeom>
          <a:solidFill>
            <a:srgbClr val="FFC0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smtClean="0">
                <a:solidFill>
                  <a:schemeClr val="tx1"/>
                </a:solidFill>
              </a:rPr>
              <a:t>STORE</a:t>
            </a:r>
            <a:r>
              <a:rPr lang="zh-CN" altLang="en-US" sz="1350" dirty="0" smtClean="0">
                <a:solidFill>
                  <a:schemeClr val="tx1"/>
                </a:solidFill>
              </a:rPr>
              <a:t> </a:t>
            </a:r>
            <a:r>
              <a:rPr lang="en-US" sz="1350" dirty="0" smtClean="0">
                <a:solidFill>
                  <a:schemeClr val="tx1"/>
                </a:solidFill>
              </a:rPr>
              <a:t>Gadget ret</a:t>
            </a:r>
            <a:endParaRPr lang="en-US" sz="1350" dirty="0">
              <a:solidFill>
                <a:schemeClr val="tx1"/>
              </a:solidFill>
            </a:endParaRPr>
          </a:p>
        </p:txBody>
      </p:sp>
      <p:cxnSp>
        <p:nvCxnSpPr>
          <p:cNvPr id="40" name="Straight Connector 39"/>
          <p:cNvCxnSpPr/>
          <p:nvPr/>
        </p:nvCxnSpPr>
        <p:spPr>
          <a:xfrm>
            <a:off x="4636009" y="3237837"/>
            <a:ext cx="2" cy="23554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2253476" y="2930922"/>
            <a:ext cx="1002517" cy="527195"/>
          </a:xfrm>
          <a:prstGeom prst="straightConnector1">
            <a:avLst/>
          </a:prstGeom>
          <a:ln w="44450">
            <a:solidFill>
              <a:srgbClr val="00B0F0"/>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2257431" y="3324315"/>
            <a:ext cx="1002517" cy="527195"/>
          </a:xfrm>
          <a:prstGeom prst="straightConnector1">
            <a:avLst/>
          </a:prstGeom>
          <a:ln w="44450">
            <a:solidFill>
              <a:srgbClr val="00B0F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682372" y="1646922"/>
            <a:ext cx="1412631" cy="300082"/>
          </a:xfrm>
          <a:prstGeom prst="rect">
            <a:avLst/>
          </a:prstGeom>
          <a:noFill/>
        </p:spPr>
        <p:txBody>
          <a:bodyPr wrap="none" rtlCol="0">
            <a:spAutoFit/>
          </a:bodyPr>
          <a:lstStyle/>
          <a:p>
            <a:r>
              <a:rPr lang="en-US" sz="1350"/>
              <a:t> Victim </a:t>
            </a:r>
            <a:r>
              <a:rPr lang="en-US" sz="1350" dirty="0"/>
              <a:t>Program</a:t>
            </a:r>
          </a:p>
        </p:txBody>
      </p:sp>
      <p:sp>
        <p:nvSpPr>
          <p:cNvPr id="45" name="Rectangle 44"/>
          <p:cNvSpPr/>
          <p:nvPr/>
        </p:nvSpPr>
        <p:spPr>
          <a:xfrm>
            <a:off x="607672" y="3725707"/>
            <a:ext cx="1594377" cy="228600"/>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solidFill>
              </a:rPr>
              <a:t>Return Address 3</a:t>
            </a:r>
          </a:p>
        </p:txBody>
      </p:sp>
      <p:sp>
        <p:nvSpPr>
          <p:cNvPr id="46" name="Rectangle 45"/>
          <p:cNvSpPr/>
          <p:nvPr/>
        </p:nvSpPr>
        <p:spPr>
          <a:xfrm>
            <a:off x="3304257" y="2433857"/>
            <a:ext cx="1661750" cy="228600"/>
          </a:xfrm>
          <a:prstGeom prst="rect">
            <a:avLst/>
          </a:prstGeom>
          <a:solidFill>
            <a:srgbClr val="FFC0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solidFill>
              </a:rPr>
              <a:t> </a:t>
            </a:r>
            <a:r>
              <a:rPr lang="en-US" sz="1350" dirty="0" smtClean="0">
                <a:solidFill>
                  <a:schemeClr val="tx1"/>
                </a:solidFill>
              </a:rPr>
              <a:t>ADD </a:t>
            </a:r>
            <a:r>
              <a:rPr lang="en-US" sz="1350" dirty="0">
                <a:solidFill>
                  <a:schemeClr val="tx1"/>
                </a:solidFill>
              </a:rPr>
              <a:t>Gadget     ret</a:t>
            </a:r>
          </a:p>
        </p:txBody>
      </p:sp>
      <p:cxnSp>
        <p:nvCxnSpPr>
          <p:cNvPr id="47" name="Straight Connector 46"/>
          <p:cNvCxnSpPr/>
          <p:nvPr/>
        </p:nvCxnSpPr>
        <p:spPr>
          <a:xfrm flipH="1">
            <a:off x="4636009" y="2441732"/>
            <a:ext cx="1" cy="21607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2241930" y="2550167"/>
            <a:ext cx="1002517" cy="527195"/>
          </a:xfrm>
          <a:prstGeom prst="straightConnector1">
            <a:avLst/>
          </a:prstGeom>
          <a:ln w="44450">
            <a:solidFill>
              <a:srgbClr val="00B0F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2496312" y="4181851"/>
            <a:ext cx="1082348" cy="300082"/>
          </a:xfrm>
          <a:prstGeom prst="rect">
            <a:avLst/>
          </a:prstGeom>
          <a:noFill/>
        </p:spPr>
        <p:txBody>
          <a:bodyPr wrap="none" rtlCol="0">
            <a:spAutoFit/>
          </a:bodyPr>
          <a:lstStyle/>
          <a:p>
            <a:r>
              <a:rPr lang="en-US" sz="1350" dirty="0">
                <a:solidFill>
                  <a:srgbClr val="FF0000"/>
                </a:solidFill>
              </a:rPr>
              <a:t>ATTACKER</a:t>
            </a:r>
          </a:p>
        </p:txBody>
      </p:sp>
      <p:cxnSp>
        <p:nvCxnSpPr>
          <p:cNvPr id="51" name="Straight Arrow Connector 50"/>
          <p:cNvCxnSpPr>
            <a:stCxn id="50" idx="1"/>
          </p:cNvCxnSpPr>
          <p:nvPr/>
        </p:nvCxnSpPr>
        <p:spPr>
          <a:xfrm flipH="1" flipV="1">
            <a:off x="2015106" y="4091575"/>
            <a:ext cx="481206" cy="240317"/>
          </a:xfrm>
          <a:prstGeom prst="straightConnector1">
            <a:avLst/>
          </a:prstGeom>
          <a:ln w="44450">
            <a:solidFill>
              <a:srgbClr val="FF0000"/>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5"/>
          </p:nvPr>
        </p:nvSpPr>
        <p:spPr/>
        <p:txBody>
          <a:bodyPr/>
          <a:lstStyle/>
          <a:p>
            <a:endParaRPr lang="en-US"/>
          </a:p>
        </p:txBody>
      </p:sp>
      <p:sp>
        <p:nvSpPr>
          <p:cNvPr id="31" name="TextBox 30"/>
          <p:cNvSpPr txBox="1"/>
          <p:nvPr/>
        </p:nvSpPr>
        <p:spPr>
          <a:xfrm>
            <a:off x="3452805" y="1645139"/>
            <a:ext cx="1454244" cy="300082"/>
          </a:xfrm>
          <a:prstGeom prst="rect">
            <a:avLst/>
          </a:prstGeom>
          <a:noFill/>
        </p:spPr>
        <p:txBody>
          <a:bodyPr wrap="none" rtlCol="0">
            <a:spAutoFit/>
          </a:bodyPr>
          <a:lstStyle/>
          <a:p>
            <a:r>
              <a:rPr lang="en-US" altLang="zh-CN" sz="1350" dirty="0" smtClean="0"/>
              <a:t>Shared</a:t>
            </a:r>
            <a:r>
              <a:rPr lang="zh-CN" altLang="en-US" sz="1350" dirty="0" smtClean="0"/>
              <a:t> </a:t>
            </a:r>
            <a:r>
              <a:rPr lang="en-US" altLang="zh-CN" sz="1350" dirty="0" smtClean="0"/>
              <a:t>Libraries</a:t>
            </a:r>
            <a:endParaRPr lang="en-US" sz="1350" dirty="0"/>
          </a:p>
        </p:txBody>
      </p:sp>
      <p:sp>
        <p:nvSpPr>
          <p:cNvPr id="2" name="Content Placeholder 1"/>
          <p:cNvSpPr>
            <a:spLocks noGrp="1"/>
          </p:cNvSpPr>
          <p:nvPr>
            <p:ph idx="15"/>
          </p:nvPr>
        </p:nvSpPr>
        <p:spPr/>
        <p:txBody>
          <a:bodyPr/>
          <a:lstStyle/>
          <a:p>
            <a:endParaRPr lang="en-US"/>
          </a:p>
        </p:txBody>
      </p:sp>
      <p:sp>
        <p:nvSpPr>
          <p:cNvPr id="33"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80243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500" fill="hold"/>
                                        <p:tgtEl>
                                          <p:spTgt spid="50"/>
                                        </p:tgtEl>
                                        <p:attrNameLst>
                                          <p:attrName>ppt_x</p:attrName>
                                        </p:attrNameLst>
                                      </p:cBhvr>
                                      <p:tavLst>
                                        <p:tav tm="0">
                                          <p:val>
                                            <p:strVal val="#ppt_x"/>
                                          </p:val>
                                        </p:tav>
                                        <p:tav tm="100000">
                                          <p:val>
                                            <p:strVal val="#ppt_x"/>
                                          </p:val>
                                        </p:tav>
                                      </p:tavLst>
                                    </p:anim>
                                    <p:anim calcmode="lin" valueType="num">
                                      <p:cBhvr additive="base">
                                        <p:cTn id="12"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cBhvr additive="base">
                                        <p:cTn id="29" dur="500" fill="hold"/>
                                        <p:tgtEl>
                                          <p:spTgt spid="45"/>
                                        </p:tgtEl>
                                        <p:attrNameLst>
                                          <p:attrName>ppt_x</p:attrName>
                                        </p:attrNameLst>
                                      </p:cBhvr>
                                      <p:tavLst>
                                        <p:tav tm="0">
                                          <p:val>
                                            <p:strVal val="#ppt_x"/>
                                          </p:val>
                                        </p:tav>
                                        <p:tav tm="100000">
                                          <p:val>
                                            <p:strVal val="#ppt_x"/>
                                          </p:val>
                                        </p:tav>
                                      </p:tavLst>
                                    </p:anim>
                                    <p:anim calcmode="lin" valueType="num">
                                      <p:cBhvr additive="base">
                                        <p:cTn id="3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dissolve">
                                      <p:cBhvr>
                                        <p:cTn id="35" dur="500"/>
                                        <p:tgtEl>
                                          <p:spTgt spid="46"/>
                                        </p:tgtEl>
                                      </p:cBhvr>
                                    </p:animEffect>
                                  </p:childTnLst>
                                </p:cTn>
                              </p:par>
                              <p:par>
                                <p:cTn id="36" presetID="9" presetClass="entr" presetSubtype="0" fill="hold"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dissolve">
                                      <p:cBhvr>
                                        <p:cTn id="38" dur="5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dissolve">
                                      <p:cBhvr>
                                        <p:cTn id="43" dur="500"/>
                                        <p:tgtEl>
                                          <p:spTgt spid="28"/>
                                        </p:tgtEl>
                                      </p:cBhvr>
                                    </p:animEffect>
                                  </p:childTnLst>
                                </p:cTn>
                              </p:par>
                              <p:par>
                                <p:cTn id="44" presetID="9"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dissolve">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dissolve">
                                      <p:cBhvr>
                                        <p:cTn id="51" dur="500"/>
                                        <p:tgtEl>
                                          <p:spTgt spid="39"/>
                                        </p:tgtEl>
                                      </p:cBhvr>
                                    </p:animEffect>
                                  </p:childTnLst>
                                </p:cTn>
                              </p:par>
                              <p:par>
                                <p:cTn id="52" presetID="9" presetClass="entr" presetSubtype="0" fill="hold"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dissolve">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dissolve">
                                      <p:cBhvr>
                                        <p:cTn id="59" dur="500"/>
                                        <p:tgtEl>
                                          <p:spTgt spid="48"/>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dissolve">
                                      <p:cBhvr>
                                        <p:cTn id="64" dur="500"/>
                                        <p:tgtEl>
                                          <p:spTgt spid="41"/>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nodeType="click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dissolve">
                                      <p:cBhvr>
                                        <p:cTn id="69" dur="500"/>
                                        <p:tgtEl>
                                          <p:spTgt spid="43"/>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nodeType="clickEffect">
                                  <p:stCondLst>
                                    <p:cond delay="0"/>
                                  </p:stCondLst>
                                  <p:childTnLst>
                                    <p:set>
                                      <p:cBhvr>
                                        <p:cTn id="73" dur="1" fill="hold">
                                          <p:stCondLst>
                                            <p:cond delay="0"/>
                                          </p:stCondLst>
                                        </p:cTn>
                                        <p:tgtEl>
                                          <p:spTgt spid="5"/>
                                        </p:tgtEl>
                                        <p:attrNameLst>
                                          <p:attrName>style.visibility</p:attrName>
                                        </p:attrNameLst>
                                      </p:cBhvr>
                                      <p:to>
                                        <p:strVal val="visible"/>
                                      </p:to>
                                    </p:set>
                                    <p:animEffect transition="in" filter="dissolve">
                                      <p:cBhvr>
                                        <p:cTn id="7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8" grpId="0" animBg="1"/>
      <p:bldP spid="39" grpId="0" animBg="1"/>
      <p:bldP spid="45" grpId="0" animBg="1"/>
      <p:bldP spid="46" grpId="0" animBg="1"/>
      <p:bldP spid="5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599380" y="2098514"/>
            <a:ext cx="2907968" cy="2075366"/>
          </a:xfrm>
          <a:prstGeom prst="rect">
            <a:avLst/>
          </a:prstGeom>
          <a:solidFill>
            <a:srgbClr val="FFFF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 name="TextBox 2"/>
          <p:cNvSpPr txBox="1"/>
          <p:nvPr/>
        </p:nvSpPr>
        <p:spPr>
          <a:xfrm>
            <a:off x="447778" y="968223"/>
            <a:ext cx="5653175" cy="461665"/>
          </a:xfrm>
          <a:prstGeom prst="rect">
            <a:avLst/>
          </a:prstGeom>
          <a:noFill/>
        </p:spPr>
        <p:txBody>
          <a:bodyPr wrap="square" rtlCol="0">
            <a:spAutoFit/>
          </a:bodyPr>
          <a:lstStyle/>
          <a:p>
            <a:pPr algn="ctr"/>
            <a:r>
              <a:rPr lang="en-US" sz="2400" dirty="0"/>
              <a:t>Return-Oriented Reloads: Basic Idea</a:t>
            </a:r>
            <a:endParaRPr lang="en-US" altLang="zh-CN" sz="2400" dirty="0"/>
          </a:p>
        </p:txBody>
      </p:sp>
      <p:sp>
        <p:nvSpPr>
          <p:cNvPr id="4" name="TextBox 3"/>
          <p:cNvSpPr txBox="1"/>
          <p:nvPr/>
        </p:nvSpPr>
        <p:spPr>
          <a:xfrm>
            <a:off x="880905" y="1708888"/>
            <a:ext cx="1126672" cy="300082"/>
          </a:xfrm>
          <a:prstGeom prst="rect">
            <a:avLst/>
          </a:prstGeom>
          <a:noFill/>
        </p:spPr>
        <p:txBody>
          <a:bodyPr wrap="square" rtlCol="0">
            <a:spAutoFit/>
          </a:bodyPr>
          <a:lstStyle/>
          <a:p>
            <a:r>
              <a:rPr lang="en-US" sz="1350"/>
              <a:t>Android App</a:t>
            </a:r>
          </a:p>
        </p:txBody>
      </p:sp>
      <p:sp>
        <p:nvSpPr>
          <p:cNvPr id="5" name="TextBox 4"/>
          <p:cNvSpPr txBox="1"/>
          <p:nvPr/>
        </p:nvSpPr>
        <p:spPr>
          <a:xfrm>
            <a:off x="4365475" y="1702097"/>
            <a:ext cx="1375775" cy="300082"/>
          </a:xfrm>
          <a:prstGeom prst="rect">
            <a:avLst/>
          </a:prstGeom>
          <a:noFill/>
        </p:spPr>
        <p:txBody>
          <a:bodyPr wrap="square" rtlCol="0">
            <a:spAutoFit/>
          </a:bodyPr>
          <a:lstStyle/>
          <a:p>
            <a:pPr algn="ctr"/>
            <a:r>
              <a:rPr lang="en-US" altLang="zh-CN" sz="1350" dirty="0"/>
              <a:t>Shared</a:t>
            </a:r>
            <a:r>
              <a:rPr lang="zh-CN" altLang="en-US" sz="1350" dirty="0"/>
              <a:t> </a:t>
            </a:r>
            <a:r>
              <a:rPr lang="en-US" altLang="zh-CN" sz="1350" dirty="0"/>
              <a:t>Library</a:t>
            </a:r>
            <a:endParaRPr lang="zh-CN" altLang="en-US" sz="1350" dirty="0"/>
          </a:p>
        </p:txBody>
      </p:sp>
      <p:sp>
        <p:nvSpPr>
          <p:cNvPr id="7" name="Rounded Rectangle 6"/>
          <p:cNvSpPr/>
          <p:nvPr/>
        </p:nvSpPr>
        <p:spPr>
          <a:xfrm>
            <a:off x="447778" y="2098514"/>
            <a:ext cx="1992926" cy="2238600"/>
          </a:xfrm>
          <a:prstGeom prst="round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zh-CN" altLang="en-US" sz="1350" dirty="0">
              <a:solidFill>
                <a:schemeClr val="tx1"/>
              </a:solidFill>
            </a:endParaRPr>
          </a:p>
          <a:p>
            <a:r>
              <a:rPr lang="en-US" altLang="zh-CN" sz="1350" dirty="0">
                <a:solidFill>
                  <a:schemeClr val="tx1"/>
                </a:solidFill>
              </a:rPr>
              <a:t>T1</a:t>
            </a:r>
            <a:r>
              <a:rPr lang="zh-CN" altLang="en-US" sz="1350" dirty="0">
                <a:solidFill>
                  <a:schemeClr val="tx1"/>
                </a:solidFill>
              </a:rPr>
              <a:t> </a:t>
            </a:r>
            <a:r>
              <a:rPr lang="en-US" altLang="zh-CN" sz="1350" dirty="0">
                <a:solidFill>
                  <a:schemeClr val="tx1"/>
                </a:solidFill>
              </a:rPr>
              <a:t>=</a:t>
            </a:r>
            <a:r>
              <a:rPr lang="zh-CN" altLang="en-US" sz="1350" dirty="0">
                <a:solidFill>
                  <a:schemeClr val="tx1"/>
                </a:solidFill>
              </a:rPr>
              <a:t> </a:t>
            </a:r>
            <a:r>
              <a:rPr lang="en-US" altLang="zh-CN" sz="1350" dirty="0">
                <a:solidFill>
                  <a:schemeClr val="tx1"/>
                </a:solidFill>
              </a:rPr>
              <a:t>Timer();</a:t>
            </a:r>
            <a:endParaRPr lang="zh-CN" altLang="en-US" sz="1350" dirty="0">
              <a:solidFill>
                <a:schemeClr val="tx1"/>
              </a:solidFill>
            </a:endParaRPr>
          </a:p>
          <a:p>
            <a:endParaRPr lang="zh-CN" altLang="en-US" sz="1350" dirty="0">
              <a:solidFill>
                <a:schemeClr val="tx1"/>
              </a:solidFill>
            </a:endParaRPr>
          </a:p>
          <a:p>
            <a:r>
              <a:rPr lang="en-US" altLang="zh-CN" sz="1350" dirty="0">
                <a:solidFill>
                  <a:schemeClr val="tx1"/>
                </a:solidFill>
              </a:rPr>
              <a:t>Jump Gadget1;</a:t>
            </a:r>
          </a:p>
          <a:p>
            <a:r>
              <a:rPr lang="en-US" altLang="zh-CN" sz="1350" dirty="0">
                <a:solidFill>
                  <a:schemeClr val="tx1"/>
                </a:solidFill>
              </a:rPr>
              <a:t>Jump Gadget2;</a:t>
            </a:r>
          </a:p>
          <a:p>
            <a:r>
              <a:rPr lang="en-US" altLang="zh-CN" sz="1350" dirty="0">
                <a:solidFill>
                  <a:schemeClr val="tx1"/>
                </a:solidFill>
              </a:rPr>
              <a:t>Jump Gadget3;</a:t>
            </a:r>
            <a:endParaRPr lang="zh-CN" altLang="en-US" sz="1350" dirty="0">
              <a:solidFill>
                <a:schemeClr val="tx1"/>
              </a:solidFill>
            </a:endParaRPr>
          </a:p>
          <a:p>
            <a:endParaRPr lang="zh-CN" altLang="en-US" sz="1350" dirty="0">
              <a:solidFill>
                <a:schemeClr val="tx1"/>
              </a:solidFill>
            </a:endParaRPr>
          </a:p>
          <a:p>
            <a:r>
              <a:rPr lang="en-US" altLang="zh-CN" sz="1350" dirty="0">
                <a:solidFill>
                  <a:schemeClr val="tx1"/>
                </a:solidFill>
              </a:rPr>
              <a:t>T2</a:t>
            </a:r>
            <a:r>
              <a:rPr lang="zh-CN" altLang="en-US" sz="1350" dirty="0">
                <a:solidFill>
                  <a:schemeClr val="tx1"/>
                </a:solidFill>
              </a:rPr>
              <a:t> </a:t>
            </a:r>
            <a:r>
              <a:rPr lang="en-US" altLang="zh-CN" sz="1350" dirty="0">
                <a:solidFill>
                  <a:schemeClr val="tx1"/>
                </a:solidFill>
              </a:rPr>
              <a:t>=</a:t>
            </a:r>
            <a:r>
              <a:rPr lang="zh-CN" altLang="en-US" sz="1350" dirty="0">
                <a:solidFill>
                  <a:schemeClr val="tx1"/>
                </a:solidFill>
              </a:rPr>
              <a:t> </a:t>
            </a:r>
            <a:r>
              <a:rPr lang="en-US" altLang="zh-CN" sz="1350" dirty="0">
                <a:solidFill>
                  <a:schemeClr val="tx1"/>
                </a:solidFill>
              </a:rPr>
              <a:t>Timer();</a:t>
            </a:r>
            <a:endParaRPr lang="zh-CN" altLang="en-US" sz="1350" dirty="0">
              <a:solidFill>
                <a:schemeClr val="tx1"/>
              </a:solidFill>
            </a:endParaRPr>
          </a:p>
          <a:p>
            <a:endParaRPr lang="en-US" sz="1350" dirty="0">
              <a:solidFill>
                <a:schemeClr val="tx1"/>
              </a:solidFill>
            </a:endParaRPr>
          </a:p>
          <a:p>
            <a:pPr algn="ctr"/>
            <a:endParaRPr lang="en-US" sz="1350" dirty="0">
              <a:solidFill>
                <a:schemeClr val="tx1"/>
              </a:solidFill>
            </a:endParaRPr>
          </a:p>
        </p:txBody>
      </p:sp>
      <p:sp>
        <p:nvSpPr>
          <p:cNvPr id="8" name="Rectangle 7"/>
          <p:cNvSpPr/>
          <p:nvPr/>
        </p:nvSpPr>
        <p:spPr>
          <a:xfrm>
            <a:off x="3870709" y="2371435"/>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solidFill>
              </a:rPr>
              <a:t>Gadget1            return      </a:t>
            </a:r>
          </a:p>
        </p:txBody>
      </p:sp>
      <p:cxnSp>
        <p:nvCxnSpPr>
          <p:cNvPr id="10" name="Straight Connector 9"/>
          <p:cNvCxnSpPr>
            <a:stCxn id="8" idx="0"/>
            <a:endCxn id="8" idx="2"/>
          </p:cNvCxnSpPr>
          <p:nvPr/>
        </p:nvCxnSpPr>
        <p:spPr>
          <a:xfrm>
            <a:off x="5053364" y="2371435"/>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3870709" y="2944549"/>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solidFill>
              </a:rPr>
              <a:t>Gadget2            return      </a:t>
            </a:r>
          </a:p>
        </p:txBody>
      </p:sp>
      <p:cxnSp>
        <p:nvCxnSpPr>
          <p:cNvPr id="15" name="Straight Connector 14"/>
          <p:cNvCxnSpPr/>
          <p:nvPr/>
        </p:nvCxnSpPr>
        <p:spPr>
          <a:xfrm>
            <a:off x="5053364" y="2944549"/>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3870709" y="3517663"/>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solidFill>
              </a:rPr>
              <a:t>Gadget3            return      </a:t>
            </a:r>
          </a:p>
        </p:txBody>
      </p:sp>
      <p:cxnSp>
        <p:nvCxnSpPr>
          <p:cNvPr id="17" name="Straight Connector 16"/>
          <p:cNvCxnSpPr/>
          <p:nvPr/>
        </p:nvCxnSpPr>
        <p:spPr>
          <a:xfrm>
            <a:off x="5053364" y="3517663"/>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 name="Content Placeholder 5"/>
          <p:cNvSpPr>
            <a:spLocks noGrp="1"/>
          </p:cNvSpPr>
          <p:nvPr>
            <p:ph idx="15"/>
          </p:nvPr>
        </p:nvSpPr>
        <p:spPr/>
        <p:txBody>
          <a:bodyPr/>
          <a:lstStyle/>
          <a:p>
            <a:endParaRPr lang="en-US"/>
          </a:p>
        </p:txBody>
      </p:sp>
      <p:sp>
        <p:nvSpPr>
          <p:cNvPr id="2" name="Content Placeholder 1"/>
          <p:cNvSpPr>
            <a:spLocks noGrp="1"/>
          </p:cNvSpPr>
          <p:nvPr>
            <p:ph idx="15"/>
          </p:nvPr>
        </p:nvSpPr>
        <p:spPr/>
        <p:txBody>
          <a:bodyPr/>
          <a:lstStyle/>
          <a:p>
            <a:endParaRPr lang="en-US"/>
          </a:p>
        </p:txBody>
      </p:sp>
      <p:sp>
        <p:nvSpPr>
          <p:cNvPr id="19"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5399424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599380" y="2098514"/>
            <a:ext cx="2907968" cy="2075366"/>
          </a:xfrm>
          <a:prstGeom prst="rect">
            <a:avLst/>
          </a:prstGeom>
          <a:solidFill>
            <a:srgbClr val="FFFF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 name="TextBox 2"/>
          <p:cNvSpPr txBox="1"/>
          <p:nvPr/>
        </p:nvSpPr>
        <p:spPr>
          <a:xfrm>
            <a:off x="447778" y="968223"/>
            <a:ext cx="5653175" cy="461665"/>
          </a:xfrm>
          <a:prstGeom prst="rect">
            <a:avLst/>
          </a:prstGeom>
          <a:noFill/>
        </p:spPr>
        <p:txBody>
          <a:bodyPr wrap="square" rtlCol="0">
            <a:spAutoFit/>
          </a:bodyPr>
          <a:lstStyle/>
          <a:p>
            <a:pPr algn="ctr"/>
            <a:r>
              <a:rPr lang="en-US" sz="2400" dirty="0"/>
              <a:t>Return-Oriented Reloads: Basic Idea</a:t>
            </a:r>
            <a:endParaRPr lang="en-US" altLang="zh-CN" sz="2400" dirty="0"/>
          </a:p>
        </p:txBody>
      </p:sp>
      <p:sp>
        <p:nvSpPr>
          <p:cNvPr id="4" name="TextBox 3"/>
          <p:cNvSpPr txBox="1"/>
          <p:nvPr/>
        </p:nvSpPr>
        <p:spPr>
          <a:xfrm>
            <a:off x="880905" y="1708888"/>
            <a:ext cx="1126672" cy="300082"/>
          </a:xfrm>
          <a:prstGeom prst="rect">
            <a:avLst/>
          </a:prstGeom>
          <a:noFill/>
        </p:spPr>
        <p:txBody>
          <a:bodyPr wrap="square" rtlCol="0">
            <a:spAutoFit/>
          </a:bodyPr>
          <a:lstStyle/>
          <a:p>
            <a:r>
              <a:rPr lang="en-US" sz="1350"/>
              <a:t>Android App</a:t>
            </a:r>
          </a:p>
        </p:txBody>
      </p:sp>
      <p:sp>
        <p:nvSpPr>
          <p:cNvPr id="5" name="TextBox 4"/>
          <p:cNvSpPr txBox="1"/>
          <p:nvPr/>
        </p:nvSpPr>
        <p:spPr>
          <a:xfrm>
            <a:off x="4365475" y="1702097"/>
            <a:ext cx="1375775" cy="300082"/>
          </a:xfrm>
          <a:prstGeom prst="rect">
            <a:avLst/>
          </a:prstGeom>
          <a:noFill/>
        </p:spPr>
        <p:txBody>
          <a:bodyPr wrap="square" rtlCol="0">
            <a:spAutoFit/>
          </a:bodyPr>
          <a:lstStyle/>
          <a:p>
            <a:pPr algn="ctr"/>
            <a:r>
              <a:rPr lang="en-US" altLang="zh-CN" sz="1350" dirty="0"/>
              <a:t>Shared</a:t>
            </a:r>
            <a:r>
              <a:rPr lang="zh-CN" altLang="en-US" sz="1350" dirty="0"/>
              <a:t> </a:t>
            </a:r>
            <a:r>
              <a:rPr lang="en-US" altLang="zh-CN" sz="1350" dirty="0"/>
              <a:t>Library</a:t>
            </a:r>
            <a:endParaRPr lang="zh-CN" altLang="en-US" sz="1350" dirty="0"/>
          </a:p>
        </p:txBody>
      </p:sp>
      <p:sp>
        <p:nvSpPr>
          <p:cNvPr id="7" name="Rounded Rectangle 6"/>
          <p:cNvSpPr/>
          <p:nvPr/>
        </p:nvSpPr>
        <p:spPr>
          <a:xfrm>
            <a:off x="447778" y="2098514"/>
            <a:ext cx="1992926" cy="2238600"/>
          </a:xfrm>
          <a:prstGeom prst="round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zh-CN" altLang="en-US" sz="1350" dirty="0">
              <a:solidFill>
                <a:sysClr val="windowText" lastClr="000000"/>
              </a:solidFill>
            </a:endParaRPr>
          </a:p>
          <a:p>
            <a:r>
              <a:rPr lang="en-US" altLang="zh-CN" sz="1350" dirty="0">
                <a:solidFill>
                  <a:srgbClr val="FF0000"/>
                </a:solidFill>
              </a:rPr>
              <a:t>T1</a:t>
            </a:r>
            <a:r>
              <a:rPr lang="zh-CN" altLang="en-US" sz="1350" dirty="0">
                <a:solidFill>
                  <a:srgbClr val="FF0000"/>
                </a:solidFill>
              </a:rPr>
              <a:t> </a:t>
            </a:r>
            <a:r>
              <a:rPr lang="en-US" altLang="zh-CN" sz="1350" dirty="0">
                <a:solidFill>
                  <a:srgbClr val="FF0000"/>
                </a:solidFill>
              </a:rPr>
              <a:t>=</a:t>
            </a:r>
            <a:r>
              <a:rPr lang="zh-CN" altLang="en-US" sz="1350" dirty="0">
                <a:solidFill>
                  <a:srgbClr val="FF0000"/>
                </a:solidFill>
              </a:rPr>
              <a:t> </a:t>
            </a:r>
            <a:r>
              <a:rPr lang="en-US" altLang="zh-CN" sz="1350" dirty="0">
                <a:solidFill>
                  <a:srgbClr val="FF0000"/>
                </a:solidFill>
              </a:rPr>
              <a:t>Timer();</a:t>
            </a:r>
            <a:endParaRPr lang="zh-CN" altLang="en-US" sz="1350" dirty="0">
              <a:solidFill>
                <a:srgbClr val="FF0000"/>
              </a:solidFill>
            </a:endParaRPr>
          </a:p>
          <a:p>
            <a:endParaRPr lang="zh-CN" altLang="en-US" sz="1350" dirty="0">
              <a:solidFill>
                <a:sysClr val="windowText" lastClr="000000"/>
              </a:solidFill>
            </a:endParaRPr>
          </a:p>
          <a:p>
            <a:r>
              <a:rPr lang="en-US" altLang="zh-CN" sz="1350" dirty="0">
                <a:solidFill>
                  <a:sysClr val="windowText" lastClr="000000"/>
                </a:solidFill>
              </a:rPr>
              <a:t>Jump Gadget1;</a:t>
            </a:r>
          </a:p>
          <a:p>
            <a:r>
              <a:rPr lang="en-US" altLang="zh-CN" sz="1350" dirty="0">
                <a:solidFill>
                  <a:sysClr val="windowText" lastClr="000000"/>
                </a:solidFill>
              </a:rPr>
              <a:t>Jump Gadget2;</a:t>
            </a:r>
          </a:p>
          <a:p>
            <a:r>
              <a:rPr lang="en-US" altLang="zh-CN" sz="1350" dirty="0">
                <a:solidFill>
                  <a:sysClr val="windowText" lastClr="000000"/>
                </a:solidFill>
              </a:rPr>
              <a:t>Jump Gadget3;</a:t>
            </a:r>
            <a:endParaRPr lang="zh-CN" altLang="en-US" sz="1350" dirty="0">
              <a:solidFill>
                <a:sysClr val="windowText" lastClr="000000"/>
              </a:solidFill>
            </a:endParaRPr>
          </a:p>
          <a:p>
            <a:endParaRPr lang="zh-CN" altLang="en-US" sz="1350" dirty="0">
              <a:solidFill>
                <a:sysClr val="windowText" lastClr="000000"/>
              </a:solidFill>
            </a:endParaRPr>
          </a:p>
          <a:p>
            <a:r>
              <a:rPr lang="en-US" altLang="zh-CN" sz="1350" dirty="0">
                <a:solidFill>
                  <a:sysClr val="windowText" lastClr="000000"/>
                </a:solidFill>
              </a:rPr>
              <a:t>T2</a:t>
            </a:r>
            <a:r>
              <a:rPr lang="zh-CN" altLang="en-US" sz="1350" dirty="0">
                <a:solidFill>
                  <a:sysClr val="windowText" lastClr="000000"/>
                </a:solidFill>
              </a:rPr>
              <a:t> </a:t>
            </a:r>
            <a:r>
              <a:rPr lang="en-US" altLang="zh-CN" sz="1350" dirty="0">
                <a:solidFill>
                  <a:sysClr val="windowText" lastClr="000000"/>
                </a:solidFill>
              </a:rPr>
              <a:t>=</a:t>
            </a:r>
            <a:r>
              <a:rPr lang="zh-CN" altLang="en-US" sz="1350" dirty="0">
                <a:solidFill>
                  <a:sysClr val="windowText" lastClr="000000"/>
                </a:solidFill>
              </a:rPr>
              <a:t> </a:t>
            </a:r>
            <a:r>
              <a:rPr lang="en-US" altLang="zh-CN" sz="1350" dirty="0">
                <a:solidFill>
                  <a:sysClr val="windowText" lastClr="000000"/>
                </a:solidFill>
              </a:rPr>
              <a:t>Timer();</a:t>
            </a:r>
            <a:endParaRPr lang="zh-CN" altLang="en-US" sz="1350" dirty="0">
              <a:solidFill>
                <a:sysClr val="windowText" lastClr="000000"/>
              </a:solidFill>
            </a:endParaRPr>
          </a:p>
          <a:p>
            <a:endParaRPr lang="en-US" sz="1350" dirty="0">
              <a:solidFill>
                <a:sysClr val="windowText" lastClr="000000"/>
              </a:solidFill>
            </a:endParaRPr>
          </a:p>
          <a:p>
            <a:pPr algn="ctr"/>
            <a:endParaRPr lang="en-US" sz="1350" dirty="0">
              <a:solidFill>
                <a:sysClr val="windowText" lastClr="000000"/>
              </a:solidFill>
            </a:endParaRPr>
          </a:p>
        </p:txBody>
      </p:sp>
      <p:sp>
        <p:nvSpPr>
          <p:cNvPr id="8" name="Rectangle 7"/>
          <p:cNvSpPr/>
          <p:nvPr/>
        </p:nvSpPr>
        <p:spPr>
          <a:xfrm>
            <a:off x="3870709" y="2371435"/>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solidFill>
              </a:rPr>
              <a:t>Gadget1            return      </a:t>
            </a:r>
          </a:p>
        </p:txBody>
      </p:sp>
      <p:cxnSp>
        <p:nvCxnSpPr>
          <p:cNvPr id="10" name="Straight Connector 9"/>
          <p:cNvCxnSpPr>
            <a:stCxn id="8" idx="0"/>
            <a:endCxn id="8" idx="2"/>
          </p:cNvCxnSpPr>
          <p:nvPr/>
        </p:nvCxnSpPr>
        <p:spPr>
          <a:xfrm>
            <a:off x="5053364" y="2371435"/>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3870709" y="2944549"/>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solidFill>
              </a:rPr>
              <a:t>Gadget2            return      </a:t>
            </a:r>
          </a:p>
        </p:txBody>
      </p:sp>
      <p:cxnSp>
        <p:nvCxnSpPr>
          <p:cNvPr id="15" name="Straight Connector 14"/>
          <p:cNvCxnSpPr/>
          <p:nvPr/>
        </p:nvCxnSpPr>
        <p:spPr>
          <a:xfrm>
            <a:off x="5053364" y="2944549"/>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3870709" y="3517663"/>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solidFill>
              </a:rPr>
              <a:t>Gadget3            return      </a:t>
            </a:r>
          </a:p>
        </p:txBody>
      </p:sp>
      <p:cxnSp>
        <p:nvCxnSpPr>
          <p:cNvPr id="17" name="Straight Connector 16"/>
          <p:cNvCxnSpPr/>
          <p:nvPr/>
        </p:nvCxnSpPr>
        <p:spPr>
          <a:xfrm>
            <a:off x="5053364" y="3517663"/>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 name="Content Placeholder 5"/>
          <p:cNvSpPr>
            <a:spLocks noGrp="1"/>
          </p:cNvSpPr>
          <p:nvPr>
            <p:ph idx="15"/>
          </p:nvPr>
        </p:nvSpPr>
        <p:spPr/>
        <p:txBody>
          <a:bodyPr/>
          <a:lstStyle/>
          <a:p>
            <a:endParaRPr lang="en-US"/>
          </a:p>
        </p:txBody>
      </p:sp>
      <p:sp>
        <p:nvSpPr>
          <p:cNvPr id="2" name="Content Placeholder 1"/>
          <p:cNvSpPr>
            <a:spLocks noGrp="1"/>
          </p:cNvSpPr>
          <p:nvPr>
            <p:ph idx="15"/>
          </p:nvPr>
        </p:nvSpPr>
        <p:spPr/>
        <p:txBody>
          <a:bodyPr/>
          <a:lstStyle/>
          <a:p>
            <a:endParaRPr lang="en-US"/>
          </a:p>
        </p:txBody>
      </p:sp>
      <p:sp>
        <p:nvSpPr>
          <p:cNvPr id="19"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9458916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0905" y="1708888"/>
            <a:ext cx="1126672" cy="300082"/>
          </a:xfrm>
          <a:prstGeom prst="rect">
            <a:avLst/>
          </a:prstGeom>
          <a:noFill/>
        </p:spPr>
        <p:txBody>
          <a:bodyPr wrap="square" rtlCol="0">
            <a:spAutoFit/>
          </a:bodyPr>
          <a:lstStyle/>
          <a:p>
            <a:r>
              <a:rPr lang="en-US" sz="1350"/>
              <a:t>Android App</a:t>
            </a:r>
          </a:p>
        </p:txBody>
      </p:sp>
      <p:sp>
        <p:nvSpPr>
          <p:cNvPr id="7" name="Rounded Rectangle 6"/>
          <p:cNvSpPr/>
          <p:nvPr/>
        </p:nvSpPr>
        <p:spPr>
          <a:xfrm>
            <a:off x="447778" y="2098514"/>
            <a:ext cx="1992926" cy="2238600"/>
          </a:xfrm>
          <a:prstGeom prst="round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zh-CN" altLang="en-US" sz="1350" dirty="0">
              <a:solidFill>
                <a:sysClr val="windowText" lastClr="000000"/>
              </a:solidFill>
            </a:endParaRPr>
          </a:p>
          <a:p>
            <a:r>
              <a:rPr lang="en-US" altLang="zh-CN" sz="1350" dirty="0">
                <a:solidFill>
                  <a:schemeClr val="tx1"/>
                </a:solidFill>
              </a:rPr>
              <a:t>T1</a:t>
            </a:r>
            <a:r>
              <a:rPr lang="zh-CN" altLang="en-US" sz="1350" dirty="0">
                <a:solidFill>
                  <a:schemeClr val="tx1"/>
                </a:solidFill>
              </a:rPr>
              <a:t> </a:t>
            </a:r>
            <a:r>
              <a:rPr lang="en-US" altLang="zh-CN" sz="1350" dirty="0">
                <a:solidFill>
                  <a:schemeClr val="tx1"/>
                </a:solidFill>
              </a:rPr>
              <a:t>=</a:t>
            </a:r>
            <a:r>
              <a:rPr lang="zh-CN" altLang="en-US" sz="1350" dirty="0">
                <a:solidFill>
                  <a:schemeClr val="tx1"/>
                </a:solidFill>
              </a:rPr>
              <a:t> </a:t>
            </a:r>
            <a:r>
              <a:rPr lang="en-US" altLang="zh-CN" sz="1350" dirty="0">
                <a:solidFill>
                  <a:schemeClr val="tx1"/>
                </a:solidFill>
              </a:rPr>
              <a:t>Timer();</a:t>
            </a:r>
            <a:endParaRPr lang="zh-CN" altLang="en-US" sz="1350" dirty="0">
              <a:solidFill>
                <a:schemeClr val="tx1"/>
              </a:solidFill>
            </a:endParaRPr>
          </a:p>
          <a:p>
            <a:endParaRPr lang="zh-CN" altLang="en-US" sz="1350" dirty="0">
              <a:solidFill>
                <a:sysClr val="windowText" lastClr="000000"/>
              </a:solidFill>
            </a:endParaRPr>
          </a:p>
          <a:p>
            <a:r>
              <a:rPr lang="en-US" altLang="zh-CN" sz="1350" dirty="0">
                <a:solidFill>
                  <a:srgbClr val="FF0000"/>
                </a:solidFill>
              </a:rPr>
              <a:t>Jump</a:t>
            </a:r>
            <a:r>
              <a:rPr lang="en-US" altLang="zh-CN" sz="1350" dirty="0">
                <a:solidFill>
                  <a:sysClr val="windowText" lastClr="000000"/>
                </a:solidFill>
              </a:rPr>
              <a:t> </a:t>
            </a:r>
            <a:r>
              <a:rPr lang="en-US" altLang="zh-CN" sz="1350" dirty="0">
                <a:solidFill>
                  <a:srgbClr val="FF0000"/>
                </a:solidFill>
              </a:rPr>
              <a:t>Gadget1;</a:t>
            </a:r>
          </a:p>
          <a:p>
            <a:r>
              <a:rPr lang="en-US" altLang="zh-CN" sz="1350" dirty="0">
                <a:solidFill>
                  <a:sysClr val="windowText" lastClr="000000"/>
                </a:solidFill>
              </a:rPr>
              <a:t>Jump Gadget2;</a:t>
            </a:r>
          </a:p>
          <a:p>
            <a:r>
              <a:rPr lang="en-US" altLang="zh-CN" sz="1350" dirty="0">
                <a:solidFill>
                  <a:sysClr val="windowText" lastClr="000000"/>
                </a:solidFill>
              </a:rPr>
              <a:t>Jump Gadget3;</a:t>
            </a:r>
            <a:endParaRPr lang="zh-CN" altLang="en-US" sz="1350" dirty="0">
              <a:solidFill>
                <a:sysClr val="windowText" lastClr="000000"/>
              </a:solidFill>
            </a:endParaRPr>
          </a:p>
          <a:p>
            <a:endParaRPr lang="zh-CN" altLang="en-US" sz="1350" dirty="0">
              <a:solidFill>
                <a:sysClr val="windowText" lastClr="000000"/>
              </a:solidFill>
            </a:endParaRPr>
          </a:p>
          <a:p>
            <a:r>
              <a:rPr lang="en-US" altLang="zh-CN" sz="1350" dirty="0">
                <a:solidFill>
                  <a:sysClr val="windowText" lastClr="000000"/>
                </a:solidFill>
              </a:rPr>
              <a:t>T2</a:t>
            </a:r>
            <a:r>
              <a:rPr lang="zh-CN" altLang="en-US" sz="1350" dirty="0">
                <a:solidFill>
                  <a:sysClr val="windowText" lastClr="000000"/>
                </a:solidFill>
              </a:rPr>
              <a:t> </a:t>
            </a:r>
            <a:r>
              <a:rPr lang="en-US" altLang="zh-CN" sz="1350" dirty="0">
                <a:solidFill>
                  <a:sysClr val="windowText" lastClr="000000"/>
                </a:solidFill>
              </a:rPr>
              <a:t>=</a:t>
            </a:r>
            <a:r>
              <a:rPr lang="zh-CN" altLang="en-US" sz="1350" dirty="0">
                <a:solidFill>
                  <a:sysClr val="windowText" lastClr="000000"/>
                </a:solidFill>
              </a:rPr>
              <a:t> </a:t>
            </a:r>
            <a:r>
              <a:rPr lang="en-US" altLang="zh-CN" sz="1350" dirty="0">
                <a:solidFill>
                  <a:sysClr val="windowText" lastClr="000000"/>
                </a:solidFill>
              </a:rPr>
              <a:t>Timer();</a:t>
            </a:r>
            <a:endParaRPr lang="zh-CN" altLang="en-US" sz="1350" dirty="0">
              <a:solidFill>
                <a:sysClr val="windowText" lastClr="000000"/>
              </a:solidFill>
            </a:endParaRPr>
          </a:p>
          <a:p>
            <a:endParaRPr lang="en-US" sz="1350" dirty="0">
              <a:solidFill>
                <a:sysClr val="windowText" lastClr="000000"/>
              </a:solidFill>
            </a:endParaRPr>
          </a:p>
          <a:p>
            <a:pPr algn="ctr"/>
            <a:endParaRPr lang="en-US" sz="1350" dirty="0">
              <a:solidFill>
                <a:sysClr val="windowText" lastClr="000000"/>
              </a:solidFill>
            </a:endParaRPr>
          </a:p>
        </p:txBody>
      </p:sp>
      <p:sp>
        <p:nvSpPr>
          <p:cNvPr id="18" name="Rectangle 17"/>
          <p:cNvSpPr/>
          <p:nvPr/>
        </p:nvSpPr>
        <p:spPr>
          <a:xfrm>
            <a:off x="3599380" y="2098514"/>
            <a:ext cx="2907968" cy="2075366"/>
          </a:xfrm>
          <a:prstGeom prst="rect">
            <a:avLst/>
          </a:prstGeom>
          <a:solidFill>
            <a:srgbClr val="FFFF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TextBox 18"/>
          <p:cNvSpPr txBox="1"/>
          <p:nvPr/>
        </p:nvSpPr>
        <p:spPr>
          <a:xfrm>
            <a:off x="4365475" y="1702097"/>
            <a:ext cx="1375775" cy="300082"/>
          </a:xfrm>
          <a:prstGeom prst="rect">
            <a:avLst/>
          </a:prstGeom>
          <a:noFill/>
        </p:spPr>
        <p:txBody>
          <a:bodyPr wrap="square" rtlCol="0">
            <a:spAutoFit/>
          </a:bodyPr>
          <a:lstStyle/>
          <a:p>
            <a:pPr algn="ctr"/>
            <a:r>
              <a:rPr lang="en-US" altLang="zh-CN" sz="1350" dirty="0"/>
              <a:t>Shared</a:t>
            </a:r>
            <a:r>
              <a:rPr lang="zh-CN" altLang="en-US" sz="1350" dirty="0"/>
              <a:t> </a:t>
            </a:r>
            <a:r>
              <a:rPr lang="en-US" altLang="zh-CN" sz="1350" dirty="0"/>
              <a:t>Library</a:t>
            </a:r>
            <a:endParaRPr lang="zh-CN" altLang="en-US" sz="1350" dirty="0"/>
          </a:p>
        </p:txBody>
      </p:sp>
      <p:sp>
        <p:nvSpPr>
          <p:cNvPr id="20" name="Rectangle 19"/>
          <p:cNvSpPr/>
          <p:nvPr/>
        </p:nvSpPr>
        <p:spPr>
          <a:xfrm>
            <a:off x="3870709" y="2371435"/>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solidFill>
              </a:rPr>
              <a:t>Gadget1            return      </a:t>
            </a:r>
          </a:p>
        </p:txBody>
      </p:sp>
      <p:cxnSp>
        <p:nvCxnSpPr>
          <p:cNvPr id="21" name="Straight Connector 20"/>
          <p:cNvCxnSpPr>
            <a:stCxn id="24" idx="0"/>
            <a:endCxn id="24" idx="2"/>
          </p:cNvCxnSpPr>
          <p:nvPr/>
        </p:nvCxnSpPr>
        <p:spPr>
          <a:xfrm>
            <a:off x="5053364" y="2371435"/>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3870709" y="2944549"/>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solidFill>
              </a:rPr>
              <a:t>Gadget2            return      </a:t>
            </a:r>
          </a:p>
        </p:txBody>
      </p:sp>
      <p:cxnSp>
        <p:nvCxnSpPr>
          <p:cNvPr id="23" name="Straight Connector 22"/>
          <p:cNvCxnSpPr/>
          <p:nvPr/>
        </p:nvCxnSpPr>
        <p:spPr>
          <a:xfrm>
            <a:off x="5053364" y="2944549"/>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3870709" y="3517663"/>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solidFill>
              </a:rPr>
              <a:t>Gadget3            return      </a:t>
            </a:r>
          </a:p>
        </p:txBody>
      </p:sp>
      <p:cxnSp>
        <p:nvCxnSpPr>
          <p:cNvPr id="25" name="Straight Connector 24"/>
          <p:cNvCxnSpPr/>
          <p:nvPr/>
        </p:nvCxnSpPr>
        <p:spPr>
          <a:xfrm>
            <a:off x="5053364" y="3517663"/>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837944" y="2525390"/>
            <a:ext cx="1965960" cy="419159"/>
          </a:xfrm>
          <a:prstGeom prst="straightConnector1">
            <a:avLst/>
          </a:prstGeom>
          <a:ln w="44450">
            <a:solidFill>
              <a:srgbClr val="00B0F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idx="15"/>
          </p:nvPr>
        </p:nvSpPr>
        <p:spPr/>
        <p:txBody>
          <a:bodyPr/>
          <a:lstStyle/>
          <a:p>
            <a:endParaRPr lang="en-US"/>
          </a:p>
        </p:txBody>
      </p:sp>
      <p:sp>
        <p:nvSpPr>
          <p:cNvPr id="17" name="TextBox 16"/>
          <p:cNvSpPr txBox="1"/>
          <p:nvPr/>
        </p:nvSpPr>
        <p:spPr>
          <a:xfrm>
            <a:off x="447778" y="968223"/>
            <a:ext cx="5653175" cy="461665"/>
          </a:xfrm>
          <a:prstGeom prst="rect">
            <a:avLst/>
          </a:prstGeom>
          <a:noFill/>
        </p:spPr>
        <p:txBody>
          <a:bodyPr wrap="square" rtlCol="0">
            <a:spAutoFit/>
          </a:bodyPr>
          <a:lstStyle/>
          <a:p>
            <a:pPr algn="ctr"/>
            <a:r>
              <a:rPr lang="en-US" sz="2400" dirty="0"/>
              <a:t>Return-Oriented Reloads: Basic Idea</a:t>
            </a:r>
            <a:endParaRPr lang="en-US" altLang="zh-CN" sz="2400" dirty="0"/>
          </a:p>
        </p:txBody>
      </p:sp>
      <p:sp>
        <p:nvSpPr>
          <p:cNvPr id="2" name="Content Placeholder 1"/>
          <p:cNvSpPr>
            <a:spLocks noGrp="1"/>
          </p:cNvSpPr>
          <p:nvPr>
            <p:ph idx="15"/>
          </p:nvPr>
        </p:nvSpPr>
        <p:spPr/>
        <p:txBody>
          <a:bodyPr/>
          <a:lstStyle/>
          <a:p>
            <a:endParaRPr lang="en-US"/>
          </a:p>
        </p:txBody>
      </p:sp>
      <p:sp>
        <p:nvSpPr>
          <p:cNvPr id="26"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38292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599380" y="2098514"/>
            <a:ext cx="2907968" cy="2075366"/>
          </a:xfrm>
          <a:prstGeom prst="rect">
            <a:avLst/>
          </a:prstGeom>
          <a:solidFill>
            <a:srgbClr val="FFFF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TextBox 18"/>
          <p:cNvSpPr txBox="1"/>
          <p:nvPr/>
        </p:nvSpPr>
        <p:spPr>
          <a:xfrm>
            <a:off x="4365475" y="1702097"/>
            <a:ext cx="1375775" cy="300082"/>
          </a:xfrm>
          <a:prstGeom prst="rect">
            <a:avLst/>
          </a:prstGeom>
          <a:noFill/>
        </p:spPr>
        <p:txBody>
          <a:bodyPr wrap="square" rtlCol="0">
            <a:spAutoFit/>
          </a:bodyPr>
          <a:lstStyle/>
          <a:p>
            <a:pPr algn="ctr"/>
            <a:r>
              <a:rPr lang="en-US" altLang="zh-CN" sz="1350" dirty="0"/>
              <a:t>Shared</a:t>
            </a:r>
            <a:r>
              <a:rPr lang="zh-CN" altLang="en-US" sz="1350" dirty="0"/>
              <a:t> </a:t>
            </a:r>
            <a:r>
              <a:rPr lang="en-US" altLang="zh-CN" sz="1350" dirty="0"/>
              <a:t>Library</a:t>
            </a:r>
            <a:endParaRPr lang="zh-CN" altLang="en-US" sz="1350" dirty="0"/>
          </a:p>
        </p:txBody>
      </p:sp>
      <p:sp>
        <p:nvSpPr>
          <p:cNvPr id="20" name="Rectangle 19"/>
          <p:cNvSpPr/>
          <p:nvPr/>
        </p:nvSpPr>
        <p:spPr>
          <a:xfrm>
            <a:off x="3870709" y="2371435"/>
            <a:ext cx="2365310" cy="307910"/>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solidFill>
              </a:rPr>
              <a:t>Gadget1            return      </a:t>
            </a:r>
          </a:p>
        </p:txBody>
      </p:sp>
      <p:cxnSp>
        <p:nvCxnSpPr>
          <p:cNvPr id="21" name="Straight Connector 20"/>
          <p:cNvCxnSpPr>
            <a:stCxn id="24" idx="0"/>
            <a:endCxn id="24" idx="2"/>
          </p:cNvCxnSpPr>
          <p:nvPr/>
        </p:nvCxnSpPr>
        <p:spPr>
          <a:xfrm>
            <a:off x="5053364" y="2371435"/>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3870709" y="2944549"/>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solidFill>
              </a:rPr>
              <a:t>Gadget2            return      </a:t>
            </a:r>
          </a:p>
        </p:txBody>
      </p:sp>
      <p:cxnSp>
        <p:nvCxnSpPr>
          <p:cNvPr id="23" name="Straight Connector 22"/>
          <p:cNvCxnSpPr/>
          <p:nvPr/>
        </p:nvCxnSpPr>
        <p:spPr>
          <a:xfrm>
            <a:off x="5053364" y="2944549"/>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3870709" y="3517663"/>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solidFill>
              </a:rPr>
              <a:t>Gadget3            return      </a:t>
            </a:r>
          </a:p>
        </p:txBody>
      </p:sp>
      <p:cxnSp>
        <p:nvCxnSpPr>
          <p:cNvPr id="25" name="Straight Connector 24"/>
          <p:cNvCxnSpPr/>
          <p:nvPr/>
        </p:nvCxnSpPr>
        <p:spPr>
          <a:xfrm>
            <a:off x="5053364" y="3517663"/>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880905" y="1708888"/>
            <a:ext cx="1126672" cy="300082"/>
          </a:xfrm>
          <a:prstGeom prst="rect">
            <a:avLst/>
          </a:prstGeom>
          <a:noFill/>
        </p:spPr>
        <p:txBody>
          <a:bodyPr wrap="square" rtlCol="0">
            <a:spAutoFit/>
          </a:bodyPr>
          <a:lstStyle/>
          <a:p>
            <a:r>
              <a:rPr lang="en-US" sz="1350"/>
              <a:t>Android App</a:t>
            </a:r>
          </a:p>
        </p:txBody>
      </p:sp>
      <p:sp>
        <p:nvSpPr>
          <p:cNvPr id="7" name="Rounded Rectangle 6"/>
          <p:cNvSpPr/>
          <p:nvPr/>
        </p:nvSpPr>
        <p:spPr>
          <a:xfrm>
            <a:off x="447778" y="2098514"/>
            <a:ext cx="1992926" cy="2238600"/>
          </a:xfrm>
          <a:prstGeom prst="round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zh-CN" altLang="en-US" sz="1350" dirty="0">
              <a:solidFill>
                <a:sysClr val="windowText" lastClr="000000"/>
              </a:solidFill>
            </a:endParaRPr>
          </a:p>
          <a:p>
            <a:r>
              <a:rPr lang="en-US" altLang="zh-CN" sz="1350" dirty="0">
                <a:solidFill>
                  <a:schemeClr val="tx1"/>
                </a:solidFill>
              </a:rPr>
              <a:t>T1</a:t>
            </a:r>
            <a:r>
              <a:rPr lang="zh-CN" altLang="en-US" sz="1350" dirty="0">
                <a:solidFill>
                  <a:schemeClr val="tx1"/>
                </a:solidFill>
              </a:rPr>
              <a:t> </a:t>
            </a:r>
            <a:r>
              <a:rPr lang="en-US" altLang="zh-CN" sz="1350" dirty="0">
                <a:solidFill>
                  <a:schemeClr val="tx1"/>
                </a:solidFill>
              </a:rPr>
              <a:t>=</a:t>
            </a:r>
            <a:r>
              <a:rPr lang="zh-CN" altLang="en-US" sz="1350" dirty="0">
                <a:solidFill>
                  <a:schemeClr val="tx1"/>
                </a:solidFill>
              </a:rPr>
              <a:t> </a:t>
            </a:r>
            <a:r>
              <a:rPr lang="en-US" altLang="zh-CN" sz="1350" dirty="0">
                <a:solidFill>
                  <a:schemeClr val="tx1"/>
                </a:solidFill>
              </a:rPr>
              <a:t>Timer();</a:t>
            </a:r>
            <a:endParaRPr lang="zh-CN" altLang="en-US" sz="1350" dirty="0">
              <a:solidFill>
                <a:schemeClr val="tx1"/>
              </a:solidFill>
            </a:endParaRPr>
          </a:p>
          <a:p>
            <a:endParaRPr lang="zh-CN" altLang="en-US" sz="1350" dirty="0">
              <a:solidFill>
                <a:sysClr val="windowText" lastClr="000000"/>
              </a:solidFill>
            </a:endParaRPr>
          </a:p>
          <a:p>
            <a:r>
              <a:rPr lang="en-US" altLang="zh-CN" sz="1350" dirty="0">
                <a:solidFill>
                  <a:sysClr val="windowText" lastClr="000000"/>
                </a:solidFill>
              </a:rPr>
              <a:t>Jump Gadget1;</a:t>
            </a:r>
          </a:p>
          <a:p>
            <a:r>
              <a:rPr lang="en-US" altLang="zh-CN" sz="1350" dirty="0">
                <a:solidFill>
                  <a:sysClr val="windowText" lastClr="000000"/>
                </a:solidFill>
              </a:rPr>
              <a:t>Jump Gadget2;</a:t>
            </a:r>
          </a:p>
          <a:p>
            <a:r>
              <a:rPr lang="en-US" altLang="zh-CN" sz="1350" dirty="0">
                <a:solidFill>
                  <a:sysClr val="windowText" lastClr="000000"/>
                </a:solidFill>
              </a:rPr>
              <a:t>Jump Gadget3;</a:t>
            </a:r>
            <a:endParaRPr lang="zh-CN" altLang="en-US" sz="1350" dirty="0">
              <a:solidFill>
                <a:sysClr val="windowText" lastClr="000000"/>
              </a:solidFill>
            </a:endParaRPr>
          </a:p>
          <a:p>
            <a:endParaRPr lang="zh-CN" altLang="en-US" sz="1350" dirty="0">
              <a:solidFill>
                <a:sysClr val="windowText" lastClr="000000"/>
              </a:solidFill>
            </a:endParaRPr>
          </a:p>
          <a:p>
            <a:r>
              <a:rPr lang="en-US" altLang="zh-CN" sz="1350" dirty="0">
                <a:solidFill>
                  <a:sysClr val="windowText" lastClr="000000"/>
                </a:solidFill>
              </a:rPr>
              <a:t>T2</a:t>
            </a:r>
            <a:r>
              <a:rPr lang="zh-CN" altLang="en-US" sz="1350" dirty="0">
                <a:solidFill>
                  <a:sysClr val="windowText" lastClr="000000"/>
                </a:solidFill>
              </a:rPr>
              <a:t> </a:t>
            </a:r>
            <a:r>
              <a:rPr lang="en-US" altLang="zh-CN" sz="1350" dirty="0">
                <a:solidFill>
                  <a:sysClr val="windowText" lastClr="000000"/>
                </a:solidFill>
              </a:rPr>
              <a:t>=</a:t>
            </a:r>
            <a:r>
              <a:rPr lang="zh-CN" altLang="en-US" sz="1350" dirty="0">
                <a:solidFill>
                  <a:sysClr val="windowText" lastClr="000000"/>
                </a:solidFill>
              </a:rPr>
              <a:t> </a:t>
            </a:r>
            <a:r>
              <a:rPr lang="en-US" altLang="zh-CN" sz="1350" dirty="0">
                <a:solidFill>
                  <a:sysClr val="windowText" lastClr="000000"/>
                </a:solidFill>
              </a:rPr>
              <a:t>Timer();</a:t>
            </a:r>
            <a:endParaRPr lang="zh-CN" altLang="en-US" sz="1350" dirty="0">
              <a:solidFill>
                <a:sysClr val="windowText" lastClr="000000"/>
              </a:solidFill>
            </a:endParaRPr>
          </a:p>
          <a:p>
            <a:endParaRPr lang="en-US" sz="1350" dirty="0">
              <a:solidFill>
                <a:sysClr val="windowText" lastClr="000000"/>
              </a:solidFill>
            </a:endParaRPr>
          </a:p>
          <a:p>
            <a:pPr algn="ctr"/>
            <a:endParaRPr lang="en-US" sz="1350" dirty="0">
              <a:solidFill>
                <a:sysClr val="windowText" lastClr="000000"/>
              </a:solidFill>
            </a:endParaRPr>
          </a:p>
        </p:txBody>
      </p:sp>
      <p:cxnSp>
        <p:nvCxnSpPr>
          <p:cNvPr id="13" name="Straight Arrow Connector 12"/>
          <p:cNvCxnSpPr/>
          <p:nvPr/>
        </p:nvCxnSpPr>
        <p:spPr>
          <a:xfrm flipH="1">
            <a:off x="1837944" y="2535746"/>
            <a:ext cx="1929386" cy="576072"/>
          </a:xfrm>
          <a:prstGeom prst="straightConnector1">
            <a:avLst/>
          </a:prstGeom>
          <a:ln w="44450">
            <a:solidFill>
              <a:srgbClr val="00B0F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idx="15"/>
          </p:nvPr>
        </p:nvSpPr>
        <p:spPr/>
        <p:txBody>
          <a:bodyPr/>
          <a:lstStyle/>
          <a:p>
            <a:endParaRPr lang="en-US"/>
          </a:p>
        </p:txBody>
      </p:sp>
      <p:sp>
        <p:nvSpPr>
          <p:cNvPr id="17" name="TextBox 16"/>
          <p:cNvSpPr txBox="1"/>
          <p:nvPr/>
        </p:nvSpPr>
        <p:spPr>
          <a:xfrm>
            <a:off x="447778" y="968223"/>
            <a:ext cx="5653175" cy="461665"/>
          </a:xfrm>
          <a:prstGeom prst="rect">
            <a:avLst/>
          </a:prstGeom>
          <a:noFill/>
        </p:spPr>
        <p:txBody>
          <a:bodyPr wrap="square" rtlCol="0">
            <a:spAutoFit/>
          </a:bodyPr>
          <a:lstStyle/>
          <a:p>
            <a:pPr algn="ctr"/>
            <a:r>
              <a:rPr lang="en-US" sz="2400" dirty="0"/>
              <a:t>Return-Oriented Reloads: Basic Idea</a:t>
            </a:r>
            <a:endParaRPr lang="en-US" altLang="zh-CN" sz="2400" dirty="0"/>
          </a:p>
        </p:txBody>
      </p:sp>
      <p:sp>
        <p:nvSpPr>
          <p:cNvPr id="2" name="Content Placeholder 1"/>
          <p:cNvSpPr>
            <a:spLocks noGrp="1"/>
          </p:cNvSpPr>
          <p:nvPr>
            <p:ph idx="15"/>
          </p:nvPr>
        </p:nvSpPr>
        <p:spPr/>
        <p:txBody>
          <a:bodyPr/>
          <a:lstStyle/>
          <a:p>
            <a:endParaRPr lang="en-US"/>
          </a:p>
        </p:txBody>
      </p:sp>
      <p:sp>
        <p:nvSpPr>
          <p:cNvPr id="26"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69483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599380" y="2098514"/>
            <a:ext cx="2907968" cy="2075366"/>
          </a:xfrm>
          <a:prstGeom prst="rect">
            <a:avLst/>
          </a:prstGeom>
          <a:solidFill>
            <a:srgbClr val="FFFF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TextBox 18"/>
          <p:cNvSpPr txBox="1"/>
          <p:nvPr/>
        </p:nvSpPr>
        <p:spPr>
          <a:xfrm>
            <a:off x="4365475" y="1702097"/>
            <a:ext cx="1375775" cy="300082"/>
          </a:xfrm>
          <a:prstGeom prst="rect">
            <a:avLst/>
          </a:prstGeom>
          <a:noFill/>
        </p:spPr>
        <p:txBody>
          <a:bodyPr wrap="square" rtlCol="0">
            <a:spAutoFit/>
          </a:bodyPr>
          <a:lstStyle/>
          <a:p>
            <a:pPr algn="ctr"/>
            <a:r>
              <a:rPr lang="en-US" altLang="zh-CN" sz="1350" dirty="0"/>
              <a:t>Shared</a:t>
            </a:r>
            <a:r>
              <a:rPr lang="zh-CN" altLang="en-US" sz="1350" dirty="0"/>
              <a:t> </a:t>
            </a:r>
            <a:r>
              <a:rPr lang="en-US" altLang="zh-CN" sz="1350" dirty="0"/>
              <a:t>Library</a:t>
            </a:r>
            <a:endParaRPr lang="zh-CN" altLang="en-US" sz="1350" dirty="0"/>
          </a:p>
        </p:txBody>
      </p:sp>
      <p:sp>
        <p:nvSpPr>
          <p:cNvPr id="20" name="Rectangle 19"/>
          <p:cNvSpPr/>
          <p:nvPr/>
        </p:nvSpPr>
        <p:spPr>
          <a:xfrm>
            <a:off x="3870709" y="2371435"/>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solidFill>
              </a:rPr>
              <a:t>Gadget1            return      </a:t>
            </a:r>
          </a:p>
        </p:txBody>
      </p:sp>
      <p:cxnSp>
        <p:nvCxnSpPr>
          <p:cNvPr id="21" name="Straight Connector 20"/>
          <p:cNvCxnSpPr>
            <a:stCxn id="24" idx="0"/>
            <a:endCxn id="24" idx="2"/>
          </p:cNvCxnSpPr>
          <p:nvPr/>
        </p:nvCxnSpPr>
        <p:spPr>
          <a:xfrm>
            <a:off x="5053364" y="2371435"/>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3870709" y="2944549"/>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solidFill>
              </a:rPr>
              <a:t>Gadget2            return      </a:t>
            </a:r>
          </a:p>
        </p:txBody>
      </p:sp>
      <p:cxnSp>
        <p:nvCxnSpPr>
          <p:cNvPr id="23" name="Straight Connector 22"/>
          <p:cNvCxnSpPr/>
          <p:nvPr/>
        </p:nvCxnSpPr>
        <p:spPr>
          <a:xfrm>
            <a:off x="5053364" y="2944549"/>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3870709" y="3517663"/>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solidFill>
              </a:rPr>
              <a:t>Gadget3            return      </a:t>
            </a:r>
          </a:p>
        </p:txBody>
      </p:sp>
      <p:cxnSp>
        <p:nvCxnSpPr>
          <p:cNvPr id="25" name="Straight Connector 24"/>
          <p:cNvCxnSpPr/>
          <p:nvPr/>
        </p:nvCxnSpPr>
        <p:spPr>
          <a:xfrm>
            <a:off x="5053364" y="3517663"/>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880905" y="1708888"/>
            <a:ext cx="1126672" cy="300082"/>
          </a:xfrm>
          <a:prstGeom prst="rect">
            <a:avLst/>
          </a:prstGeom>
          <a:noFill/>
        </p:spPr>
        <p:txBody>
          <a:bodyPr wrap="square" rtlCol="0">
            <a:spAutoFit/>
          </a:bodyPr>
          <a:lstStyle/>
          <a:p>
            <a:r>
              <a:rPr lang="en-US" sz="1350"/>
              <a:t>Android App</a:t>
            </a:r>
          </a:p>
        </p:txBody>
      </p:sp>
      <p:sp>
        <p:nvSpPr>
          <p:cNvPr id="7" name="Rounded Rectangle 6"/>
          <p:cNvSpPr/>
          <p:nvPr/>
        </p:nvSpPr>
        <p:spPr>
          <a:xfrm>
            <a:off x="447778" y="2098514"/>
            <a:ext cx="1992926" cy="2238600"/>
          </a:xfrm>
          <a:prstGeom prst="round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zh-CN" altLang="en-US" sz="1350" dirty="0">
              <a:solidFill>
                <a:sysClr val="windowText" lastClr="000000"/>
              </a:solidFill>
            </a:endParaRPr>
          </a:p>
          <a:p>
            <a:r>
              <a:rPr lang="en-US" altLang="zh-CN" sz="1350" dirty="0">
                <a:solidFill>
                  <a:schemeClr val="tx1"/>
                </a:solidFill>
              </a:rPr>
              <a:t>T1</a:t>
            </a:r>
            <a:r>
              <a:rPr lang="zh-CN" altLang="en-US" sz="1350" dirty="0">
                <a:solidFill>
                  <a:schemeClr val="tx1"/>
                </a:solidFill>
              </a:rPr>
              <a:t> </a:t>
            </a:r>
            <a:r>
              <a:rPr lang="en-US" altLang="zh-CN" sz="1350" dirty="0">
                <a:solidFill>
                  <a:schemeClr val="tx1"/>
                </a:solidFill>
              </a:rPr>
              <a:t>=</a:t>
            </a:r>
            <a:r>
              <a:rPr lang="zh-CN" altLang="en-US" sz="1350" dirty="0">
                <a:solidFill>
                  <a:schemeClr val="tx1"/>
                </a:solidFill>
              </a:rPr>
              <a:t> </a:t>
            </a:r>
            <a:r>
              <a:rPr lang="en-US" altLang="zh-CN" sz="1350" dirty="0">
                <a:solidFill>
                  <a:schemeClr val="tx1"/>
                </a:solidFill>
              </a:rPr>
              <a:t>Timer();</a:t>
            </a:r>
            <a:endParaRPr lang="zh-CN" altLang="en-US" sz="1350" dirty="0">
              <a:solidFill>
                <a:schemeClr val="tx1"/>
              </a:solidFill>
            </a:endParaRPr>
          </a:p>
          <a:p>
            <a:endParaRPr lang="zh-CN" altLang="en-US" sz="1350" dirty="0">
              <a:solidFill>
                <a:sysClr val="windowText" lastClr="000000"/>
              </a:solidFill>
            </a:endParaRPr>
          </a:p>
          <a:p>
            <a:r>
              <a:rPr lang="en-US" altLang="zh-CN" sz="1350" dirty="0">
                <a:solidFill>
                  <a:sysClr val="windowText" lastClr="000000"/>
                </a:solidFill>
              </a:rPr>
              <a:t>Jump Gadget1;</a:t>
            </a:r>
          </a:p>
          <a:p>
            <a:r>
              <a:rPr lang="en-US" altLang="zh-CN" sz="1350" dirty="0">
                <a:solidFill>
                  <a:srgbClr val="FF0000"/>
                </a:solidFill>
              </a:rPr>
              <a:t>Jump</a:t>
            </a:r>
            <a:r>
              <a:rPr lang="en-US" altLang="zh-CN" sz="1350" dirty="0">
                <a:solidFill>
                  <a:sysClr val="windowText" lastClr="000000"/>
                </a:solidFill>
              </a:rPr>
              <a:t> </a:t>
            </a:r>
            <a:r>
              <a:rPr lang="en-US" altLang="zh-CN" sz="1350" dirty="0">
                <a:solidFill>
                  <a:srgbClr val="FF0000"/>
                </a:solidFill>
              </a:rPr>
              <a:t>Gadget2;</a:t>
            </a:r>
          </a:p>
          <a:p>
            <a:r>
              <a:rPr lang="en-US" altLang="zh-CN" sz="1350" dirty="0">
                <a:solidFill>
                  <a:sysClr val="windowText" lastClr="000000"/>
                </a:solidFill>
              </a:rPr>
              <a:t>Jump Gadget3;</a:t>
            </a:r>
            <a:endParaRPr lang="zh-CN" altLang="en-US" sz="1350" dirty="0">
              <a:solidFill>
                <a:sysClr val="windowText" lastClr="000000"/>
              </a:solidFill>
            </a:endParaRPr>
          </a:p>
          <a:p>
            <a:endParaRPr lang="zh-CN" altLang="en-US" sz="1350" dirty="0">
              <a:solidFill>
                <a:sysClr val="windowText" lastClr="000000"/>
              </a:solidFill>
            </a:endParaRPr>
          </a:p>
          <a:p>
            <a:r>
              <a:rPr lang="en-US" altLang="zh-CN" sz="1350" dirty="0">
                <a:solidFill>
                  <a:sysClr val="windowText" lastClr="000000"/>
                </a:solidFill>
              </a:rPr>
              <a:t>T2</a:t>
            </a:r>
            <a:r>
              <a:rPr lang="zh-CN" altLang="en-US" sz="1350" dirty="0">
                <a:solidFill>
                  <a:sysClr val="windowText" lastClr="000000"/>
                </a:solidFill>
              </a:rPr>
              <a:t> </a:t>
            </a:r>
            <a:r>
              <a:rPr lang="en-US" altLang="zh-CN" sz="1350" dirty="0">
                <a:solidFill>
                  <a:sysClr val="windowText" lastClr="000000"/>
                </a:solidFill>
              </a:rPr>
              <a:t>=</a:t>
            </a:r>
            <a:r>
              <a:rPr lang="zh-CN" altLang="en-US" sz="1350" dirty="0">
                <a:solidFill>
                  <a:sysClr val="windowText" lastClr="000000"/>
                </a:solidFill>
              </a:rPr>
              <a:t> </a:t>
            </a:r>
            <a:r>
              <a:rPr lang="en-US" altLang="zh-CN" sz="1350" dirty="0">
                <a:solidFill>
                  <a:sysClr val="windowText" lastClr="000000"/>
                </a:solidFill>
              </a:rPr>
              <a:t>Timer();</a:t>
            </a:r>
            <a:endParaRPr lang="zh-CN" altLang="en-US" sz="1350" dirty="0">
              <a:solidFill>
                <a:sysClr val="windowText" lastClr="000000"/>
              </a:solidFill>
            </a:endParaRPr>
          </a:p>
          <a:p>
            <a:endParaRPr lang="en-US" sz="1350" dirty="0">
              <a:solidFill>
                <a:sysClr val="windowText" lastClr="000000"/>
              </a:solidFill>
            </a:endParaRPr>
          </a:p>
          <a:p>
            <a:pPr algn="ctr"/>
            <a:endParaRPr lang="en-US" sz="1350" dirty="0">
              <a:solidFill>
                <a:sysClr val="windowText" lastClr="000000"/>
              </a:solidFill>
            </a:endParaRPr>
          </a:p>
        </p:txBody>
      </p:sp>
      <p:cxnSp>
        <p:nvCxnSpPr>
          <p:cNvPr id="13" name="Straight Arrow Connector 12"/>
          <p:cNvCxnSpPr/>
          <p:nvPr/>
        </p:nvCxnSpPr>
        <p:spPr>
          <a:xfrm flipV="1">
            <a:off x="1847088" y="3098505"/>
            <a:ext cx="2023621" cy="13313"/>
          </a:xfrm>
          <a:prstGeom prst="straightConnector1">
            <a:avLst/>
          </a:prstGeom>
          <a:ln w="44450">
            <a:solidFill>
              <a:srgbClr val="00B0F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idx="15"/>
          </p:nvPr>
        </p:nvSpPr>
        <p:spPr/>
        <p:txBody>
          <a:bodyPr/>
          <a:lstStyle/>
          <a:p>
            <a:endParaRPr lang="en-US"/>
          </a:p>
        </p:txBody>
      </p:sp>
      <p:sp>
        <p:nvSpPr>
          <p:cNvPr id="17" name="TextBox 16"/>
          <p:cNvSpPr txBox="1"/>
          <p:nvPr/>
        </p:nvSpPr>
        <p:spPr>
          <a:xfrm>
            <a:off x="447778" y="968223"/>
            <a:ext cx="5653175" cy="461665"/>
          </a:xfrm>
          <a:prstGeom prst="rect">
            <a:avLst/>
          </a:prstGeom>
          <a:noFill/>
        </p:spPr>
        <p:txBody>
          <a:bodyPr wrap="square" rtlCol="0">
            <a:spAutoFit/>
          </a:bodyPr>
          <a:lstStyle/>
          <a:p>
            <a:pPr algn="ctr"/>
            <a:r>
              <a:rPr lang="en-US" sz="2400" dirty="0"/>
              <a:t>Return-Oriented Reloads: Basic Idea</a:t>
            </a:r>
            <a:endParaRPr lang="en-US" altLang="zh-CN" sz="2400" dirty="0"/>
          </a:p>
        </p:txBody>
      </p:sp>
      <p:sp>
        <p:nvSpPr>
          <p:cNvPr id="2" name="Content Placeholder 1"/>
          <p:cNvSpPr>
            <a:spLocks noGrp="1"/>
          </p:cNvSpPr>
          <p:nvPr>
            <p:ph idx="15"/>
          </p:nvPr>
        </p:nvSpPr>
        <p:spPr/>
        <p:txBody>
          <a:bodyPr/>
          <a:lstStyle/>
          <a:p>
            <a:endParaRPr lang="en-US"/>
          </a:p>
        </p:txBody>
      </p:sp>
      <p:sp>
        <p:nvSpPr>
          <p:cNvPr id="26"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33613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599380" y="2098514"/>
            <a:ext cx="2907968" cy="2075366"/>
          </a:xfrm>
          <a:prstGeom prst="rect">
            <a:avLst/>
          </a:prstGeom>
          <a:solidFill>
            <a:srgbClr val="FFFF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TextBox 18"/>
          <p:cNvSpPr txBox="1"/>
          <p:nvPr/>
        </p:nvSpPr>
        <p:spPr>
          <a:xfrm>
            <a:off x="4365475" y="1702097"/>
            <a:ext cx="1375775" cy="300082"/>
          </a:xfrm>
          <a:prstGeom prst="rect">
            <a:avLst/>
          </a:prstGeom>
          <a:noFill/>
        </p:spPr>
        <p:txBody>
          <a:bodyPr wrap="square" rtlCol="0">
            <a:spAutoFit/>
          </a:bodyPr>
          <a:lstStyle/>
          <a:p>
            <a:pPr algn="ctr"/>
            <a:r>
              <a:rPr lang="en-US" altLang="zh-CN" sz="1350" dirty="0"/>
              <a:t>Shared</a:t>
            </a:r>
            <a:r>
              <a:rPr lang="zh-CN" altLang="en-US" sz="1350" dirty="0"/>
              <a:t> </a:t>
            </a:r>
            <a:r>
              <a:rPr lang="en-US" altLang="zh-CN" sz="1350" dirty="0"/>
              <a:t>Library</a:t>
            </a:r>
            <a:endParaRPr lang="zh-CN" altLang="en-US" sz="1350" dirty="0"/>
          </a:p>
        </p:txBody>
      </p:sp>
      <p:sp>
        <p:nvSpPr>
          <p:cNvPr id="20" name="Rectangle 19"/>
          <p:cNvSpPr/>
          <p:nvPr/>
        </p:nvSpPr>
        <p:spPr>
          <a:xfrm>
            <a:off x="3870709" y="2371435"/>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solidFill>
              </a:rPr>
              <a:t>Gadget1            return      </a:t>
            </a:r>
          </a:p>
        </p:txBody>
      </p:sp>
      <p:cxnSp>
        <p:nvCxnSpPr>
          <p:cNvPr id="21" name="Straight Connector 20"/>
          <p:cNvCxnSpPr>
            <a:stCxn id="24" idx="0"/>
            <a:endCxn id="24" idx="2"/>
          </p:cNvCxnSpPr>
          <p:nvPr/>
        </p:nvCxnSpPr>
        <p:spPr>
          <a:xfrm>
            <a:off x="5053364" y="2371435"/>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3870709" y="2944549"/>
            <a:ext cx="2365310" cy="307910"/>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solidFill>
              </a:rPr>
              <a:t>Gadget2            return      </a:t>
            </a:r>
          </a:p>
        </p:txBody>
      </p:sp>
      <p:cxnSp>
        <p:nvCxnSpPr>
          <p:cNvPr id="23" name="Straight Connector 22"/>
          <p:cNvCxnSpPr/>
          <p:nvPr/>
        </p:nvCxnSpPr>
        <p:spPr>
          <a:xfrm>
            <a:off x="5053364" y="2944549"/>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3870709" y="3517663"/>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solidFill>
              </a:rPr>
              <a:t>Gadget3            return      </a:t>
            </a:r>
          </a:p>
        </p:txBody>
      </p:sp>
      <p:cxnSp>
        <p:nvCxnSpPr>
          <p:cNvPr id="25" name="Straight Connector 24"/>
          <p:cNvCxnSpPr/>
          <p:nvPr/>
        </p:nvCxnSpPr>
        <p:spPr>
          <a:xfrm>
            <a:off x="5053364" y="3517663"/>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880905" y="1708888"/>
            <a:ext cx="1126672" cy="300082"/>
          </a:xfrm>
          <a:prstGeom prst="rect">
            <a:avLst/>
          </a:prstGeom>
          <a:noFill/>
        </p:spPr>
        <p:txBody>
          <a:bodyPr wrap="square" rtlCol="0">
            <a:spAutoFit/>
          </a:bodyPr>
          <a:lstStyle/>
          <a:p>
            <a:r>
              <a:rPr lang="en-US" sz="1350"/>
              <a:t>Android App</a:t>
            </a:r>
          </a:p>
        </p:txBody>
      </p:sp>
      <p:sp>
        <p:nvSpPr>
          <p:cNvPr id="7" name="Rounded Rectangle 6"/>
          <p:cNvSpPr/>
          <p:nvPr/>
        </p:nvSpPr>
        <p:spPr>
          <a:xfrm>
            <a:off x="447778" y="2098514"/>
            <a:ext cx="1992926" cy="2238600"/>
          </a:xfrm>
          <a:prstGeom prst="round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zh-CN" altLang="en-US" sz="1350" dirty="0">
              <a:solidFill>
                <a:sysClr val="windowText" lastClr="000000"/>
              </a:solidFill>
            </a:endParaRPr>
          </a:p>
          <a:p>
            <a:r>
              <a:rPr lang="en-US" altLang="zh-CN" sz="1350" dirty="0">
                <a:solidFill>
                  <a:schemeClr val="tx1"/>
                </a:solidFill>
              </a:rPr>
              <a:t>T1</a:t>
            </a:r>
            <a:r>
              <a:rPr lang="zh-CN" altLang="en-US" sz="1350" dirty="0">
                <a:solidFill>
                  <a:schemeClr val="tx1"/>
                </a:solidFill>
              </a:rPr>
              <a:t> </a:t>
            </a:r>
            <a:r>
              <a:rPr lang="en-US" altLang="zh-CN" sz="1350" dirty="0">
                <a:solidFill>
                  <a:schemeClr val="tx1"/>
                </a:solidFill>
              </a:rPr>
              <a:t>=</a:t>
            </a:r>
            <a:r>
              <a:rPr lang="zh-CN" altLang="en-US" sz="1350" dirty="0">
                <a:solidFill>
                  <a:schemeClr val="tx1"/>
                </a:solidFill>
              </a:rPr>
              <a:t> </a:t>
            </a:r>
            <a:r>
              <a:rPr lang="en-US" altLang="zh-CN" sz="1350" dirty="0">
                <a:solidFill>
                  <a:schemeClr val="tx1"/>
                </a:solidFill>
              </a:rPr>
              <a:t>Timer();</a:t>
            </a:r>
            <a:endParaRPr lang="zh-CN" altLang="en-US" sz="1350" dirty="0">
              <a:solidFill>
                <a:schemeClr val="tx1"/>
              </a:solidFill>
            </a:endParaRPr>
          </a:p>
          <a:p>
            <a:endParaRPr lang="zh-CN" altLang="en-US" sz="1350" dirty="0">
              <a:solidFill>
                <a:sysClr val="windowText" lastClr="000000"/>
              </a:solidFill>
            </a:endParaRPr>
          </a:p>
          <a:p>
            <a:r>
              <a:rPr lang="en-US" altLang="zh-CN" sz="1350" dirty="0">
                <a:solidFill>
                  <a:sysClr val="windowText" lastClr="000000"/>
                </a:solidFill>
              </a:rPr>
              <a:t>Jump Gadget1;</a:t>
            </a:r>
          </a:p>
          <a:p>
            <a:r>
              <a:rPr lang="en-US" altLang="zh-CN" sz="1350" dirty="0">
                <a:solidFill>
                  <a:sysClr val="windowText" lastClr="000000"/>
                </a:solidFill>
              </a:rPr>
              <a:t>Jump Gadget2;</a:t>
            </a:r>
          </a:p>
          <a:p>
            <a:r>
              <a:rPr lang="en-US" altLang="zh-CN" sz="1350" dirty="0">
                <a:solidFill>
                  <a:sysClr val="windowText" lastClr="000000"/>
                </a:solidFill>
              </a:rPr>
              <a:t>Jump Gadget3;</a:t>
            </a:r>
            <a:endParaRPr lang="zh-CN" altLang="en-US" sz="1350" dirty="0">
              <a:solidFill>
                <a:sysClr val="windowText" lastClr="000000"/>
              </a:solidFill>
            </a:endParaRPr>
          </a:p>
          <a:p>
            <a:endParaRPr lang="zh-CN" altLang="en-US" sz="1350" dirty="0">
              <a:solidFill>
                <a:sysClr val="windowText" lastClr="000000"/>
              </a:solidFill>
            </a:endParaRPr>
          </a:p>
          <a:p>
            <a:r>
              <a:rPr lang="en-US" altLang="zh-CN" sz="1350" dirty="0">
                <a:solidFill>
                  <a:sysClr val="windowText" lastClr="000000"/>
                </a:solidFill>
              </a:rPr>
              <a:t>T2</a:t>
            </a:r>
            <a:r>
              <a:rPr lang="zh-CN" altLang="en-US" sz="1350" dirty="0">
                <a:solidFill>
                  <a:sysClr val="windowText" lastClr="000000"/>
                </a:solidFill>
              </a:rPr>
              <a:t> </a:t>
            </a:r>
            <a:r>
              <a:rPr lang="en-US" altLang="zh-CN" sz="1350" dirty="0">
                <a:solidFill>
                  <a:sysClr val="windowText" lastClr="000000"/>
                </a:solidFill>
              </a:rPr>
              <a:t>=</a:t>
            </a:r>
            <a:r>
              <a:rPr lang="zh-CN" altLang="en-US" sz="1350" dirty="0">
                <a:solidFill>
                  <a:sysClr val="windowText" lastClr="000000"/>
                </a:solidFill>
              </a:rPr>
              <a:t> </a:t>
            </a:r>
            <a:r>
              <a:rPr lang="en-US" altLang="zh-CN" sz="1350" dirty="0">
                <a:solidFill>
                  <a:sysClr val="windowText" lastClr="000000"/>
                </a:solidFill>
              </a:rPr>
              <a:t>Timer();</a:t>
            </a:r>
            <a:endParaRPr lang="zh-CN" altLang="en-US" sz="1350" dirty="0">
              <a:solidFill>
                <a:sysClr val="windowText" lastClr="000000"/>
              </a:solidFill>
            </a:endParaRPr>
          </a:p>
          <a:p>
            <a:endParaRPr lang="en-US" sz="1350" dirty="0">
              <a:solidFill>
                <a:sysClr val="windowText" lastClr="000000"/>
              </a:solidFill>
            </a:endParaRPr>
          </a:p>
          <a:p>
            <a:pPr algn="ctr"/>
            <a:endParaRPr lang="en-US" sz="1350" dirty="0">
              <a:solidFill>
                <a:sysClr val="windowText" lastClr="000000"/>
              </a:solidFill>
            </a:endParaRPr>
          </a:p>
        </p:txBody>
      </p:sp>
      <p:cxnSp>
        <p:nvCxnSpPr>
          <p:cNvPr id="13" name="Straight Arrow Connector 12"/>
          <p:cNvCxnSpPr/>
          <p:nvPr/>
        </p:nvCxnSpPr>
        <p:spPr>
          <a:xfrm flipH="1">
            <a:off x="1828800" y="3098504"/>
            <a:ext cx="1965960" cy="241914"/>
          </a:xfrm>
          <a:prstGeom prst="straightConnector1">
            <a:avLst/>
          </a:prstGeom>
          <a:ln w="44450">
            <a:solidFill>
              <a:srgbClr val="00B0F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idx="15"/>
          </p:nvPr>
        </p:nvSpPr>
        <p:spPr/>
        <p:txBody>
          <a:bodyPr/>
          <a:lstStyle/>
          <a:p>
            <a:endParaRPr lang="en-US"/>
          </a:p>
        </p:txBody>
      </p:sp>
      <p:sp>
        <p:nvSpPr>
          <p:cNvPr id="17" name="TextBox 16"/>
          <p:cNvSpPr txBox="1"/>
          <p:nvPr/>
        </p:nvSpPr>
        <p:spPr>
          <a:xfrm>
            <a:off x="447778" y="968223"/>
            <a:ext cx="5653175" cy="461665"/>
          </a:xfrm>
          <a:prstGeom prst="rect">
            <a:avLst/>
          </a:prstGeom>
          <a:noFill/>
        </p:spPr>
        <p:txBody>
          <a:bodyPr wrap="square" rtlCol="0">
            <a:spAutoFit/>
          </a:bodyPr>
          <a:lstStyle/>
          <a:p>
            <a:pPr algn="ctr"/>
            <a:r>
              <a:rPr lang="en-US" sz="2400" dirty="0"/>
              <a:t>Return-Oriented Reloads: Basic Idea</a:t>
            </a:r>
            <a:endParaRPr lang="en-US" altLang="zh-CN" sz="2400" dirty="0"/>
          </a:p>
        </p:txBody>
      </p:sp>
      <p:sp>
        <p:nvSpPr>
          <p:cNvPr id="2" name="Content Placeholder 1"/>
          <p:cNvSpPr>
            <a:spLocks noGrp="1"/>
          </p:cNvSpPr>
          <p:nvPr>
            <p:ph idx="15"/>
          </p:nvPr>
        </p:nvSpPr>
        <p:spPr/>
        <p:txBody>
          <a:bodyPr/>
          <a:lstStyle/>
          <a:p>
            <a:endParaRPr lang="en-US"/>
          </a:p>
        </p:txBody>
      </p:sp>
      <p:sp>
        <p:nvSpPr>
          <p:cNvPr id="26"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89362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599380" y="2098514"/>
            <a:ext cx="2907968" cy="2075366"/>
          </a:xfrm>
          <a:prstGeom prst="rect">
            <a:avLst/>
          </a:prstGeom>
          <a:solidFill>
            <a:srgbClr val="FFFF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TextBox 18"/>
          <p:cNvSpPr txBox="1"/>
          <p:nvPr/>
        </p:nvSpPr>
        <p:spPr>
          <a:xfrm>
            <a:off x="4365475" y="1702097"/>
            <a:ext cx="1375775" cy="300082"/>
          </a:xfrm>
          <a:prstGeom prst="rect">
            <a:avLst/>
          </a:prstGeom>
          <a:noFill/>
        </p:spPr>
        <p:txBody>
          <a:bodyPr wrap="square" rtlCol="0">
            <a:spAutoFit/>
          </a:bodyPr>
          <a:lstStyle/>
          <a:p>
            <a:pPr algn="ctr"/>
            <a:r>
              <a:rPr lang="en-US" altLang="zh-CN" sz="1350" dirty="0"/>
              <a:t>Shared</a:t>
            </a:r>
            <a:r>
              <a:rPr lang="zh-CN" altLang="en-US" sz="1350" dirty="0"/>
              <a:t> </a:t>
            </a:r>
            <a:r>
              <a:rPr lang="en-US" altLang="zh-CN" sz="1350" dirty="0"/>
              <a:t>Library</a:t>
            </a:r>
            <a:endParaRPr lang="zh-CN" altLang="en-US" sz="1350" dirty="0"/>
          </a:p>
        </p:txBody>
      </p:sp>
      <p:sp>
        <p:nvSpPr>
          <p:cNvPr id="20" name="Rectangle 19"/>
          <p:cNvSpPr/>
          <p:nvPr/>
        </p:nvSpPr>
        <p:spPr>
          <a:xfrm>
            <a:off x="3870709" y="2371435"/>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solidFill>
              </a:rPr>
              <a:t>Gadget1            return      </a:t>
            </a:r>
          </a:p>
        </p:txBody>
      </p:sp>
      <p:cxnSp>
        <p:nvCxnSpPr>
          <p:cNvPr id="21" name="Straight Connector 20"/>
          <p:cNvCxnSpPr>
            <a:stCxn id="24" idx="0"/>
            <a:endCxn id="24" idx="2"/>
          </p:cNvCxnSpPr>
          <p:nvPr/>
        </p:nvCxnSpPr>
        <p:spPr>
          <a:xfrm>
            <a:off x="5053364" y="2371435"/>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3870709" y="2944549"/>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solidFill>
              </a:rPr>
              <a:t>Gadget2            return      </a:t>
            </a:r>
          </a:p>
        </p:txBody>
      </p:sp>
      <p:cxnSp>
        <p:nvCxnSpPr>
          <p:cNvPr id="23" name="Straight Connector 22"/>
          <p:cNvCxnSpPr/>
          <p:nvPr/>
        </p:nvCxnSpPr>
        <p:spPr>
          <a:xfrm>
            <a:off x="5053364" y="2944549"/>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3870709" y="3517663"/>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solidFill>
              </a:rPr>
              <a:t>Gadget3            return      </a:t>
            </a:r>
          </a:p>
        </p:txBody>
      </p:sp>
      <p:cxnSp>
        <p:nvCxnSpPr>
          <p:cNvPr id="25" name="Straight Connector 24"/>
          <p:cNvCxnSpPr/>
          <p:nvPr/>
        </p:nvCxnSpPr>
        <p:spPr>
          <a:xfrm>
            <a:off x="5053364" y="3517663"/>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880905" y="1708888"/>
            <a:ext cx="1126672" cy="300082"/>
          </a:xfrm>
          <a:prstGeom prst="rect">
            <a:avLst/>
          </a:prstGeom>
          <a:noFill/>
        </p:spPr>
        <p:txBody>
          <a:bodyPr wrap="square" rtlCol="0">
            <a:spAutoFit/>
          </a:bodyPr>
          <a:lstStyle/>
          <a:p>
            <a:r>
              <a:rPr lang="en-US" sz="1350"/>
              <a:t>Android App</a:t>
            </a:r>
          </a:p>
        </p:txBody>
      </p:sp>
      <p:sp>
        <p:nvSpPr>
          <p:cNvPr id="7" name="Rounded Rectangle 6"/>
          <p:cNvSpPr/>
          <p:nvPr/>
        </p:nvSpPr>
        <p:spPr>
          <a:xfrm>
            <a:off x="447778" y="2098514"/>
            <a:ext cx="1992926" cy="2238600"/>
          </a:xfrm>
          <a:prstGeom prst="round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zh-CN" altLang="en-US" sz="1350" dirty="0">
              <a:solidFill>
                <a:sysClr val="windowText" lastClr="000000"/>
              </a:solidFill>
            </a:endParaRPr>
          </a:p>
          <a:p>
            <a:r>
              <a:rPr lang="en-US" altLang="zh-CN" sz="1350" dirty="0">
                <a:solidFill>
                  <a:schemeClr val="tx1"/>
                </a:solidFill>
              </a:rPr>
              <a:t>T1</a:t>
            </a:r>
            <a:r>
              <a:rPr lang="zh-CN" altLang="en-US" sz="1350" dirty="0">
                <a:solidFill>
                  <a:schemeClr val="tx1"/>
                </a:solidFill>
              </a:rPr>
              <a:t> </a:t>
            </a:r>
            <a:r>
              <a:rPr lang="en-US" altLang="zh-CN" sz="1350" dirty="0">
                <a:solidFill>
                  <a:schemeClr val="tx1"/>
                </a:solidFill>
              </a:rPr>
              <a:t>=</a:t>
            </a:r>
            <a:r>
              <a:rPr lang="zh-CN" altLang="en-US" sz="1350" dirty="0">
                <a:solidFill>
                  <a:schemeClr val="tx1"/>
                </a:solidFill>
              </a:rPr>
              <a:t> </a:t>
            </a:r>
            <a:r>
              <a:rPr lang="en-US" altLang="zh-CN" sz="1350" dirty="0">
                <a:solidFill>
                  <a:schemeClr val="tx1"/>
                </a:solidFill>
              </a:rPr>
              <a:t>Timer();</a:t>
            </a:r>
            <a:endParaRPr lang="zh-CN" altLang="en-US" sz="1350" dirty="0">
              <a:solidFill>
                <a:schemeClr val="tx1"/>
              </a:solidFill>
            </a:endParaRPr>
          </a:p>
          <a:p>
            <a:endParaRPr lang="zh-CN" altLang="en-US" sz="1350" dirty="0">
              <a:solidFill>
                <a:sysClr val="windowText" lastClr="000000"/>
              </a:solidFill>
            </a:endParaRPr>
          </a:p>
          <a:p>
            <a:r>
              <a:rPr lang="en-US" altLang="zh-CN" sz="1350" dirty="0">
                <a:solidFill>
                  <a:sysClr val="windowText" lastClr="000000"/>
                </a:solidFill>
              </a:rPr>
              <a:t>Jump Gadget1;</a:t>
            </a:r>
          </a:p>
          <a:p>
            <a:r>
              <a:rPr lang="en-US" altLang="zh-CN" sz="1350" dirty="0">
                <a:solidFill>
                  <a:sysClr val="windowText" lastClr="000000"/>
                </a:solidFill>
              </a:rPr>
              <a:t>Jump Gadget2;</a:t>
            </a:r>
          </a:p>
          <a:p>
            <a:r>
              <a:rPr lang="en-US" altLang="zh-CN" sz="1350" dirty="0">
                <a:solidFill>
                  <a:srgbClr val="FF0000"/>
                </a:solidFill>
              </a:rPr>
              <a:t>Jump Gadget3;</a:t>
            </a:r>
            <a:endParaRPr lang="zh-CN" altLang="en-US" sz="1350" dirty="0">
              <a:solidFill>
                <a:srgbClr val="FF0000"/>
              </a:solidFill>
            </a:endParaRPr>
          </a:p>
          <a:p>
            <a:endParaRPr lang="zh-CN" altLang="en-US" sz="1350" dirty="0">
              <a:solidFill>
                <a:sysClr val="windowText" lastClr="000000"/>
              </a:solidFill>
            </a:endParaRPr>
          </a:p>
          <a:p>
            <a:r>
              <a:rPr lang="en-US" altLang="zh-CN" sz="1350" dirty="0">
                <a:solidFill>
                  <a:sysClr val="windowText" lastClr="000000"/>
                </a:solidFill>
              </a:rPr>
              <a:t>T2</a:t>
            </a:r>
            <a:r>
              <a:rPr lang="zh-CN" altLang="en-US" sz="1350" dirty="0">
                <a:solidFill>
                  <a:sysClr val="windowText" lastClr="000000"/>
                </a:solidFill>
              </a:rPr>
              <a:t> </a:t>
            </a:r>
            <a:r>
              <a:rPr lang="en-US" altLang="zh-CN" sz="1350" dirty="0">
                <a:solidFill>
                  <a:sysClr val="windowText" lastClr="000000"/>
                </a:solidFill>
              </a:rPr>
              <a:t>=</a:t>
            </a:r>
            <a:r>
              <a:rPr lang="zh-CN" altLang="en-US" sz="1350" dirty="0">
                <a:solidFill>
                  <a:sysClr val="windowText" lastClr="000000"/>
                </a:solidFill>
              </a:rPr>
              <a:t> </a:t>
            </a:r>
            <a:r>
              <a:rPr lang="en-US" altLang="zh-CN" sz="1350" dirty="0">
                <a:solidFill>
                  <a:sysClr val="windowText" lastClr="000000"/>
                </a:solidFill>
              </a:rPr>
              <a:t>Timer();</a:t>
            </a:r>
            <a:endParaRPr lang="zh-CN" altLang="en-US" sz="1350" dirty="0">
              <a:solidFill>
                <a:sysClr val="windowText" lastClr="000000"/>
              </a:solidFill>
            </a:endParaRPr>
          </a:p>
          <a:p>
            <a:endParaRPr lang="en-US" sz="1350" dirty="0">
              <a:solidFill>
                <a:sysClr val="windowText" lastClr="000000"/>
              </a:solidFill>
            </a:endParaRPr>
          </a:p>
          <a:p>
            <a:pPr algn="ctr"/>
            <a:endParaRPr lang="en-US" sz="1350" dirty="0">
              <a:solidFill>
                <a:sysClr val="windowText" lastClr="000000"/>
              </a:solidFill>
            </a:endParaRPr>
          </a:p>
        </p:txBody>
      </p:sp>
      <p:cxnSp>
        <p:nvCxnSpPr>
          <p:cNvPr id="13" name="Straight Arrow Connector 12"/>
          <p:cNvCxnSpPr/>
          <p:nvPr/>
        </p:nvCxnSpPr>
        <p:spPr>
          <a:xfrm>
            <a:off x="1856232" y="3367850"/>
            <a:ext cx="1947672" cy="303768"/>
          </a:xfrm>
          <a:prstGeom prst="straightConnector1">
            <a:avLst/>
          </a:prstGeom>
          <a:ln w="44450">
            <a:solidFill>
              <a:srgbClr val="00B0F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idx="15"/>
          </p:nvPr>
        </p:nvSpPr>
        <p:spPr/>
        <p:txBody>
          <a:bodyPr/>
          <a:lstStyle/>
          <a:p>
            <a:endParaRPr lang="en-US"/>
          </a:p>
        </p:txBody>
      </p:sp>
      <p:sp>
        <p:nvSpPr>
          <p:cNvPr id="17" name="TextBox 16"/>
          <p:cNvSpPr txBox="1"/>
          <p:nvPr/>
        </p:nvSpPr>
        <p:spPr>
          <a:xfrm>
            <a:off x="447778" y="968223"/>
            <a:ext cx="5653175" cy="461665"/>
          </a:xfrm>
          <a:prstGeom prst="rect">
            <a:avLst/>
          </a:prstGeom>
          <a:noFill/>
        </p:spPr>
        <p:txBody>
          <a:bodyPr wrap="square" rtlCol="0">
            <a:spAutoFit/>
          </a:bodyPr>
          <a:lstStyle/>
          <a:p>
            <a:pPr algn="ctr"/>
            <a:r>
              <a:rPr lang="en-US" sz="2400" dirty="0"/>
              <a:t>Return-Oriented Reloads: Basic Idea</a:t>
            </a:r>
            <a:endParaRPr lang="en-US" altLang="zh-CN" sz="2400" dirty="0"/>
          </a:p>
        </p:txBody>
      </p:sp>
      <p:sp>
        <p:nvSpPr>
          <p:cNvPr id="2" name="Content Placeholder 1"/>
          <p:cNvSpPr>
            <a:spLocks noGrp="1"/>
          </p:cNvSpPr>
          <p:nvPr>
            <p:ph idx="15"/>
          </p:nvPr>
        </p:nvSpPr>
        <p:spPr/>
        <p:txBody>
          <a:bodyPr/>
          <a:lstStyle/>
          <a:p>
            <a:endParaRPr lang="en-US"/>
          </a:p>
        </p:txBody>
      </p:sp>
      <p:sp>
        <p:nvSpPr>
          <p:cNvPr id="26"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206556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3599380" y="2098514"/>
            <a:ext cx="2907968" cy="2075366"/>
          </a:xfrm>
          <a:prstGeom prst="rect">
            <a:avLst/>
          </a:prstGeom>
          <a:solidFill>
            <a:srgbClr val="FFFF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 name="TextBox 3"/>
          <p:cNvSpPr txBox="1"/>
          <p:nvPr/>
        </p:nvSpPr>
        <p:spPr>
          <a:xfrm>
            <a:off x="880905" y="1708888"/>
            <a:ext cx="1126672" cy="300082"/>
          </a:xfrm>
          <a:prstGeom prst="rect">
            <a:avLst/>
          </a:prstGeom>
          <a:noFill/>
        </p:spPr>
        <p:txBody>
          <a:bodyPr wrap="square" rtlCol="0">
            <a:spAutoFit/>
          </a:bodyPr>
          <a:lstStyle/>
          <a:p>
            <a:r>
              <a:rPr lang="en-US" sz="1350"/>
              <a:t>Android App</a:t>
            </a:r>
          </a:p>
        </p:txBody>
      </p:sp>
      <p:sp>
        <p:nvSpPr>
          <p:cNvPr id="7" name="Rounded Rectangle 6"/>
          <p:cNvSpPr/>
          <p:nvPr/>
        </p:nvSpPr>
        <p:spPr>
          <a:xfrm>
            <a:off x="447778" y="2098514"/>
            <a:ext cx="1992926" cy="2238600"/>
          </a:xfrm>
          <a:prstGeom prst="round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zh-CN" altLang="en-US" sz="1350" dirty="0">
              <a:solidFill>
                <a:sysClr val="windowText" lastClr="000000"/>
              </a:solidFill>
            </a:endParaRPr>
          </a:p>
          <a:p>
            <a:r>
              <a:rPr lang="en-US" altLang="zh-CN" sz="1350" dirty="0">
                <a:solidFill>
                  <a:schemeClr val="tx1"/>
                </a:solidFill>
              </a:rPr>
              <a:t>T1</a:t>
            </a:r>
            <a:r>
              <a:rPr lang="zh-CN" altLang="en-US" sz="1350" dirty="0">
                <a:solidFill>
                  <a:schemeClr val="tx1"/>
                </a:solidFill>
              </a:rPr>
              <a:t> </a:t>
            </a:r>
            <a:r>
              <a:rPr lang="en-US" altLang="zh-CN" sz="1350" dirty="0">
                <a:solidFill>
                  <a:schemeClr val="tx1"/>
                </a:solidFill>
              </a:rPr>
              <a:t>=</a:t>
            </a:r>
            <a:r>
              <a:rPr lang="zh-CN" altLang="en-US" sz="1350" dirty="0">
                <a:solidFill>
                  <a:schemeClr val="tx1"/>
                </a:solidFill>
              </a:rPr>
              <a:t> </a:t>
            </a:r>
            <a:r>
              <a:rPr lang="en-US" altLang="zh-CN" sz="1350" dirty="0">
                <a:solidFill>
                  <a:schemeClr val="tx1"/>
                </a:solidFill>
              </a:rPr>
              <a:t>Timer();</a:t>
            </a:r>
            <a:endParaRPr lang="zh-CN" altLang="en-US" sz="1350" dirty="0">
              <a:solidFill>
                <a:schemeClr val="tx1"/>
              </a:solidFill>
            </a:endParaRPr>
          </a:p>
          <a:p>
            <a:endParaRPr lang="zh-CN" altLang="en-US" sz="1350" dirty="0">
              <a:solidFill>
                <a:sysClr val="windowText" lastClr="000000"/>
              </a:solidFill>
            </a:endParaRPr>
          </a:p>
          <a:p>
            <a:r>
              <a:rPr lang="en-US" altLang="zh-CN" sz="1350" dirty="0">
                <a:solidFill>
                  <a:sysClr val="windowText" lastClr="000000"/>
                </a:solidFill>
              </a:rPr>
              <a:t>Jump Gadget1;</a:t>
            </a:r>
          </a:p>
          <a:p>
            <a:r>
              <a:rPr lang="en-US" altLang="zh-CN" sz="1350" dirty="0">
                <a:solidFill>
                  <a:sysClr val="windowText" lastClr="000000"/>
                </a:solidFill>
              </a:rPr>
              <a:t>Jump Gadget2;</a:t>
            </a:r>
          </a:p>
          <a:p>
            <a:r>
              <a:rPr lang="en-US" altLang="zh-CN" sz="1350" dirty="0">
                <a:solidFill>
                  <a:sysClr val="windowText" lastClr="000000"/>
                </a:solidFill>
              </a:rPr>
              <a:t>Jump Gadget3;</a:t>
            </a:r>
            <a:endParaRPr lang="zh-CN" altLang="en-US" sz="1350" dirty="0">
              <a:solidFill>
                <a:sysClr val="windowText" lastClr="000000"/>
              </a:solidFill>
            </a:endParaRPr>
          </a:p>
          <a:p>
            <a:endParaRPr lang="zh-CN" altLang="en-US" sz="1350" dirty="0">
              <a:solidFill>
                <a:sysClr val="windowText" lastClr="000000"/>
              </a:solidFill>
            </a:endParaRPr>
          </a:p>
          <a:p>
            <a:r>
              <a:rPr lang="en-US" altLang="zh-CN" sz="1350" dirty="0">
                <a:solidFill>
                  <a:sysClr val="windowText" lastClr="000000"/>
                </a:solidFill>
              </a:rPr>
              <a:t>T2</a:t>
            </a:r>
            <a:r>
              <a:rPr lang="zh-CN" altLang="en-US" sz="1350" dirty="0">
                <a:solidFill>
                  <a:sysClr val="windowText" lastClr="000000"/>
                </a:solidFill>
              </a:rPr>
              <a:t> </a:t>
            </a:r>
            <a:r>
              <a:rPr lang="en-US" altLang="zh-CN" sz="1350" dirty="0">
                <a:solidFill>
                  <a:sysClr val="windowText" lastClr="000000"/>
                </a:solidFill>
              </a:rPr>
              <a:t>=</a:t>
            </a:r>
            <a:r>
              <a:rPr lang="zh-CN" altLang="en-US" sz="1350" dirty="0">
                <a:solidFill>
                  <a:sysClr val="windowText" lastClr="000000"/>
                </a:solidFill>
              </a:rPr>
              <a:t> </a:t>
            </a:r>
            <a:r>
              <a:rPr lang="en-US" altLang="zh-CN" sz="1350" dirty="0">
                <a:solidFill>
                  <a:sysClr val="windowText" lastClr="000000"/>
                </a:solidFill>
              </a:rPr>
              <a:t>Timer();</a:t>
            </a:r>
            <a:endParaRPr lang="zh-CN" altLang="en-US" sz="1350" dirty="0">
              <a:solidFill>
                <a:sysClr val="windowText" lastClr="000000"/>
              </a:solidFill>
            </a:endParaRPr>
          </a:p>
          <a:p>
            <a:endParaRPr lang="en-US" sz="1350" dirty="0">
              <a:solidFill>
                <a:sysClr val="windowText" lastClr="000000"/>
              </a:solidFill>
            </a:endParaRPr>
          </a:p>
          <a:p>
            <a:pPr algn="ctr"/>
            <a:endParaRPr lang="en-US" sz="1350" dirty="0">
              <a:solidFill>
                <a:sysClr val="windowText" lastClr="000000"/>
              </a:solidFill>
            </a:endParaRPr>
          </a:p>
        </p:txBody>
      </p:sp>
      <p:cxnSp>
        <p:nvCxnSpPr>
          <p:cNvPr id="18" name="Straight Arrow Connector 17"/>
          <p:cNvCxnSpPr/>
          <p:nvPr/>
        </p:nvCxnSpPr>
        <p:spPr>
          <a:xfrm flipH="1">
            <a:off x="1664208" y="3671618"/>
            <a:ext cx="2103121" cy="89424"/>
          </a:xfrm>
          <a:prstGeom prst="straightConnector1">
            <a:avLst/>
          </a:prstGeom>
          <a:ln w="44450">
            <a:solidFill>
              <a:srgbClr val="00B0F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4365475" y="1702097"/>
            <a:ext cx="1375775" cy="300082"/>
          </a:xfrm>
          <a:prstGeom prst="rect">
            <a:avLst/>
          </a:prstGeom>
          <a:noFill/>
        </p:spPr>
        <p:txBody>
          <a:bodyPr wrap="square" rtlCol="0">
            <a:spAutoFit/>
          </a:bodyPr>
          <a:lstStyle/>
          <a:p>
            <a:pPr algn="ctr"/>
            <a:r>
              <a:rPr lang="en-US" altLang="zh-CN" sz="1350" dirty="0"/>
              <a:t>Shared</a:t>
            </a:r>
            <a:r>
              <a:rPr lang="zh-CN" altLang="en-US" sz="1350" dirty="0"/>
              <a:t> </a:t>
            </a:r>
            <a:r>
              <a:rPr lang="en-US" altLang="zh-CN" sz="1350" dirty="0"/>
              <a:t>Library</a:t>
            </a:r>
            <a:endParaRPr lang="zh-CN" altLang="en-US" sz="1350" dirty="0"/>
          </a:p>
        </p:txBody>
      </p:sp>
      <p:sp>
        <p:nvSpPr>
          <p:cNvPr id="21" name="Rectangle 20"/>
          <p:cNvSpPr/>
          <p:nvPr/>
        </p:nvSpPr>
        <p:spPr>
          <a:xfrm>
            <a:off x="3870709" y="2371435"/>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solidFill>
              </a:rPr>
              <a:t>Gadget1            return      </a:t>
            </a:r>
          </a:p>
        </p:txBody>
      </p:sp>
      <p:cxnSp>
        <p:nvCxnSpPr>
          <p:cNvPr id="22" name="Straight Connector 21"/>
          <p:cNvCxnSpPr>
            <a:stCxn id="25" idx="0"/>
            <a:endCxn id="25" idx="2"/>
          </p:cNvCxnSpPr>
          <p:nvPr/>
        </p:nvCxnSpPr>
        <p:spPr>
          <a:xfrm>
            <a:off x="5053364" y="2371435"/>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3870709" y="2944549"/>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solidFill>
              </a:rPr>
              <a:t>Gadget2            return      </a:t>
            </a:r>
          </a:p>
        </p:txBody>
      </p:sp>
      <p:cxnSp>
        <p:nvCxnSpPr>
          <p:cNvPr id="24" name="Straight Connector 23"/>
          <p:cNvCxnSpPr/>
          <p:nvPr/>
        </p:nvCxnSpPr>
        <p:spPr>
          <a:xfrm>
            <a:off x="5053364" y="2944549"/>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3870709" y="3517663"/>
            <a:ext cx="2365310" cy="307910"/>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solidFill>
              </a:rPr>
              <a:t>Gadget3            return      </a:t>
            </a:r>
          </a:p>
        </p:txBody>
      </p:sp>
      <p:cxnSp>
        <p:nvCxnSpPr>
          <p:cNvPr id="26" name="Straight Connector 25"/>
          <p:cNvCxnSpPr/>
          <p:nvPr/>
        </p:nvCxnSpPr>
        <p:spPr>
          <a:xfrm>
            <a:off x="5053364" y="3517663"/>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idx="15"/>
          </p:nvPr>
        </p:nvSpPr>
        <p:spPr/>
        <p:txBody>
          <a:bodyPr/>
          <a:lstStyle/>
          <a:p>
            <a:endParaRPr lang="en-US"/>
          </a:p>
        </p:txBody>
      </p:sp>
      <p:sp>
        <p:nvSpPr>
          <p:cNvPr id="17" name="TextBox 16"/>
          <p:cNvSpPr txBox="1"/>
          <p:nvPr/>
        </p:nvSpPr>
        <p:spPr>
          <a:xfrm>
            <a:off x="447778" y="968223"/>
            <a:ext cx="5653175" cy="461665"/>
          </a:xfrm>
          <a:prstGeom prst="rect">
            <a:avLst/>
          </a:prstGeom>
          <a:noFill/>
        </p:spPr>
        <p:txBody>
          <a:bodyPr wrap="square" rtlCol="0">
            <a:spAutoFit/>
          </a:bodyPr>
          <a:lstStyle/>
          <a:p>
            <a:pPr algn="ctr"/>
            <a:r>
              <a:rPr lang="en-US" sz="2400" dirty="0"/>
              <a:t>Return-Oriented Reloads: Basic Idea</a:t>
            </a:r>
            <a:endParaRPr lang="en-US" altLang="zh-CN" sz="2400" dirty="0"/>
          </a:p>
        </p:txBody>
      </p:sp>
      <p:sp>
        <p:nvSpPr>
          <p:cNvPr id="2" name="Content Placeholder 1"/>
          <p:cNvSpPr>
            <a:spLocks noGrp="1"/>
          </p:cNvSpPr>
          <p:nvPr>
            <p:ph idx="15"/>
          </p:nvPr>
        </p:nvSpPr>
        <p:spPr/>
        <p:txBody>
          <a:bodyPr/>
          <a:lstStyle/>
          <a:p>
            <a:endParaRPr lang="en-US"/>
          </a:p>
        </p:txBody>
      </p:sp>
      <p:sp>
        <p:nvSpPr>
          <p:cNvPr id="27"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51111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977640" y="2747678"/>
            <a:ext cx="1435608" cy="548981"/>
          </a:xfrm>
          <a:prstGeom prst="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p:cNvSpPr/>
          <p:nvPr/>
        </p:nvSpPr>
        <p:spPr>
          <a:xfrm>
            <a:off x="1883812" y="3625341"/>
            <a:ext cx="3648308" cy="548981"/>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2582601" y="2191088"/>
            <a:ext cx="467502" cy="392247"/>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14" name="Rectangle 13"/>
          <p:cNvSpPr/>
          <p:nvPr/>
        </p:nvSpPr>
        <p:spPr>
          <a:xfrm>
            <a:off x="2098548" y="2747678"/>
            <a:ext cx="1435608" cy="548981"/>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Rectangle 14"/>
          <p:cNvSpPr/>
          <p:nvPr/>
        </p:nvSpPr>
        <p:spPr>
          <a:xfrm>
            <a:off x="4461693" y="2191088"/>
            <a:ext cx="467502" cy="392247"/>
          </a:xfrm>
          <a:prstGeom prst="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16" name="TextBox 15"/>
          <p:cNvSpPr txBox="1"/>
          <p:nvPr/>
        </p:nvSpPr>
        <p:spPr>
          <a:xfrm>
            <a:off x="381866" y="2191088"/>
            <a:ext cx="1072031" cy="300082"/>
          </a:xfrm>
          <a:prstGeom prst="rect">
            <a:avLst/>
          </a:prstGeom>
          <a:noFill/>
        </p:spPr>
        <p:txBody>
          <a:bodyPr wrap="square" rtlCol="0">
            <a:spAutoFit/>
          </a:bodyPr>
          <a:lstStyle/>
          <a:p>
            <a:r>
              <a:rPr lang="en-US" sz="1350" dirty="0"/>
              <a:t>L1 CACHE</a:t>
            </a:r>
          </a:p>
        </p:txBody>
      </p:sp>
      <p:sp>
        <p:nvSpPr>
          <p:cNvPr id="17" name="TextBox 16"/>
          <p:cNvSpPr txBox="1"/>
          <p:nvPr/>
        </p:nvSpPr>
        <p:spPr>
          <a:xfrm>
            <a:off x="381866" y="2883667"/>
            <a:ext cx="1072031" cy="300082"/>
          </a:xfrm>
          <a:prstGeom prst="rect">
            <a:avLst/>
          </a:prstGeom>
          <a:noFill/>
        </p:spPr>
        <p:txBody>
          <a:bodyPr wrap="square" rtlCol="0">
            <a:spAutoFit/>
          </a:bodyPr>
          <a:lstStyle/>
          <a:p>
            <a:r>
              <a:rPr lang="en-US" sz="1350" dirty="0"/>
              <a:t>L2 CACHE</a:t>
            </a:r>
          </a:p>
        </p:txBody>
      </p:sp>
      <p:sp>
        <p:nvSpPr>
          <p:cNvPr id="18" name="TextBox 17"/>
          <p:cNvSpPr txBox="1"/>
          <p:nvPr/>
        </p:nvSpPr>
        <p:spPr>
          <a:xfrm>
            <a:off x="381866" y="3761332"/>
            <a:ext cx="1072031" cy="300082"/>
          </a:xfrm>
          <a:prstGeom prst="rect">
            <a:avLst/>
          </a:prstGeom>
          <a:noFill/>
        </p:spPr>
        <p:txBody>
          <a:bodyPr wrap="square" rtlCol="0">
            <a:spAutoFit/>
          </a:bodyPr>
          <a:lstStyle/>
          <a:p>
            <a:r>
              <a:rPr lang="en-US" sz="1350" dirty="0"/>
              <a:t>L3 CACHE</a:t>
            </a:r>
          </a:p>
        </p:txBody>
      </p:sp>
      <p:sp>
        <p:nvSpPr>
          <p:cNvPr id="20" name="TextBox 19"/>
          <p:cNvSpPr txBox="1"/>
          <p:nvPr/>
        </p:nvSpPr>
        <p:spPr>
          <a:xfrm>
            <a:off x="3977640" y="1814084"/>
            <a:ext cx="1669582" cy="300082"/>
          </a:xfrm>
          <a:prstGeom prst="rect">
            <a:avLst/>
          </a:prstGeom>
          <a:noFill/>
        </p:spPr>
        <p:txBody>
          <a:bodyPr wrap="square" rtlCol="0">
            <a:spAutoFit/>
          </a:bodyPr>
          <a:lstStyle/>
          <a:p>
            <a:r>
              <a:rPr lang="en-US" sz="1350" dirty="0"/>
              <a:t>ATTACKER CORE</a:t>
            </a:r>
          </a:p>
        </p:txBody>
      </p:sp>
      <p:sp>
        <p:nvSpPr>
          <p:cNvPr id="21" name="Oval 20"/>
          <p:cNvSpPr/>
          <p:nvPr/>
        </p:nvSpPr>
        <p:spPr>
          <a:xfrm>
            <a:off x="5590715" y="2191090"/>
            <a:ext cx="1133856" cy="69257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F0000"/>
                </a:solidFill>
              </a:rPr>
              <a:t>FLUSH</a:t>
            </a:r>
          </a:p>
          <a:p>
            <a:pPr algn="ctr"/>
            <a:r>
              <a:rPr lang="en-US" sz="1350" dirty="0">
                <a:solidFill>
                  <a:srgbClr val="FF0000"/>
                </a:solidFill>
              </a:rPr>
              <a:t>(</a:t>
            </a:r>
            <a:r>
              <a:rPr lang="en-US" sz="1350" dirty="0" err="1">
                <a:solidFill>
                  <a:srgbClr val="FF0000"/>
                </a:solidFill>
              </a:rPr>
              <a:t>clflush</a:t>
            </a:r>
            <a:r>
              <a:rPr lang="en-US" sz="1350" dirty="0">
                <a:solidFill>
                  <a:srgbClr val="FF0000"/>
                </a:solidFill>
              </a:rPr>
              <a:t>)</a:t>
            </a:r>
          </a:p>
        </p:txBody>
      </p:sp>
      <p:sp>
        <p:nvSpPr>
          <p:cNvPr id="24" name="TextBox 23"/>
          <p:cNvSpPr txBox="1"/>
          <p:nvPr/>
        </p:nvSpPr>
        <p:spPr>
          <a:xfrm>
            <a:off x="5590714" y="3395401"/>
            <a:ext cx="1267285" cy="300082"/>
          </a:xfrm>
          <a:prstGeom prst="rect">
            <a:avLst/>
          </a:prstGeom>
          <a:noFill/>
        </p:spPr>
        <p:txBody>
          <a:bodyPr wrap="square" rtlCol="0">
            <a:spAutoFit/>
          </a:bodyPr>
          <a:lstStyle/>
          <a:p>
            <a:r>
              <a:rPr lang="en-US" sz="1350" dirty="0">
                <a:solidFill>
                  <a:srgbClr val="FF0000"/>
                </a:solidFill>
              </a:rPr>
              <a:t>INCLUSIVE!</a:t>
            </a:r>
          </a:p>
        </p:txBody>
      </p:sp>
      <p:cxnSp>
        <p:nvCxnSpPr>
          <p:cNvPr id="23" name="Straight Connector 22"/>
          <p:cNvCxnSpPr/>
          <p:nvPr/>
        </p:nvCxnSpPr>
        <p:spPr>
          <a:xfrm>
            <a:off x="2582601" y="2387212"/>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582601" y="3031864"/>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2234103" y="1798018"/>
            <a:ext cx="1475451" cy="300082"/>
          </a:xfrm>
          <a:prstGeom prst="rect">
            <a:avLst/>
          </a:prstGeom>
          <a:noFill/>
        </p:spPr>
        <p:txBody>
          <a:bodyPr wrap="square" rtlCol="0">
            <a:spAutoFit/>
          </a:bodyPr>
          <a:lstStyle/>
          <a:p>
            <a:r>
              <a:rPr lang="en-US" sz="1350"/>
              <a:t>VICTIM CORE</a:t>
            </a:r>
            <a:endParaRPr lang="en-US" sz="1350" dirty="0"/>
          </a:p>
        </p:txBody>
      </p:sp>
      <p:sp>
        <p:nvSpPr>
          <p:cNvPr id="27" name="TextBox 26"/>
          <p:cNvSpPr txBox="1"/>
          <p:nvPr/>
        </p:nvSpPr>
        <p:spPr>
          <a:xfrm>
            <a:off x="381866" y="870094"/>
            <a:ext cx="5904886" cy="461665"/>
          </a:xfrm>
          <a:prstGeom prst="rect">
            <a:avLst/>
          </a:prstGeom>
          <a:noFill/>
        </p:spPr>
        <p:txBody>
          <a:bodyPr wrap="none" rtlCol="0">
            <a:spAutoFit/>
          </a:bodyPr>
          <a:lstStyle/>
          <a:p>
            <a:r>
              <a:rPr lang="en-US" altLang="zh-CN" sz="2400" dirty="0"/>
              <a:t>Flush-Reload Side-Channel Attack on x86</a:t>
            </a:r>
          </a:p>
        </p:txBody>
      </p:sp>
      <p:sp>
        <p:nvSpPr>
          <p:cNvPr id="2" name="Content Placeholder 1"/>
          <p:cNvSpPr>
            <a:spLocks noGrp="1"/>
          </p:cNvSpPr>
          <p:nvPr>
            <p:ph idx="15"/>
          </p:nvPr>
        </p:nvSpPr>
        <p:spPr/>
        <p:txBody>
          <a:bodyPr/>
          <a:lstStyle/>
          <a:p>
            <a:endParaRPr lang="en-US"/>
          </a:p>
        </p:txBody>
      </p:sp>
      <p:sp>
        <p:nvSpPr>
          <p:cNvPr id="28"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54332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599380" y="2098514"/>
            <a:ext cx="2907968" cy="2075366"/>
          </a:xfrm>
          <a:prstGeom prst="rect">
            <a:avLst/>
          </a:prstGeom>
          <a:solidFill>
            <a:srgbClr val="FFFF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TextBox 18"/>
          <p:cNvSpPr txBox="1"/>
          <p:nvPr/>
        </p:nvSpPr>
        <p:spPr>
          <a:xfrm>
            <a:off x="4365475" y="1702097"/>
            <a:ext cx="1375775" cy="300082"/>
          </a:xfrm>
          <a:prstGeom prst="rect">
            <a:avLst/>
          </a:prstGeom>
          <a:noFill/>
        </p:spPr>
        <p:txBody>
          <a:bodyPr wrap="square" rtlCol="0">
            <a:spAutoFit/>
          </a:bodyPr>
          <a:lstStyle/>
          <a:p>
            <a:pPr algn="ctr"/>
            <a:r>
              <a:rPr lang="en-US" altLang="zh-CN" sz="1350" dirty="0"/>
              <a:t>Shared</a:t>
            </a:r>
            <a:r>
              <a:rPr lang="zh-CN" altLang="en-US" sz="1350" dirty="0"/>
              <a:t> </a:t>
            </a:r>
            <a:r>
              <a:rPr lang="en-US" altLang="zh-CN" sz="1350" dirty="0"/>
              <a:t>Library</a:t>
            </a:r>
            <a:endParaRPr lang="zh-CN" altLang="en-US" sz="1350" dirty="0"/>
          </a:p>
        </p:txBody>
      </p:sp>
      <p:sp>
        <p:nvSpPr>
          <p:cNvPr id="20" name="Rectangle 19"/>
          <p:cNvSpPr/>
          <p:nvPr/>
        </p:nvSpPr>
        <p:spPr>
          <a:xfrm>
            <a:off x="3870709" y="2371435"/>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solidFill>
              </a:rPr>
              <a:t>Gadget1            return      </a:t>
            </a:r>
          </a:p>
        </p:txBody>
      </p:sp>
      <p:cxnSp>
        <p:nvCxnSpPr>
          <p:cNvPr id="21" name="Straight Connector 20"/>
          <p:cNvCxnSpPr>
            <a:stCxn id="24" idx="0"/>
            <a:endCxn id="24" idx="2"/>
          </p:cNvCxnSpPr>
          <p:nvPr/>
        </p:nvCxnSpPr>
        <p:spPr>
          <a:xfrm>
            <a:off x="5053364" y="2371435"/>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3870709" y="2944549"/>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solidFill>
              </a:rPr>
              <a:t>Gadget2            return      </a:t>
            </a:r>
          </a:p>
        </p:txBody>
      </p:sp>
      <p:cxnSp>
        <p:nvCxnSpPr>
          <p:cNvPr id="23" name="Straight Connector 22"/>
          <p:cNvCxnSpPr/>
          <p:nvPr/>
        </p:nvCxnSpPr>
        <p:spPr>
          <a:xfrm>
            <a:off x="5053364" y="2944549"/>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3870709" y="3517663"/>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solidFill>
              </a:rPr>
              <a:t>Gadget3            return      </a:t>
            </a:r>
          </a:p>
        </p:txBody>
      </p:sp>
      <p:cxnSp>
        <p:nvCxnSpPr>
          <p:cNvPr id="25" name="Straight Connector 24"/>
          <p:cNvCxnSpPr/>
          <p:nvPr/>
        </p:nvCxnSpPr>
        <p:spPr>
          <a:xfrm>
            <a:off x="5053364" y="3517663"/>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880905" y="1708888"/>
            <a:ext cx="1126672" cy="300082"/>
          </a:xfrm>
          <a:prstGeom prst="rect">
            <a:avLst/>
          </a:prstGeom>
          <a:noFill/>
        </p:spPr>
        <p:txBody>
          <a:bodyPr wrap="square" rtlCol="0">
            <a:spAutoFit/>
          </a:bodyPr>
          <a:lstStyle/>
          <a:p>
            <a:r>
              <a:rPr lang="en-US" sz="1350"/>
              <a:t>Android App</a:t>
            </a:r>
          </a:p>
        </p:txBody>
      </p:sp>
      <p:sp>
        <p:nvSpPr>
          <p:cNvPr id="7" name="Rounded Rectangle 6"/>
          <p:cNvSpPr/>
          <p:nvPr/>
        </p:nvSpPr>
        <p:spPr>
          <a:xfrm>
            <a:off x="447778" y="2098514"/>
            <a:ext cx="1992926" cy="2238600"/>
          </a:xfrm>
          <a:prstGeom prst="round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zh-CN" altLang="en-US" sz="1350" dirty="0">
              <a:solidFill>
                <a:sysClr val="windowText" lastClr="000000"/>
              </a:solidFill>
            </a:endParaRPr>
          </a:p>
          <a:p>
            <a:r>
              <a:rPr lang="en-US" altLang="zh-CN" sz="1350" dirty="0">
                <a:solidFill>
                  <a:schemeClr val="tx1"/>
                </a:solidFill>
              </a:rPr>
              <a:t>T1</a:t>
            </a:r>
            <a:r>
              <a:rPr lang="zh-CN" altLang="en-US" sz="1350" dirty="0">
                <a:solidFill>
                  <a:schemeClr val="tx1"/>
                </a:solidFill>
              </a:rPr>
              <a:t> </a:t>
            </a:r>
            <a:r>
              <a:rPr lang="en-US" altLang="zh-CN" sz="1350" dirty="0">
                <a:solidFill>
                  <a:schemeClr val="tx1"/>
                </a:solidFill>
              </a:rPr>
              <a:t>=</a:t>
            </a:r>
            <a:r>
              <a:rPr lang="zh-CN" altLang="en-US" sz="1350" dirty="0">
                <a:solidFill>
                  <a:schemeClr val="tx1"/>
                </a:solidFill>
              </a:rPr>
              <a:t> </a:t>
            </a:r>
            <a:r>
              <a:rPr lang="en-US" altLang="zh-CN" sz="1350" dirty="0">
                <a:solidFill>
                  <a:schemeClr val="tx1"/>
                </a:solidFill>
              </a:rPr>
              <a:t>Timer();</a:t>
            </a:r>
            <a:endParaRPr lang="zh-CN" altLang="en-US" sz="1350" dirty="0">
              <a:solidFill>
                <a:schemeClr val="tx1"/>
              </a:solidFill>
            </a:endParaRPr>
          </a:p>
          <a:p>
            <a:endParaRPr lang="zh-CN" altLang="en-US" sz="1350" dirty="0">
              <a:solidFill>
                <a:sysClr val="windowText" lastClr="000000"/>
              </a:solidFill>
            </a:endParaRPr>
          </a:p>
          <a:p>
            <a:r>
              <a:rPr lang="en-US" altLang="zh-CN" sz="1350" dirty="0">
                <a:solidFill>
                  <a:sysClr val="windowText" lastClr="000000"/>
                </a:solidFill>
              </a:rPr>
              <a:t>Jump Gadget1;</a:t>
            </a:r>
          </a:p>
          <a:p>
            <a:r>
              <a:rPr lang="en-US" altLang="zh-CN" sz="1350" dirty="0">
                <a:solidFill>
                  <a:sysClr val="windowText" lastClr="000000"/>
                </a:solidFill>
              </a:rPr>
              <a:t>Jump Gadget2;</a:t>
            </a:r>
          </a:p>
          <a:p>
            <a:r>
              <a:rPr lang="en-US" altLang="zh-CN" sz="1350" dirty="0">
                <a:solidFill>
                  <a:sysClr val="windowText" lastClr="000000"/>
                </a:solidFill>
              </a:rPr>
              <a:t>Jump Gadget3;</a:t>
            </a:r>
            <a:endParaRPr lang="zh-CN" altLang="en-US" sz="1350" dirty="0">
              <a:solidFill>
                <a:sysClr val="windowText" lastClr="000000"/>
              </a:solidFill>
            </a:endParaRPr>
          </a:p>
          <a:p>
            <a:endParaRPr lang="zh-CN" altLang="en-US" sz="1350" dirty="0">
              <a:solidFill>
                <a:sysClr val="windowText" lastClr="000000"/>
              </a:solidFill>
            </a:endParaRPr>
          </a:p>
          <a:p>
            <a:r>
              <a:rPr lang="en-US" altLang="zh-CN" sz="1350" dirty="0">
                <a:solidFill>
                  <a:srgbClr val="FF0000"/>
                </a:solidFill>
              </a:rPr>
              <a:t>T2</a:t>
            </a:r>
            <a:r>
              <a:rPr lang="zh-CN" altLang="en-US" sz="1350" dirty="0">
                <a:solidFill>
                  <a:srgbClr val="FF0000"/>
                </a:solidFill>
              </a:rPr>
              <a:t> </a:t>
            </a:r>
            <a:r>
              <a:rPr lang="en-US" altLang="zh-CN" sz="1350" dirty="0">
                <a:solidFill>
                  <a:srgbClr val="FF0000"/>
                </a:solidFill>
              </a:rPr>
              <a:t>=</a:t>
            </a:r>
            <a:r>
              <a:rPr lang="zh-CN" altLang="en-US" sz="1350" dirty="0">
                <a:solidFill>
                  <a:srgbClr val="FF0000"/>
                </a:solidFill>
              </a:rPr>
              <a:t> </a:t>
            </a:r>
            <a:r>
              <a:rPr lang="en-US" altLang="zh-CN" sz="1350" dirty="0">
                <a:solidFill>
                  <a:srgbClr val="FF0000"/>
                </a:solidFill>
              </a:rPr>
              <a:t>Timer();</a:t>
            </a:r>
            <a:endParaRPr lang="zh-CN" altLang="en-US" sz="1350" dirty="0">
              <a:solidFill>
                <a:srgbClr val="FF0000"/>
              </a:solidFill>
            </a:endParaRPr>
          </a:p>
          <a:p>
            <a:endParaRPr lang="en-US" sz="1350" dirty="0">
              <a:solidFill>
                <a:sysClr val="windowText" lastClr="000000"/>
              </a:solidFill>
            </a:endParaRPr>
          </a:p>
          <a:p>
            <a:pPr algn="ctr"/>
            <a:endParaRPr lang="en-US" sz="1350" dirty="0">
              <a:solidFill>
                <a:sysClr val="windowText" lastClr="000000"/>
              </a:solidFill>
            </a:endParaRPr>
          </a:p>
        </p:txBody>
      </p:sp>
      <p:pic>
        <p:nvPicPr>
          <p:cNvPr id="13" name="Picture 12"/>
          <p:cNvPicPr>
            <a:picLocks noChangeAspect="1"/>
          </p:cNvPicPr>
          <p:nvPr/>
        </p:nvPicPr>
        <p:blipFill>
          <a:blip r:embed="rId2"/>
          <a:stretch>
            <a:fillRect/>
          </a:stretch>
        </p:blipFill>
        <p:spPr>
          <a:xfrm>
            <a:off x="2749007" y="2917243"/>
            <a:ext cx="566049" cy="566049"/>
          </a:xfrm>
          <a:prstGeom prst="rect">
            <a:avLst/>
          </a:prstGeom>
        </p:spPr>
      </p:pic>
      <p:sp>
        <p:nvSpPr>
          <p:cNvPr id="6" name="TextBox 5"/>
          <p:cNvSpPr txBox="1"/>
          <p:nvPr/>
        </p:nvSpPr>
        <p:spPr>
          <a:xfrm>
            <a:off x="2407342" y="3548574"/>
            <a:ext cx="1295547" cy="300082"/>
          </a:xfrm>
          <a:prstGeom prst="rect">
            <a:avLst/>
          </a:prstGeom>
          <a:noFill/>
        </p:spPr>
        <p:txBody>
          <a:bodyPr wrap="none" rtlCol="0">
            <a:spAutoFit/>
          </a:bodyPr>
          <a:lstStyle/>
          <a:p>
            <a:r>
              <a:rPr lang="en-US" sz="1350" dirty="0">
                <a:solidFill>
                  <a:srgbClr val="0070C0"/>
                </a:solidFill>
              </a:rPr>
              <a:t>Reload=T2-T1</a:t>
            </a:r>
          </a:p>
        </p:txBody>
      </p:sp>
      <p:sp>
        <p:nvSpPr>
          <p:cNvPr id="5" name="Content Placeholder 4"/>
          <p:cNvSpPr>
            <a:spLocks noGrp="1"/>
          </p:cNvSpPr>
          <p:nvPr>
            <p:ph idx="15"/>
          </p:nvPr>
        </p:nvSpPr>
        <p:spPr/>
        <p:txBody>
          <a:bodyPr/>
          <a:lstStyle/>
          <a:p>
            <a:endParaRPr lang="en-US"/>
          </a:p>
        </p:txBody>
      </p:sp>
      <p:sp>
        <p:nvSpPr>
          <p:cNvPr id="26" name="TextBox 25"/>
          <p:cNvSpPr txBox="1"/>
          <p:nvPr/>
        </p:nvSpPr>
        <p:spPr>
          <a:xfrm>
            <a:off x="447778" y="968223"/>
            <a:ext cx="5653175" cy="461665"/>
          </a:xfrm>
          <a:prstGeom prst="rect">
            <a:avLst/>
          </a:prstGeom>
          <a:noFill/>
        </p:spPr>
        <p:txBody>
          <a:bodyPr wrap="square" rtlCol="0">
            <a:spAutoFit/>
          </a:bodyPr>
          <a:lstStyle/>
          <a:p>
            <a:pPr algn="ctr"/>
            <a:r>
              <a:rPr lang="en-US" sz="2400" dirty="0"/>
              <a:t>Return-Oriented Reloads: Basic Idea</a:t>
            </a:r>
            <a:endParaRPr lang="en-US" altLang="zh-CN" sz="2400" dirty="0"/>
          </a:p>
        </p:txBody>
      </p:sp>
      <p:sp>
        <p:nvSpPr>
          <p:cNvPr id="2" name="Content Placeholder 1"/>
          <p:cNvSpPr>
            <a:spLocks noGrp="1"/>
          </p:cNvSpPr>
          <p:nvPr>
            <p:ph idx="15"/>
          </p:nvPr>
        </p:nvSpPr>
        <p:spPr/>
        <p:txBody>
          <a:bodyPr/>
          <a:lstStyle/>
          <a:p>
            <a:endParaRPr lang="en-US"/>
          </a:p>
        </p:txBody>
      </p:sp>
      <p:sp>
        <p:nvSpPr>
          <p:cNvPr id="27"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1500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866" y="945830"/>
            <a:ext cx="6035263" cy="461665"/>
          </a:xfrm>
          <a:prstGeom prst="rect">
            <a:avLst/>
          </a:prstGeom>
          <a:noFill/>
        </p:spPr>
        <p:txBody>
          <a:bodyPr wrap="square" rtlCol="0">
            <a:spAutoFit/>
          </a:bodyPr>
          <a:lstStyle/>
          <a:p>
            <a:pPr algn="ctr"/>
            <a:r>
              <a:rPr lang="en-US" sz="2400" dirty="0"/>
              <a:t>Indirect Control-flow Transfer Instructions</a:t>
            </a:r>
            <a:endParaRPr lang="en-US" altLang="zh-CN" sz="2400" dirty="0"/>
          </a:p>
        </p:txBody>
      </p:sp>
      <p:graphicFrame>
        <p:nvGraphicFramePr>
          <p:cNvPr id="5" name="Table 4"/>
          <p:cNvGraphicFramePr>
            <a:graphicFrameLocks noGrp="1"/>
          </p:cNvGraphicFramePr>
          <p:nvPr>
            <p:extLst/>
          </p:nvPr>
        </p:nvGraphicFramePr>
        <p:xfrm>
          <a:off x="147986" y="1679355"/>
          <a:ext cx="6269143" cy="2674620"/>
        </p:xfrm>
        <a:graphic>
          <a:graphicData uri="http://schemas.openxmlformats.org/drawingml/2006/table">
            <a:tbl>
              <a:tblPr firstRow="1" bandRow="1">
                <a:tableStyleId>{5C22544A-7EE6-4342-B048-85BDC9FD1C3A}</a:tableStyleId>
              </a:tblPr>
              <a:tblGrid>
                <a:gridCol w="2240698"/>
                <a:gridCol w="1344735"/>
                <a:gridCol w="2683710"/>
              </a:tblGrid>
              <a:tr h="342900">
                <a:tc>
                  <a:txBody>
                    <a:bodyPr/>
                    <a:lstStyle/>
                    <a:p>
                      <a:pPr algn="ctr"/>
                      <a:r>
                        <a:rPr lang="en-US" sz="1800" dirty="0" smtClean="0">
                          <a:solidFill>
                            <a:schemeClr val="tx1"/>
                          </a:solidFill>
                        </a:rPr>
                        <a:t>Architecture</a:t>
                      </a:r>
                      <a:endParaRPr lang="en-US" sz="1800" dirty="0">
                        <a:solidFill>
                          <a:schemeClr val="tx1"/>
                        </a:solidFill>
                      </a:endParaRPr>
                    </a:p>
                  </a:txBody>
                  <a:tcPr marL="68580" marR="68580" marT="34290" marB="34290">
                    <a:solidFill>
                      <a:srgbClr val="00B0F0"/>
                    </a:solidFill>
                  </a:tcPr>
                </a:tc>
                <a:tc>
                  <a:txBody>
                    <a:bodyPr/>
                    <a:lstStyle/>
                    <a:p>
                      <a:pPr algn="ctr"/>
                      <a:r>
                        <a:rPr lang="en-US" sz="1800" dirty="0" smtClean="0">
                          <a:solidFill>
                            <a:schemeClr val="tx1"/>
                          </a:solidFill>
                        </a:rPr>
                        <a:t>Instruction</a:t>
                      </a:r>
                      <a:endParaRPr lang="en-US" sz="1800" dirty="0">
                        <a:solidFill>
                          <a:schemeClr val="tx1"/>
                        </a:solidFill>
                      </a:endParaRPr>
                    </a:p>
                  </a:txBody>
                  <a:tcPr marL="68580" marR="68580" marT="34290" marB="34290">
                    <a:solidFill>
                      <a:srgbClr val="00B0F0"/>
                    </a:solidFill>
                  </a:tcPr>
                </a:tc>
                <a:tc>
                  <a:txBody>
                    <a:bodyPr/>
                    <a:lstStyle/>
                    <a:p>
                      <a:pPr algn="ctr"/>
                      <a:r>
                        <a:rPr lang="en-US" sz="1800" dirty="0" smtClean="0">
                          <a:solidFill>
                            <a:schemeClr val="tx1"/>
                          </a:solidFill>
                        </a:rPr>
                        <a:t>Effect</a:t>
                      </a:r>
                      <a:endParaRPr lang="en-US" sz="1800" dirty="0">
                        <a:solidFill>
                          <a:schemeClr val="tx1"/>
                        </a:solidFill>
                      </a:endParaRPr>
                    </a:p>
                  </a:txBody>
                  <a:tcPr marL="68580" marR="68580" marT="34290" marB="34290">
                    <a:solidFill>
                      <a:srgbClr val="00B0F0"/>
                    </a:solidFill>
                  </a:tcPr>
                </a:tc>
              </a:tr>
              <a:tr h="342900">
                <a:tc rowSpan="6">
                  <a:txBody>
                    <a:bodyPr/>
                    <a:lstStyle/>
                    <a:p>
                      <a:pPr algn="ctr"/>
                      <a:endParaRPr lang="en-US" sz="1800" dirty="0" smtClean="0">
                        <a:solidFill>
                          <a:schemeClr val="tx1"/>
                        </a:solidFill>
                      </a:endParaRPr>
                    </a:p>
                    <a:p>
                      <a:pPr algn="ctr"/>
                      <a:endParaRPr lang="en-US" sz="1800" dirty="0" smtClean="0">
                        <a:solidFill>
                          <a:schemeClr val="tx1"/>
                        </a:solidFill>
                      </a:endParaRPr>
                    </a:p>
                    <a:p>
                      <a:pPr algn="ctr"/>
                      <a:endParaRPr lang="en-US" sz="1800" dirty="0" smtClean="0">
                        <a:solidFill>
                          <a:schemeClr val="tx1"/>
                        </a:solidFill>
                      </a:endParaRPr>
                    </a:p>
                    <a:p>
                      <a:pPr algn="ctr"/>
                      <a:r>
                        <a:rPr lang="en-US" sz="1800" dirty="0" smtClean="0">
                          <a:solidFill>
                            <a:schemeClr val="tx1"/>
                          </a:solidFill>
                        </a:rPr>
                        <a:t>ARM</a:t>
                      </a:r>
                      <a:r>
                        <a:rPr lang="en-US" sz="1800" baseline="0" dirty="0" smtClean="0">
                          <a:solidFill>
                            <a:schemeClr val="tx1"/>
                          </a:solidFill>
                        </a:rPr>
                        <a:t> v7</a:t>
                      </a:r>
                    </a:p>
                    <a:p>
                      <a:pPr algn="ctr"/>
                      <a:r>
                        <a:rPr lang="en-US" sz="1800" baseline="0" dirty="0" smtClean="0">
                          <a:solidFill>
                            <a:schemeClr val="tx1"/>
                          </a:solidFill>
                        </a:rPr>
                        <a:t>(32 bit)</a:t>
                      </a:r>
                      <a:endParaRPr lang="en-US" sz="1800" dirty="0" smtClean="0">
                        <a:solidFill>
                          <a:schemeClr val="tx1"/>
                        </a:solidFill>
                      </a:endParaRPr>
                    </a:p>
                  </a:txBody>
                  <a:tcPr marL="68580" marR="68580" marT="34290" marB="34290"/>
                </a:tc>
                <a:tc>
                  <a:txBody>
                    <a:bodyPr/>
                    <a:lstStyle/>
                    <a:p>
                      <a:pPr algn="l"/>
                      <a:r>
                        <a:rPr lang="en-US" sz="1800" dirty="0" err="1" smtClean="0">
                          <a:solidFill>
                            <a:schemeClr val="tx1"/>
                          </a:solidFill>
                        </a:rPr>
                        <a:t>bx</a:t>
                      </a:r>
                      <a:r>
                        <a:rPr lang="en-US" sz="1800" dirty="0" smtClean="0">
                          <a:solidFill>
                            <a:schemeClr val="tx1"/>
                          </a:solidFill>
                        </a:rPr>
                        <a:t>  </a:t>
                      </a:r>
                      <a:r>
                        <a:rPr lang="en-US" sz="1800" dirty="0" err="1" smtClean="0">
                          <a:solidFill>
                            <a:schemeClr val="tx1"/>
                          </a:solidFill>
                        </a:rPr>
                        <a:t>lr</a:t>
                      </a:r>
                      <a:endParaRPr lang="en-US" sz="1800" dirty="0">
                        <a:solidFill>
                          <a:schemeClr val="tx1"/>
                        </a:solidFill>
                      </a:endParaRPr>
                    </a:p>
                  </a:txBody>
                  <a:tcPr marL="68580" marR="68580" marT="34290" marB="34290"/>
                </a:tc>
                <a:tc>
                  <a:txBody>
                    <a:bodyPr/>
                    <a:lstStyle/>
                    <a:p>
                      <a:pPr algn="l"/>
                      <a:r>
                        <a:rPr lang="en-US" sz="1800" dirty="0" smtClean="0">
                          <a:solidFill>
                            <a:schemeClr val="tx1"/>
                          </a:solidFill>
                        </a:rPr>
                        <a:t>PC :=  </a:t>
                      </a:r>
                      <a:r>
                        <a:rPr lang="en-US" sz="1800" dirty="0" err="1" smtClean="0">
                          <a:solidFill>
                            <a:schemeClr val="tx1"/>
                          </a:solidFill>
                        </a:rPr>
                        <a:t>lr</a:t>
                      </a:r>
                      <a:endParaRPr lang="en-US" sz="1800" dirty="0">
                        <a:solidFill>
                          <a:schemeClr val="tx1"/>
                        </a:solidFill>
                      </a:endParaRPr>
                    </a:p>
                  </a:txBody>
                  <a:tcPr marL="68580" marR="68580" marT="34290" marB="34290"/>
                </a:tc>
              </a:tr>
              <a:tr h="342900">
                <a:tc vMerge="1">
                  <a:txBody>
                    <a:bodyPr/>
                    <a:lstStyle/>
                    <a:p>
                      <a:pPr algn="ctr"/>
                      <a:endParaRPr lang="en-US" sz="2000" dirty="0">
                        <a:solidFill>
                          <a:schemeClr val="tx1"/>
                        </a:solidFill>
                      </a:endParaRPr>
                    </a:p>
                  </a:txBody>
                  <a:tcPr/>
                </a:tc>
                <a:tc>
                  <a:txBody>
                    <a:bodyPr/>
                    <a:lstStyle/>
                    <a:p>
                      <a:pPr algn="l"/>
                      <a:r>
                        <a:rPr lang="en-US" sz="1800" dirty="0" err="1" smtClean="0">
                          <a:solidFill>
                            <a:schemeClr val="tx1"/>
                          </a:solidFill>
                        </a:rPr>
                        <a:t>bx</a:t>
                      </a:r>
                      <a:r>
                        <a:rPr lang="en-US" sz="1800" baseline="0" dirty="0" smtClean="0">
                          <a:solidFill>
                            <a:schemeClr val="tx1"/>
                          </a:solidFill>
                        </a:rPr>
                        <a:t> </a:t>
                      </a:r>
                      <a:r>
                        <a:rPr lang="en-US" sz="1800" baseline="0" dirty="0" err="1" smtClean="0">
                          <a:solidFill>
                            <a:schemeClr val="tx1"/>
                          </a:solidFill>
                        </a:rPr>
                        <a:t>r</a:t>
                      </a:r>
                      <a:r>
                        <a:rPr lang="en-US" sz="1800" baseline="-25000" dirty="0" err="1" smtClean="0">
                          <a:solidFill>
                            <a:schemeClr val="tx1"/>
                          </a:solidFill>
                        </a:rPr>
                        <a:t>m</a:t>
                      </a:r>
                      <a:endParaRPr lang="en-US" sz="1800" baseline="-25000" dirty="0">
                        <a:solidFill>
                          <a:schemeClr val="tx1"/>
                        </a:solidFill>
                      </a:endParaRPr>
                    </a:p>
                  </a:txBody>
                  <a:tcPr marL="68580" marR="68580" marT="34290" marB="34290"/>
                </a:tc>
                <a:tc>
                  <a:txBody>
                    <a:bodyPr/>
                    <a:lstStyle/>
                    <a:p>
                      <a:pPr marL="0" marR="0" indent="0" algn="l" defTabSz="457189"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rPr>
                        <a:t>PC := </a:t>
                      </a:r>
                      <a:r>
                        <a:rPr lang="en-US" sz="1800" baseline="0" dirty="0" err="1" smtClean="0">
                          <a:solidFill>
                            <a:schemeClr val="tx1"/>
                          </a:solidFill>
                        </a:rPr>
                        <a:t>r</a:t>
                      </a:r>
                      <a:r>
                        <a:rPr lang="en-US" sz="1800" baseline="-25000" dirty="0" err="1" smtClean="0">
                          <a:solidFill>
                            <a:schemeClr val="tx1"/>
                          </a:solidFill>
                        </a:rPr>
                        <a:t>m</a:t>
                      </a:r>
                      <a:endParaRPr lang="en-US" sz="1800" baseline="-25000" dirty="0" smtClean="0">
                        <a:solidFill>
                          <a:schemeClr val="tx1"/>
                        </a:solidFill>
                      </a:endParaRPr>
                    </a:p>
                  </a:txBody>
                  <a:tcPr marL="68580" marR="68580" marT="34290" marB="34290"/>
                </a:tc>
              </a:tr>
              <a:tr h="617220">
                <a:tc vMerge="1">
                  <a:txBody>
                    <a:bodyPr/>
                    <a:lstStyle/>
                    <a:p>
                      <a:pPr algn="ctr"/>
                      <a:endParaRPr lang="en-US" sz="2000" dirty="0">
                        <a:solidFill>
                          <a:schemeClr val="tx1"/>
                        </a:solidFill>
                      </a:endParaRPr>
                    </a:p>
                  </a:txBody>
                  <a:tcPr/>
                </a:tc>
                <a:tc>
                  <a:txBody>
                    <a:bodyPr/>
                    <a:lstStyle/>
                    <a:p>
                      <a:pPr marL="0" marR="0" indent="0" algn="l" defTabSz="457189" rtl="0" eaLnBrk="1" fontAlgn="auto" latinLnBrk="0" hangingPunct="1">
                        <a:lnSpc>
                          <a:spcPct val="100000"/>
                        </a:lnSpc>
                        <a:spcBef>
                          <a:spcPts val="0"/>
                        </a:spcBef>
                        <a:spcAft>
                          <a:spcPts val="0"/>
                        </a:spcAft>
                        <a:buClrTx/>
                        <a:buSzTx/>
                        <a:buFontTx/>
                        <a:buNone/>
                        <a:tabLst/>
                        <a:defRPr/>
                      </a:pPr>
                      <a:r>
                        <a:rPr lang="en-US" sz="1800" dirty="0" err="1" smtClean="0">
                          <a:solidFill>
                            <a:schemeClr val="tx1"/>
                          </a:solidFill>
                        </a:rPr>
                        <a:t>blx</a:t>
                      </a:r>
                      <a:r>
                        <a:rPr lang="en-US" sz="1800" dirty="0" smtClean="0">
                          <a:solidFill>
                            <a:schemeClr val="tx1"/>
                          </a:solidFill>
                        </a:rPr>
                        <a:t> </a:t>
                      </a:r>
                      <a:r>
                        <a:rPr lang="en-US" sz="1800" baseline="0" dirty="0" err="1" smtClean="0">
                          <a:solidFill>
                            <a:schemeClr val="tx1"/>
                          </a:solidFill>
                        </a:rPr>
                        <a:t>r</a:t>
                      </a:r>
                      <a:r>
                        <a:rPr lang="en-US" sz="1800" baseline="-25000" dirty="0" err="1" smtClean="0">
                          <a:solidFill>
                            <a:schemeClr val="tx1"/>
                          </a:solidFill>
                        </a:rPr>
                        <a:t>m</a:t>
                      </a:r>
                      <a:endParaRPr lang="en-US" sz="1800" baseline="-25000" dirty="0" smtClean="0">
                        <a:solidFill>
                          <a:schemeClr val="tx1"/>
                        </a:solidFill>
                      </a:endParaRPr>
                    </a:p>
                  </a:txBody>
                  <a:tcPr marL="68580" marR="68580" marT="34290" marB="34290"/>
                </a:tc>
                <a:tc>
                  <a:txBody>
                    <a:bodyPr/>
                    <a:lstStyle/>
                    <a:p>
                      <a:pPr algn="l"/>
                      <a:r>
                        <a:rPr lang="en-US" sz="1800" dirty="0" err="1" smtClean="0">
                          <a:solidFill>
                            <a:schemeClr val="tx1"/>
                          </a:solidFill>
                        </a:rPr>
                        <a:t>lr</a:t>
                      </a:r>
                      <a:r>
                        <a:rPr lang="en-US" sz="1800" baseline="0" dirty="0" smtClean="0">
                          <a:solidFill>
                            <a:schemeClr val="tx1"/>
                          </a:solidFill>
                        </a:rPr>
                        <a:t> (r</a:t>
                      </a:r>
                      <a:r>
                        <a:rPr lang="en-US" sz="1800" baseline="-25000" dirty="0" smtClean="0">
                          <a:solidFill>
                            <a:schemeClr val="tx1"/>
                          </a:solidFill>
                        </a:rPr>
                        <a:t>14</a:t>
                      </a:r>
                      <a:r>
                        <a:rPr lang="en-US" sz="1800" baseline="0" dirty="0" smtClean="0">
                          <a:solidFill>
                            <a:schemeClr val="tx1"/>
                          </a:solidFill>
                        </a:rPr>
                        <a:t>) := next instruction</a:t>
                      </a:r>
                    </a:p>
                    <a:p>
                      <a:pPr marL="0" marR="0" indent="0" algn="l" defTabSz="457189" rtl="0" eaLnBrk="1" fontAlgn="auto" latinLnBrk="0" hangingPunct="1">
                        <a:lnSpc>
                          <a:spcPct val="100000"/>
                        </a:lnSpc>
                        <a:spcBef>
                          <a:spcPts val="0"/>
                        </a:spcBef>
                        <a:spcAft>
                          <a:spcPts val="0"/>
                        </a:spcAft>
                        <a:buClrTx/>
                        <a:buSzTx/>
                        <a:buFontTx/>
                        <a:buNone/>
                        <a:tabLst/>
                        <a:defRPr/>
                      </a:pPr>
                      <a:r>
                        <a:rPr lang="en-US" sz="1800" baseline="0" dirty="0" smtClean="0">
                          <a:solidFill>
                            <a:schemeClr val="tx1"/>
                          </a:solidFill>
                        </a:rPr>
                        <a:t>PC </a:t>
                      </a:r>
                      <a:r>
                        <a:rPr lang="en-US" sz="1800" dirty="0" smtClean="0">
                          <a:solidFill>
                            <a:schemeClr val="tx1"/>
                          </a:solidFill>
                        </a:rPr>
                        <a:t>:= </a:t>
                      </a:r>
                      <a:r>
                        <a:rPr lang="en-US" sz="1800" baseline="0" dirty="0" err="1" smtClean="0">
                          <a:solidFill>
                            <a:schemeClr val="tx1"/>
                          </a:solidFill>
                        </a:rPr>
                        <a:t>r</a:t>
                      </a:r>
                      <a:r>
                        <a:rPr lang="en-US" sz="1800" baseline="-25000" dirty="0" err="1" smtClean="0">
                          <a:solidFill>
                            <a:schemeClr val="tx1"/>
                          </a:solidFill>
                        </a:rPr>
                        <a:t>m</a:t>
                      </a:r>
                      <a:endParaRPr lang="en-US" sz="1800" baseline="-25000" dirty="0" smtClean="0">
                        <a:solidFill>
                          <a:schemeClr val="tx1"/>
                        </a:solidFill>
                      </a:endParaRPr>
                    </a:p>
                  </a:txBody>
                  <a:tcPr marL="68580" marR="68580" marT="34290" marB="34290"/>
                </a:tc>
              </a:tr>
              <a:tr h="342900">
                <a:tc vMerge="1">
                  <a:txBody>
                    <a:bodyPr/>
                    <a:lstStyle/>
                    <a:p>
                      <a:pPr algn="ctr"/>
                      <a:endParaRPr lang="en-US" sz="2000" dirty="0">
                        <a:solidFill>
                          <a:schemeClr val="tx1"/>
                        </a:solidFill>
                      </a:endParaRPr>
                    </a:p>
                  </a:txBody>
                  <a:tcPr/>
                </a:tc>
                <a:tc>
                  <a:txBody>
                    <a:bodyPr/>
                    <a:lstStyle/>
                    <a:p>
                      <a:pPr algn="l"/>
                      <a:r>
                        <a:rPr lang="en-US" sz="1800" dirty="0" err="1" smtClean="0">
                          <a:solidFill>
                            <a:schemeClr val="tx1"/>
                          </a:solidFill>
                        </a:rPr>
                        <a:t>mov</a:t>
                      </a:r>
                      <a:r>
                        <a:rPr lang="en-US" sz="1800" dirty="0" smtClean="0">
                          <a:solidFill>
                            <a:schemeClr val="tx1"/>
                          </a:solidFill>
                        </a:rPr>
                        <a:t> pc,</a:t>
                      </a:r>
                      <a:r>
                        <a:rPr lang="en-US" sz="1800" baseline="0" dirty="0" smtClean="0">
                          <a:solidFill>
                            <a:schemeClr val="tx1"/>
                          </a:solidFill>
                        </a:rPr>
                        <a:t> </a:t>
                      </a:r>
                      <a:r>
                        <a:rPr lang="en-US" sz="1800" baseline="0" dirty="0" err="1" smtClean="0">
                          <a:solidFill>
                            <a:schemeClr val="tx1"/>
                          </a:solidFill>
                        </a:rPr>
                        <a:t>lr</a:t>
                      </a:r>
                      <a:endParaRPr lang="en-US" sz="1800" dirty="0">
                        <a:solidFill>
                          <a:schemeClr val="tx1"/>
                        </a:solidFill>
                      </a:endParaRPr>
                    </a:p>
                  </a:txBody>
                  <a:tcPr marL="68580" marR="68580" marT="34290" marB="34290"/>
                </a:tc>
                <a:tc>
                  <a:txBody>
                    <a:bodyPr/>
                    <a:lstStyle/>
                    <a:p>
                      <a:pPr marL="0" marR="0" indent="0" algn="l" defTabSz="457189"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rPr>
                        <a:t>PC :=  </a:t>
                      </a:r>
                      <a:r>
                        <a:rPr lang="en-US" sz="1800" dirty="0" err="1" smtClean="0">
                          <a:solidFill>
                            <a:schemeClr val="tx1"/>
                          </a:solidFill>
                        </a:rPr>
                        <a:t>lr</a:t>
                      </a:r>
                      <a:endParaRPr lang="en-US" sz="1800" dirty="0" smtClean="0">
                        <a:solidFill>
                          <a:schemeClr val="tx1"/>
                        </a:solidFill>
                      </a:endParaRPr>
                    </a:p>
                  </a:txBody>
                  <a:tcPr marL="68580" marR="68580" marT="34290" marB="34290"/>
                </a:tc>
              </a:tr>
              <a:tr h="342900">
                <a:tc vMerge="1">
                  <a:txBody>
                    <a:bodyPr/>
                    <a:lstStyle/>
                    <a:p>
                      <a:pPr algn="ctr"/>
                      <a:endParaRPr lang="en-US" sz="2000" dirty="0">
                        <a:solidFill>
                          <a:schemeClr val="tx1"/>
                        </a:solidFill>
                      </a:endParaRPr>
                    </a:p>
                  </a:txBody>
                  <a:tcPr/>
                </a:tc>
                <a:tc>
                  <a:txBody>
                    <a:bodyPr/>
                    <a:lstStyle/>
                    <a:p>
                      <a:pPr algn="l"/>
                      <a:r>
                        <a:rPr lang="en-US" sz="1800" dirty="0" smtClean="0">
                          <a:solidFill>
                            <a:schemeClr val="tx1"/>
                          </a:solidFill>
                        </a:rPr>
                        <a:t>pop {pc}</a:t>
                      </a:r>
                      <a:endParaRPr lang="en-US" sz="1800" dirty="0">
                        <a:solidFill>
                          <a:schemeClr val="tx1"/>
                        </a:solidFill>
                      </a:endParaRPr>
                    </a:p>
                  </a:txBody>
                  <a:tcPr marL="68580" marR="68580" marT="34290" marB="34290"/>
                </a:tc>
                <a:tc>
                  <a:txBody>
                    <a:bodyPr/>
                    <a:lstStyle/>
                    <a:p>
                      <a:pPr algn="l"/>
                      <a:r>
                        <a:rPr lang="en-US" sz="1800" dirty="0" smtClean="0">
                          <a:solidFill>
                            <a:schemeClr val="tx1"/>
                          </a:solidFill>
                        </a:rPr>
                        <a:t>PC := top of stack</a:t>
                      </a:r>
                      <a:endParaRPr lang="en-US" sz="1800" dirty="0">
                        <a:solidFill>
                          <a:schemeClr val="tx1"/>
                        </a:solidFill>
                      </a:endParaRPr>
                    </a:p>
                  </a:txBody>
                  <a:tcPr marL="68580" marR="68580" marT="34290" marB="34290"/>
                </a:tc>
              </a:tr>
              <a:tr h="342900">
                <a:tc vMerge="1">
                  <a:txBody>
                    <a:bodyPr/>
                    <a:lstStyle/>
                    <a:p>
                      <a:pPr algn="ctr"/>
                      <a:endParaRPr lang="en-US" sz="2000" dirty="0">
                        <a:solidFill>
                          <a:schemeClr val="tx1"/>
                        </a:solidFill>
                      </a:endParaRPr>
                    </a:p>
                  </a:txBody>
                  <a:tcPr/>
                </a:tc>
                <a:tc>
                  <a:txBody>
                    <a:bodyPr/>
                    <a:lstStyle/>
                    <a:p>
                      <a:pPr algn="l"/>
                      <a:r>
                        <a:rPr lang="en-US" sz="1800" dirty="0" err="1" smtClean="0">
                          <a:solidFill>
                            <a:schemeClr val="tx1"/>
                          </a:solidFill>
                        </a:rPr>
                        <a:t>ldm</a:t>
                      </a:r>
                      <a:r>
                        <a:rPr lang="en-US" sz="1800" dirty="0" smtClean="0">
                          <a:solidFill>
                            <a:schemeClr val="tx1"/>
                          </a:solidFill>
                        </a:rPr>
                        <a:t> {pc}</a:t>
                      </a:r>
                      <a:endParaRPr lang="en-US" sz="1800" dirty="0">
                        <a:solidFill>
                          <a:schemeClr val="tx1"/>
                        </a:solidFill>
                      </a:endParaRPr>
                    </a:p>
                  </a:txBody>
                  <a:tcPr marL="68580" marR="68580" marT="34290" marB="34290"/>
                </a:tc>
                <a:tc>
                  <a:txBody>
                    <a:bodyPr/>
                    <a:lstStyle/>
                    <a:p>
                      <a:pPr algn="l"/>
                      <a:r>
                        <a:rPr lang="en-US" sz="1800" dirty="0" smtClean="0">
                          <a:solidFill>
                            <a:schemeClr val="tx1"/>
                          </a:solidFill>
                        </a:rPr>
                        <a:t>load multiple registers</a:t>
                      </a:r>
                      <a:endParaRPr lang="en-US" sz="1800" dirty="0">
                        <a:solidFill>
                          <a:schemeClr val="tx1"/>
                        </a:solidFill>
                      </a:endParaRPr>
                    </a:p>
                  </a:txBody>
                  <a:tcPr marL="68580" marR="68580" marT="34290" marB="34290"/>
                </a:tc>
              </a:tr>
            </a:tbl>
          </a:graphicData>
        </a:graphic>
      </p:graphicFrame>
      <p:sp>
        <p:nvSpPr>
          <p:cNvPr id="7" name="Content Placeholder 6"/>
          <p:cNvSpPr>
            <a:spLocks noGrp="1"/>
          </p:cNvSpPr>
          <p:nvPr>
            <p:ph idx="15"/>
          </p:nvPr>
        </p:nvSpPr>
        <p:spPr/>
        <p:txBody>
          <a:bodyPr/>
          <a:lstStyle/>
          <a:p>
            <a:endParaRPr lang="en-US"/>
          </a:p>
        </p:txBody>
      </p:sp>
      <p:sp>
        <p:nvSpPr>
          <p:cNvPr id="2" name="Content Placeholder 1"/>
          <p:cNvSpPr>
            <a:spLocks noGrp="1"/>
          </p:cNvSpPr>
          <p:nvPr>
            <p:ph idx="15"/>
          </p:nvPr>
        </p:nvSpPr>
        <p:spPr/>
        <p:txBody>
          <a:bodyPr/>
          <a:lstStyle/>
          <a:p>
            <a:endParaRPr lang="en-US"/>
          </a:p>
        </p:txBody>
      </p:sp>
      <p:sp>
        <p:nvSpPr>
          <p:cNvPr id="8"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6769020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366725" y="1801384"/>
          <a:ext cx="6050404" cy="2163037"/>
        </p:xfrm>
        <a:graphic>
          <a:graphicData uri="http://schemas.openxmlformats.org/drawingml/2006/table">
            <a:tbl>
              <a:tblPr firstRow="1" bandRow="1">
                <a:tableStyleId>{5C22544A-7EE6-4342-B048-85BDC9FD1C3A}</a:tableStyleId>
              </a:tblPr>
              <a:tblGrid>
                <a:gridCol w="1815125"/>
                <a:gridCol w="1556952"/>
                <a:gridCol w="2678327"/>
              </a:tblGrid>
              <a:tr h="517117">
                <a:tc>
                  <a:txBody>
                    <a:bodyPr/>
                    <a:lstStyle/>
                    <a:p>
                      <a:pPr algn="ctr"/>
                      <a:r>
                        <a:rPr lang="en-US" sz="1800" dirty="0" smtClean="0">
                          <a:solidFill>
                            <a:schemeClr val="tx1"/>
                          </a:solidFill>
                        </a:rPr>
                        <a:t>Architecture</a:t>
                      </a:r>
                      <a:endParaRPr lang="en-US" sz="1800" dirty="0">
                        <a:solidFill>
                          <a:schemeClr val="tx1"/>
                        </a:solidFill>
                      </a:endParaRPr>
                    </a:p>
                  </a:txBody>
                  <a:tcPr marL="68580" marR="68580" marT="34290" marB="34290">
                    <a:solidFill>
                      <a:srgbClr val="00B0F0"/>
                    </a:solidFill>
                  </a:tcPr>
                </a:tc>
                <a:tc>
                  <a:txBody>
                    <a:bodyPr/>
                    <a:lstStyle/>
                    <a:p>
                      <a:pPr algn="ctr"/>
                      <a:r>
                        <a:rPr lang="en-US" sz="1800" dirty="0" smtClean="0">
                          <a:solidFill>
                            <a:schemeClr val="tx1"/>
                          </a:solidFill>
                        </a:rPr>
                        <a:t>Instruction</a:t>
                      </a:r>
                      <a:endParaRPr lang="en-US" sz="1800" dirty="0">
                        <a:solidFill>
                          <a:schemeClr val="tx1"/>
                        </a:solidFill>
                      </a:endParaRPr>
                    </a:p>
                  </a:txBody>
                  <a:tcPr marL="68580" marR="68580" marT="34290" marB="34290">
                    <a:solidFill>
                      <a:srgbClr val="00B0F0"/>
                    </a:solidFill>
                  </a:tcPr>
                </a:tc>
                <a:tc>
                  <a:txBody>
                    <a:bodyPr/>
                    <a:lstStyle/>
                    <a:p>
                      <a:pPr algn="ctr"/>
                      <a:r>
                        <a:rPr lang="en-US" sz="1800" dirty="0" smtClean="0">
                          <a:solidFill>
                            <a:schemeClr val="tx1"/>
                          </a:solidFill>
                        </a:rPr>
                        <a:t>Effect</a:t>
                      </a:r>
                      <a:endParaRPr lang="en-US" sz="1800" dirty="0">
                        <a:solidFill>
                          <a:schemeClr val="tx1"/>
                        </a:solidFill>
                      </a:endParaRPr>
                    </a:p>
                  </a:txBody>
                  <a:tcPr marL="68580" marR="68580" marT="34290" marB="34290">
                    <a:solidFill>
                      <a:srgbClr val="00B0F0"/>
                    </a:solidFill>
                  </a:tcPr>
                </a:tc>
              </a:tr>
              <a:tr h="342900">
                <a:tc rowSpan="4">
                  <a:txBody>
                    <a:bodyPr/>
                    <a:lstStyle/>
                    <a:p>
                      <a:pPr algn="ctr"/>
                      <a:endParaRPr lang="en-US" sz="1800" dirty="0" smtClean="0">
                        <a:solidFill>
                          <a:schemeClr val="tx1"/>
                        </a:solidFill>
                      </a:endParaRPr>
                    </a:p>
                    <a:p>
                      <a:pPr algn="ctr"/>
                      <a:endParaRPr lang="en-US" sz="1800" dirty="0" smtClean="0">
                        <a:solidFill>
                          <a:schemeClr val="tx1"/>
                        </a:solidFill>
                      </a:endParaRPr>
                    </a:p>
                    <a:p>
                      <a:pPr algn="ctr"/>
                      <a:endParaRPr lang="en-US" sz="1800" dirty="0" smtClean="0">
                        <a:solidFill>
                          <a:schemeClr val="tx1"/>
                        </a:solidFill>
                      </a:endParaRPr>
                    </a:p>
                    <a:p>
                      <a:pPr algn="ctr"/>
                      <a:r>
                        <a:rPr lang="en-US" sz="1800" dirty="0" smtClean="0">
                          <a:solidFill>
                            <a:schemeClr val="tx1"/>
                          </a:solidFill>
                        </a:rPr>
                        <a:t>ARM</a:t>
                      </a:r>
                      <a:r>
                        <a:rPr lang="en-US" sz="1800" baseline="0" dirty="0" smtClean="0">
                          <a:solidFill>
                            <a:schemeClr val="tx1"/>
                          </a:solidFill>
                        </a:rPr>
                        <a:t> v8</a:t>
                      </a:r>
                    </a:p>
                    <a:p>
                      <a:pPr algn="ctr"/>
                      <a:r>
                        <a:rPr lang="en-US" sz="1800" baseline="0" dirty="0" smtClean="0">
                          <a:solidFill>
                            <a:schemeClr val="tx1"/>
                          </a:solidFill>
                        </a:rPr>
                        <a:t>(64 bit)</a:t>
                      </a:r>
                      <a:endParaRPr lang="en-US" sz="1800" dirty="0" smtClean="0">
                        <a:solidFill>
                          <a:schemeClr val="tx1"/>
                        </a:solidFill>
                      </a:endParaRPr>
                    </a:p>
                  </a:txBody>
                  <a:tcPr marL="68580" marR="68580" marT="34290" marB="34290"/>
                </a:tc>
                <a:tc>
                  <a:txBody>
                    <a:bodyPr/>
                    <a:lstStyle/>
                    <a:p>
                      <a:pPr marL="0" marR="0" indent="0" algn="l" defTabSz="457189" rtl="0" eaLnBrk="1" fontAlgn="auto" latinLnBrk="0" hangingPunct="1">
                        <a:lnSpc>
                          <a:spcPct val="100000"/>
                        </a:lnSpc>
                        <a:spcBef>
                          <a:spcPts val="0"/>
                        </a:spcBef>
                        <a:spcAft>
                          <a:spcPts val="0"/>
                        </a:spcAft>
                        <a:buClrTx/>
                        <a:buSzTx/>
                        <a:buFontTx/>
                        <a:buNone/>
                        <a:tabLst/>
                        <a:defRPr/>
                      </a:pPr>
                      <a:r>
                        <a:rPr lang="en-US" sz="1800" dirty="0" err="1" smtClean="0">
                          <a:solidFill>
                            <a:schemeClr val="tx1"/>
                          </a:solidFill>
                        </a:rPr>
                        <a:t>b</a:t>
                      </a:r>
                      <a:r>
                        <a:rPr lang="en-US" altLang="zh-CN" sz="1800" dirty="0" err="1" smtClean="0">
                          <a:solidFill>
                            <a:schemeClr val="tx1"/>
                          </a:solidFill>
                        </a:rPr>
                        <a:t>r</a:t>
                      </a:r>
                      <a:r>
                        <a:rPr lang="en-US" sz="1800" dirty="0" smtClean="0">
                          <a:solidFill>
                            <a:schemeClr val="tx1"/>
                          </a:solidFill>
                        </a:rPr>
                        <a:t> </a:t>
                      </a:r>
                      <a:r>
                        <a:rPr lang="zh-CN" altLang="en-US" sz="1800" dirty="0" smtClean="0">
                          <a:solidFill>
                            <a:schemeClr val="tx1"/>
                          </a:solidFill>
                        </a:rPr>
                        <a:t> </a:t>
                      </a:r>
                      <a:r>
                        <a:rPr lang="en-US" altLang="zh-CN" sz="1800" baseline="0" dirty="0" err="1" smtClean="0">
                          <a:solidFill>
                            <a:schemeClr val="tx1"/>
                          </a:solidFill>
                        </a:rPr>
                        <a:t>x</a:t>
                      </a:r>
                      <a:r>
                        <a:rPr lang="en-US" sz="1800" baseline="-25000" dirty="0" err="1" smtClean="0">
                          <a:solidFill>
                            <a:schemeClr val="tx1"/>
                          </a:solidFill>
                        </a:rPr>
                        <a:t>m</a:t>
                      </a:r>
                      <a:endParaRPr lang="en-US" sz="1800" baseline="-25000" dirty="0" smtClean="0">
                        <a:solidFill>
                          <a:schemeClr val="tx1"/>
                        </a:solidFill>
                      </a:endParaRPr>
                    </a:p>
                  </a:txBody>
                  <a:tcPr marL="68580" marR="68580" marT="34290" marB="34290"/>
                </a:tc>
                <a:tc>
                  <a:txBody>
                    <a:bodyPr/>
                    <a:lstStyle/>
                    <a:p>
                      <a:pPr marL="0" marR="0" indent="0" algn="l" defTabSz="457189"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rPr>
                        <a:t>PC := </a:t>
                      </a:r>
                      <a:r>
                        <a:rPr lang="en-US" altLang="zh-CN" sz="1800" baseline="0" dirty="0" err="1" smtClean="0">
                          <a:solidFill>
                            <a:schemeClr val="tx1"/>
                          </a:solidFill>
                        </a:rPr>
                        <a:t>x</a:t>
                      </a:r>
                      <a:r>
                        <a:rPr lang="en-US" sz="1800" baseline="-25000" dirty="0" err="1" smtClean="0">
                          <a:solidFill>
                            <a:schemeClr val="tx1"/>
                          </a:solidFill>
                        </a:rPr>
                        <a:t>m</a:t>
                      </a:r>
                      <a:endParaRPr lang="en-US" sz="1800" baseline="-25000" dirty="0" smtClean="0">
                        <a:solidFill>
                          <a:schemeClr val="tx1"/>
                        </a:solidFill>
                      </a:endParaRPr>
                    </a:p>
                  </a:txBody>
                  <a:tcPr marL="68580" marR="68580" marT="34290" marB="34290"/>
                </a:tc>
              </a:tr>
              <a:tr h="617220">
                <a:tc vMerge="1">
                  <a:txBody>
                    <a:bodyPr/>
                    <a:lstStyle/>
                    <a:p>
                      <a:pPr algn="ctr"/>
                      <a:endParaRPr lang="en-US" sz="2000" dirty="0">
                        <a:solidFill>
                          <a:schemeClr val="tx1"/>
                        </a:solidFill>
                      </a:endParaRPr>
                    </a:p>
                  </a:txBody>
                  <a:tcPr/>
                </a:tc>
                <a:tc>
                  <a:txBody>
                    <a:bodyPr/>
                    <a:lstStyle/>
                    <a:p>
                      <a:pPr algn="l"/>
                      <a:r>
                        <a:rPr lang="en-US" sz="1800" dirty="0" err="1" smtClean="0">
                          <a:solidFill>
                            <a:schemeClr val="tx1"/>
                          </a:solidFill>
                        </a:rPr>
                        <a:t>b</a:t>
                      </a:r>
                      <a:r>
                        <a:rPr lang="en-US" altLang="zh-CN" sz="1800" dirty="0" err="1" smtClean="0">
                          <a:solidFill>
                            <a:schemeClr val="tx1"/>
                          </a:solidFill>
                        </a:rPr>
                        <a:t>lr</a:t>
                      </a:r>
                      <a:r>
                        <a:rPr lang="en-US" sz="1800" baseline="0" dirty="0" smtClean="0">
                          <a:solidFill>
                            <a:schemeClr val="tx1"/>
                          </a:solidFill>
                        </a:rPr>
                        <a:t> </a:t>
                      </a:r>
                      <a:r>
                        <a:rPr lang="en-US" altLang="zh-CN" sz="1800" baseline="0" dirty="0" err="1" smtClean="0">
                          <a:solidFill>
                            <a:schemeClr val="tx1"/>
                          </a:solidFill>
                        </a:rPr>
                        <a:t>x</a:t>
                      </a:r>
                      <a:r>
                        <a:rPr lang="en-US" sz="1800" baseline="-25000" dirty="0" err="1" smtClean="0">
                          <a:solidFill>
                            <a:schemeClr val="tx1"/>
                          </a:solidFill>
                        </a:rPr>
                        <a:t>m</a:t>
                      </a:r>
                      <a:endParaRPr lang="en-US" sz="1800" baseline="-25000" dirty="0">
                        <a:solidFill>
                          <a:schemeClr val="tx1"/>
                        </a:solidFill>
                      </a:endParaRPr>
                    </a:p>
                  </a:txBody>
                  <a:tcPr marL="68580" marR="68580" marT="34290" marB="34290"/>
                </a:tc>
                <a:tc>
                  <a:txBody>
                    <a:bodyPr/>
                    <a:lstStyle/>
                    <a:p>
                      <a:pPr algn="l"/>
                      <a:r>
                        <a:rPr lang="en-US" sz="1800" dirty="0" err="1" smtClean="0">
                          <a:solidFill>
                            <a:schemeClr val="tx1"/>
                          </a:solidFill>
                        </a:rPr>
                        <a:t>lr</a:t>
                      </a:r>
                      <a:r>
                        <a:rPr lang="en-US" sz="1800" baseline="0" dirty="0" smtClean="0">
                          <a:solidFill>
                            <a:schemeClr val="tx1"/>
                          </a:solidFill>
                        </a:rPr>
                        <a:t> (</a:t>
                      </a:r>
                      <a:r>
                        <a:rPr lang="en-US" altLang="zh-CN" sz="1800" baseline="0" dirty="0" smtClean="0">
                          <a:solidFill>
                            <a:schemeClr val="tx1"/>
                          </a:solidFill>
                        </a:rPr>
                        <a:t>x</a:t>
                      </a:r>
                      <a:r>
                        <a:rPr lang="en-US" altLang="zh-CN" sz="1800" baseline="-25000" dirty="0" smtClean="0">
                          <a:solidFill>
                            <a:schemeClr val="tx1"/>
                          </a:solidFill>
                        </a:rPr>
                        <a:t>30</a:t>
                      </a:r>
                      <a:r>
                        <a:rPr lang="en-US" sz="1800" baseline="0" dirty="0" smtClean="0">
                          <a:solidFill>
                            <a:schemeClr val="tx1"/>
                          </a:solidFill>
                        </a:rPr>
                        <a:t>) := next instruction</a:t>
                      </a:r>
                    </a:p>
                    <a:p>
                      <a:pPr marL="0" marR="0" indent="0" algn="l" defTabSz="457189" rtl="0" eaLnBrk="1" fontAlgn="auto" latinLnBrk="0" hangingPunct="1">
                        <a:lnSpc>
                          <a:spcPct val="100000"/>
                        </a:lnSpc>
                        <a:spcBef>
                          <a:spcPts val="0"/>
                        </a:spcBef>
                        <a:spcAft>
                          <a:spcPts val="0"/>
                        </a:spcAft>
                        <a:buClrTx/>
                        <a:buSzTx/>
                        <a:buFontTx/>
                        <a:buNone/>
                        <a:tabLst/>
                        <a:defRPr/>
                      </a:pPr>
                      <a:r>
                        <a:rPr lang="en-US" sz="1800" baseline="0" dirty="0" smtClean="0">
                          <a:solidFill>
                            <a:schemeClr val="tx1"/>
                          </a:solidFill>
                        </a:rPr>
                        <a:t>PC </a:t>
                      </a:r>
                      <a:r>
                        <a:rPr lang="en-US" sz="1800" dirty="0" smtClean="0">
                          <a:solidFill>
                            <a:schemeClr val="tx1"/>
                          </a:solidFill>
                        </a:rPr>
                        <a:t>:= </a:t>
                      </a:r>
                      <a:r>
                        <a:rPr lang="en-US" altLang="zh-CN" sz="1800" baseline="0" dirty="0" err="1" smtClean="0">
                          <a:solidFill>
                            <a:schemeClr val="tx1"/>
                          </a:solidFill>
                        </a:rPr>
                        <a:t>x</a:t>
                      </a:r>
                      <a:r>
                        <a:rPr lang="en-US" sz="1800" baseline="-25000" dirty="0" err="1" smtClean="0">
                          <a:solidFill>
                            <a:schemeClr val="tx1"/>
                          </a:solidFill>
                        </a:rPr>
                        <a:t>m</a:t>
                      </a:r>
                      <a:endParaRPr lang="en-US" sz="1800" baseline="-25000" dirty="0" smtClean="0">
                        <a:solidFill>
                          <a:schemeClr val="tx1"/>
                        </a:solidFill>
                      </a:endParaRPr>
                    </a:p>
                  </a:txBody>
                  <a:tcPr marL="68580" marR="68580" marT="34290" marB="34290"/>
                </a:tc>
              </a:tr>
              <a:tr h="342900">
                <a:tc vMerge="1">
                  <a:txBody>
                    <a:bodyPr/>
                    <a:lstStyle/>
                    <a:p>
                      <a:pPr algn="ctr"/>
                      <a:endParaRPr lang="en-US" sz="2000" dirty="0">
                        <a:solidFill>
                          <a:schemeClr val="tx1"/>
                        </a:solidFill>
                      </a:endParaRPr>
                    </a:p>
                  </a:txBody>
                  <a:tcPr/>
                </a:tc>
                <a:tc>
                  <a:txBody>
                    <a:bodyPr/>
                    <a:lstStyle/>
                    <a:p>
                      <a:pPr marL="0" marR="0" indent="0" algn="l" defTabSz="457189" rtl="0" eaLnBrk="1" fontAlgn="auto" latinLnBrk="0" hangingPunct="1">
                        <a:lnSpc>
                          <a:spcPct val="100000"/>
                        </a:lnSpc>
                        <a:spcBef>
                          <a:spcPts val="0"/>
                        </a:spcBef>
                        <a:spcAft>
                          <a:spcPts val="0"/>
                        </a:spcAft>
                        <a:buClrTx/>
                        <a:buSzTx/>
                        <a:buFontTx/>
                        <a:buNone/>
                        <a:tabLst/>
                        <a:defRPr/>
                      </a:pPr>
                      <a:r>
                        <a:rPr lang="en-US" altLang="zh-CN" sz="1800" dirty="0" smtClean="0">
                          <a:solidFill>
                            <a:schemeClr val="tx1"/>
                          </a:solidFill>
                        </a:rPr>
                        <a:t>ret</a:t>
                      </a:r>
                      <a:r>
                        <a:rPr lang="en-US" sz="1800" dirty="0" smtClean="0">
                          <a:solidFill>
                            <a:schemeClr val="tx1"/>
                          </a:solidFill>
                        </a:rPr>
                        <a:t> </a:t>
                      </a:r>
                      <a:r>
                        <a:rPr lang="en-US" altLang="zh-CN" sz="1800" baseline="0" dirty="0" err="1" smtClean="0">
                          <a:solidFill>
                            <a:schemeClr val="tx1"/>
                          </a:solidFill>
                        </a:rPr>
                        <a:t>x</a:t>
                      </a:r>
                      <a:r>
                        <a:rPr lang="en-US" sz="1800" baseline="-25000" dirty="0" err="1" smtClean="0">
                          <a:solidFill>
                            <a:schemeClr val="tx1"/>
                          </a:solidFill>
                        </a:rPr>
                        <a:t>m</a:t>
                      </a:r>
                      <a:endParaRPr lang="en-US" sz="1800" baseline="-25000" dirty="0" smtClean="0">
                        <a:solidFill>
                          <a:schemeClr val="tx1"/>
                        </a:solidFill>
                      </a:endParaRPr>
                    </a:p>
                  </a:txBody>
                  <a:tcPr marL="68580" marR="68580" marT="34290" marB="34290"/>
                </a:tc>
                <a:tc>
                  <a:txBody>
                    <a:bodyPr/>
                    <a:lstStyle/>
                    <a:p>
                      <a:pPr marL="0" marR="0" indent="0" algn="l" defTabSz="457189" rtl="0" eaLnBrk="1" fontAlgn="auto" latinLnBrk="0" hangingPunct="1">
                        <a:lnSpc>
                          <a:spcPct val="100000"/>
                        </a:lnSpc>
                        <a:spcBef>
                          <a:spcPts val="0"/>
                        </a:spcBef>
                        <a:spcAft>
                          <a:spcPts val="0"/>
                        </a:spcAft>
                        <a:buClrTx/>
                        <a:buSzTx/>
                        <a:buFontTx/>
                        <a:buNone/>
                        <a:tabLst/>
                        <a:defRPr/>
                      </a:pPr>
                      <a:r>
                        <a:rPr lang="en-US" sz="1800" baseline="0" dirty="0" smtClean="0">
                          <a:solidFill>
                            <a:schemeClr val="tx1"/>
                          </a:solidFill>
                        </a:rPr>
                        <a:t>PC </a:t>
                      </a:r>
                      <a:r>
                        <a:rPr lang="en-US" sz="1800" dirty="0" smtClean="0">
                          <a:solidFill>
                            <a:schemeClr val="tx1"/>
                          </a:solidFill>
                        </a:rPr>
                        <a:t>:= </a:t>
                      </a:r>
                      <a:r>
                        <a:rPr lang="en-US" altLang="zh-CN" sz="1800" baseline="0" dirty="0" err="1" smtClean="0">
                          <a:solidFill>
                            <a:schemeClr val="tx1"/>
                          </a:solidFill>
                        </a:rPr>
                        <a:t>x</a:t>
                      </a:r>
                      <a:r>
                        <a:rPr lang="en-US" sz="1800" baseline="-25000" dirty="0" err="1" smtClean="0">
                          <a:solidFill>
                            <a:schemeClr val="tx1"/>
                          </a:solidFill>
                        </a:rPr>
                        <a:t>m</a:t>
                      </a:r>
                      <a:endParaRPr lang="en-US" sz="1800" baseline="-25000" dirty="0" smtClean="0">
                        <a:solidFill>
                          <a:schemeClr val="tx1"/>
                        </a:solidFill>
                      </a:endParaRPr>
                    </a:p>
                  </a:txBody>
                  <a:tcPr marL="68580" marR="68580" marT="34290" marB="34290"/>
                </a:tc>
              </a:tr>
              <a:tr h="342900">
                <a:tc vMerge="1">
                  <a:txBody>
                    <a:bodyPr/>
                    <a:lstStyle/>
                    <a:p>
                      <a:pPr algn="ctr"/>
                      <a:endParaRPr lang="en-US" sz="2000" dirty="0">
                        <a:solidFill>
                          <a:schemeClr val="tx1"/>
                        </a:solidFill>
                      </a:endParaRPr>
                    </a:p>
                  </a:txBody>
                  <a:tcPr/>
                </a:tc>
                <a:tc>
                  <a:txBody>
                    <a:bodyPr/>
                    <a:lstStyle/>
                    <a:p>
                      <a:pPr algn="l"/>
                      <a:r>
                        <a:rPr lang="en-US" altLang="zh-CN" sz="1800" dirty="0" smtClean="0">
                          <a:solidFill>
                            <a:schemeClr val="tx1"/>
                          </a:solidFill>
                        </a:rPr>
                        <a:t>ret</a:t>
                      </a:r>
                      <a:endParaRPr lang="en-US" sz="1800" dirty="0">
                        <a:solidFill>
                          <a:schemeClr val="tx1"/>
                        </a:solidFill>
                      </a:endParaRPr>
                    </a:p>
                  </a:txBody>
                  <a:tcPr marL="68580" marR="68580" marT="34290" marB="34290"/>
                </a:tc>
                <a:tc>
                  <a:txBody>
                    <a:bodyPr/>
                    <a:lstStyle/>
                    <a:p>
                      <a:pPr marL="0" marR="0" indent="0" algn="l" defTabSz="457189"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rPr>
                        <a:t>PC :=  </a:t>
                      </a:r>
                      <a:r>
                        <a:rPr lang="en-US" sz="1800" dirty="0" err="1" smtClean="0">
                          <a:solidFill>
                            <a:schemeClr val="tx1"/>
                          </a:solidFill>
                        </a:rPr>
                        <a:t>lr</a:t>
                      </a:r>
                      <a:r>
                        <a:rPr lang="zh-CN" altLang="en-US" sz="1800" dirty="0" smtClean="0">
                          <a:solidFill>
                            <a:schemeClr val="tx1"/>
                          </a:solidFill>
                        </a:rPr>
                        <a:t> </a:t>
                      </a:r>
                      <a:endParaRPr lang="en-US" sz="1800" dirty="0" smtClean="0">
                        <a:solidFill>
                          <a:schemeClr val="tx1"/>
                        </a:solidFill>
                      </a:endParaRPr>
                    </a:p>
                  </a:txBody>
                  <a:tcPr marL="68580" marR="68580" marT="34290" marB="34290"/>
                </a:tc>
              </a:tr>
            </a:tbl>
          </a:graphicData>
        </a:graphic>
      </p:graphicFrame>
      <p:sp>
        <p:nvSpPr>
          <p:cNvPr id="8" name="Content Placeholder 7"/>
          <p:cNvSpPr>
            <a:spLocks noGrp="1"/>
          </p:cNvSpPr>
          <p:nvPr>
            <p:ph idx="15"/>
          </p:nvPr>
        </p:nvSpPr>
        <p:spPr/>
        <p:txBody>
          <a:bodyPr/>
          <a:lstStyle/>
          <a:p>
            <a:endParaRPr lang="en-US"/>
          </a:p>
        </p:txBody>
      </p:sp>
      <p:sp>
        <p:nvSpPr>
          <p:cNvPr id="9" name="TextBox 8"/>
          <p:cNvSpPr txBox="1"/>
          <p:nvPr/>
        </p:nvSpPr>
        <p:spPr>
          <a:xfrm>
            <a:off x="381866" y="945830"/>
            <a:ext cx="6035263" cy="461665"/>
          </a:xfrm>
          <a:prstGeom prst="rect">
            <a:avLst/>
          </a:prstGeom>
          <a:noFill/>
        </p:spPr>
        <p:txBody>
          <a:bodyPr wrap="square" rtlCol="0">
            <a:spAutoFit/>
          </a:bodyPr>
          <a:lstStyle/>
          <a:p>
            <a:pPr algn="ctr"/>
            <a:r>
              <a:rPr lang="en-US" sz="2400" dirty="0"/>
              <a:t>Indirect Control-flow Transfer Instructions</a:t>
            </a:r>
            <a:endParaRPr lang="en-US" altLang="zh-CN" sz="2400" dirty="0"/>
          </a:p>
        </p:txBody>
      </p:sp>
      <p:sp>
        <p:nvSpPr>
          <p:cNvPr id="3" name="Content Placeholder 2"/>
          <p:cNvSpPr>
            <a:spLocks noGrp="1"/>
          </p:cNvSpPr>
          <p:nvPr>
            <p:ph idx="15"/>
          </p:nvPr>
        </p:nvSpPr>
        <p:spPr/>
        <p:txBody>
          <a:bodyPr/>
          <a:lstStyle/>
          <a:p>
            <a:endParaRPr lang="en-US"/>
          </a:p>
        </p:txBody>
      </p:sp>
      <p:sp>
        <p:nvSpPr>
          <p:cNvPr id="10"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48622284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599380" y="2098514"/>
            <a:ext cx="2907968" cy="2075366"/>
          </a:xfrm>
          <a:prstGeom prst="rect">
            <a:avLst/>
          </a:prstGeom>
          <a:solidFill>
            <a:srgbClr val="FFFF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ysClr val="windowText" lastClr="000000"/>
                </a:solidFill>
              </a:rPr>
              <a:t>      0x24670 &lt;</a:t>
            </a:r>
            <a:r>
              <a:rPr lang="en-US" sz="1350" dirty="0" err="1">
                <a:solidFill>
                  <a:sysClr val="windowText" lastClr="000000"/>
                </a:solidFill>
              </a:rPr>
              <a:t>clock_gettime</a:t>
            </a:r>
            <a:r>
              <a:rPr lang="en-US" sz="1350" dirty="0">
                <a:solidFill>
                  <a:sysClr val="windowText" lastClr="000000"/>
                </a:solidFill>
              </a:rPr>
              <a:t>&gt;</a:t>
            </a: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p:txBody>
      </p:sp>
      <p:sp>
        <p:nvSpPr>
          <p:cNvPr id="3" name="TextBox 2"/>
          <p:cNvSpPr txBox="1"/>
          <p:nvPr/>
        </p:nvSpPr>
        <p:spPr>
          <a:xfrm>
            <a:off x="425302" y="975297"/>
            <a:ext cx="5653175" cy="461665"/>
          </a:xfrm>
          <a:prstGeom prst="rect">
            <a:avLst/>
          </a:prstGeom>
          <a:noFill/>
        </p:spPr>
        <p:txBody>
          <a:bodyPr wrap="square" rtlCol="0">
            <a:spAutoFit/>
          </a:bodyPr>
          <a:lstStyle/>
          <a:p>
            <a:pPr algn="ctr"/>
            <a:r>
              <a:rPr lang="en-US" sz="2400" dirty="0"/>
              <a:t>Return-Oriented Reloads</a:t>
            </a:r>
            <a:r>
              <a:rPr lang="en-US" sz="2400"/>
              <a:t>: </a:t>
            </a:r>
            <a:r>
              <a:rPr lang="en-US" altLang="zh-CN" sz="2400" smtClean="0"/>
              <a:t>E</a:t>
            </a:r>
            <a:r>
              <a:rPr lang="en-US" sz="2400" smtClean="0"/>
              <a:t>xample</a:t>
            </a:r>
            <a:endParaRPr lang="en-US" altLang="zh-CN" sz="2400" dirty="0"/>
          </a:p>
        </p:txBody>
      </p:sp>
      <p:sp>
        <p:nvSpPr>
          <p:cNvPr id="6" name="TextBox 5"/>
          <p:cNvSpPr txBox="1"/>
          <p:nvPr/>
        </p:nvSpPr>
        <p:spPr>
          <a:xfrm>
            <a:off x="880905" y="1708888"/>
            <a:ext cx="1126672" cy="300082"/>
          </a:xfrm>
          <a:prstGeom prst="rect">
            <a:avLst/>
          </a:prstGeom>
          <a:noFill/>
        </p:spPr>
        <p:txBody>
          <a:bodyPr wrap="square" rtlCol="0">
            <a:spAutoFit/>
          </a:bodyPr>
          <a:lstStyle/>
          <a:p>
            <a:r>
              <a:rPr lang="en-US" sz="1350"/>
              <a:t>Android App</a:t>
            </a:r>
          </a:p>
        </p:txBody>
      </p:sp>
      <p:sp>
        <p:nvSpPr>
          <p:cNvPr id="7" name="TextBox 6"/>
          <p:cNvSpPr txBox="1"/>
          <p:nvPr/>
        </p:nvSpPr>
        <p:spPr>
          <a:xfrm>
            <a:off x="4574004" y="1703248"/>
            <a:ext cx="1126672" cy="300082"/>
          </a:xfrm>
          <a:prstGeom prst="rect">
            <a:avLst/>
          </a:prstGeom>
          <a:noFill/>
        </p:spPr>
        <p:txBody>
          <a:bodyPr wrap="square" rtlCol="0">
            <a:spAutoFit/>
          </a:bodyPr>
          <a:lstStyle/>
          <a:p>
            <a:pPr algn="ctr"/>
            <a:r>
              <a:rPr lang="en-US" sz="1350" dirty="0" err="1"/>
              <a:t>libc.so</a:t>
            </a:r>
            <a:endParaRPr lang="en-US" sz="1350" dirty="0"/>
          </a:p>
        </p:txBody>
      </p:sp>
      <p:sp>
        <p:nvSpPr>
          <p:cNvPr id="39" name="Rounded Rectangle 38"/>
          <p:cNvSpPr/>
          <p:nvPr/>
        </p:nvSpPr>
        <p:spPr>
          <a:xfrm>
            <a:off x="425302" y="2105096"/>
            <a:ext cx="1992926" cy="2238600"/>
          </a:xfrm>
          <a:prstGeom prst="round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350" dirty="0" err="1">
                <a:solidFill>
                  <a:srgbClr val="FF0000"/>
                </a:solidFill>
              </a:rPr>
              <a:t>mov</a:t>
            </a:r>
            <a:r>
              <a:rPr lang="en-US" sz="1350" dirty="0">
                <a:solidFill>
                  <a:srgbClr val="FF0000"/>
                </a:solidFill>
              </a:rPr>
              <a:t> x19, 0x246a0</a:t>
            </a:r>
          </a:p>
          <a:p>
            <a:r>
              <a:rPr lang="en-US" sz="1350" dirty="0" err="1">
                <a:solidFill>
                  <a:sysClr val="windowText" lastClr="000000"/>
                </a:solidFill>
              </a:rPr>
              <a:t>mov</a:t>
            </a:r>
            <a:r>
              <a:rPr lang="en-US" sz="1350" dirty="0">
                <a:solidFill>
                  <a:sysClr val="windowText" lastClr="000000"/>
                </a:solidFill>
              </a:rPr>
              <a:t> x20, x30</a:t>
            </a:r>
          </a:p>
          <a:p>
            <a:r>
              <a:rPr lang="en-US" sz="1350" dirty="0">
                <a:solidFill>
                  <a:sysClr val="windowText" lastClr="000000"/>
                </a:solidFill>
              </a:rPr>
              <a:t>Label: </a:t>
            </a:r>
            <a:r>
              <a:rPr lang="en-US" sz="1350" dirty="0" err="1">
                <a:solidFill>
                  <a:sysClr val="windowText" lastClr="000000"/>
                </a:solidFill>
              </a:rPr>
              <a:t>adr</a:t>
            </a:r>
            <a:r>
              <a:rPr lang="en-US" sz="1350" dirty="0">
                <a:solidFill>
                  <a:sysClr val="windowText" lastClr="000000"/>
                </a:solidFill>
              </a:rPr>
              <a:t> x4, Label</a:t>
            </a:r>
          </a:p>
          <a:p>
            <a:r>
              <a:rPr lang="en-US" sz="1350" dirty="0">
                <a:solidFill>
                  <a:sysClr val="windowText" lastClr="000000"/>
                </a:solidFill>
              </a:rPr>
              <a:t>add x4, x4, #12</a:t>
            </a:r>
          </a:p>
          <a:p>
            <a:r>
              <a:rPr lang="en-US" sz="1350" dirty="0" err="1">
                <a:solidFill>
                  <a:sysClr val="windowText" lastClr="000000"/>
                </a:solidFill>
              </a:rPr>
              <a:t>br</a:t>
            </a:r>
            <a:r>
              <a:rPr lang="en-US" sz="1350" dirty="0">
                <a:solidFill>
                  <a:sysClr val="windowText" lastClr="000000"/>
                </a:solidFill>
              </a:rPr>
              <a:t> x19</a:t>
            </a:r>
          </a:p>
          <a:p>
            <a:r>
              <a:rPr lang="en-US" sz="1350" dirty="0" err="1">
                <a:solidFill>
                  <a:sysClr val="windowText" lastClr="000000"/>
                </a:solidFill>
              </a:rPr>
              <a:t>mov</a:t>
            </a:r>
            <a:r>
              <a:rPr lang="en-US" sz="1350" dirty="0">
                <a:solidFill>
                  <a:sysClr val="windowText" lastClr="000000"/>
                </a:solidFill>
              </a:rPr>
              <a:t> x30, x20</a:t>
            </a:r>
          </a:p>
          <a:p>
            <a:r>
              <a:rPr lang="en-US" sz="1350" dirty="0" err="1">
                <a:solidFill>
                  <a:sysClr val="windowText" lastClr="000000"/>
                </a:solidFill>
              </a:rPr>
              <a:t>mov</a:t>
            </a:r>
            <a:r>
              <a:rPr lang="en-US" sz="1350" dirty="0">
                <a:solidFill>
                  <a:sysClr val="windowText" lastClr="000000"/>
                </a:solidFill>
              </a:rPr>
              <a:t> x19, 0x246fc</a:t>
            </a:r>
          </a:p>
          <a:p>
            <a:r>
              <a:rPr lang="en-US" sz="1350" dirty="0" err="1">
                <a:solidFill>
                  <a:schemeClr val="tx1"/>
                </a:solidFill>
              </a:rPr>
              <a:t>blr</a:t>
            </a:r>
            <a:r>
              <a:rPr lang="en-US" sz="1350" dirty="0">
                <a:solidFill>
                  <a:schemeClr val="tx1"/>
                </a:solidFill>
              </a:rPr>
              <a:t> x19</a:t>
            </a:r>
          </a:p>
          <a:p>
            <a:r>
              <a:rPr lang="is-IS" sz="1350" dirty="0">
                <a:solidFill>
                  <a:sysClr val="windowText" lastClr="000000"/>
                </a:solidFill>
              </a:rPr>
              <a:t>…</a:t>
            </a:r>
            <a:endParaRPr lang="en-US" sz="1350" dirty="0">
              <a:solidFill>
                <a:sysClr val="windowText" lastClr="000000"/>
              </a:solidFill>
            </a:endParaRPr>
          </a:p>
          <a:p>
            <a:pPr algn="ctr"/>
            <a:endParaRPr lang="en-US" sz="1350" dirty="0">
              <a:solidFill>
                <a:sysClr val="windowText" lastClr="000000"/>
              </a:solidFill>
            </a:endParaRPr>
          </a:p>
        </p:txBody>
      </p:sp>
      <p:sp>
        <p:nvSpPr>
          <p:cNvPr id="9" name="Rectangle 8"/>
          <p:cNvSpPr/>
          <p:nvPr/>
        </p:nvSpPr>
        <p:spPr>
          <a:xfrm>
            <a:off x="3870708" y="2743810"/>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s-IS" sz="1350" dirty="0">
                <a:solidFill>
                  <a:sysClr val="windowText" lastClr="000000"/>
                </a:solidFill>
              </a:rPr>
              <a:t>0x246a0            blr x4              </a:t>
            </a:r>
          </a:p>
        </p:txBody>
      </p:sp>
      <p:sp>
        <p:nvSpPr>
          <p:cNvPr id="10" name="Rectangle 9"/>
          <p:cNvSpPr/>
          <p:nvPr/>
        </p:nvSpPr>
        <p:spPr>
          <a:xfrm>
            <a:off x="3870708" y="3353047"/>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s-IS" sz="1350" dirty="0">
                <a:solidFill>
                  <a:sysClr val="windowText" lastClr="000000"/>
                </a:solidFill>
              </a:rPr>
              <a:t>0x246fc                ret</a:t>
            </a:r>
          </a:p>
        </p:txBody>
      </p:sp>
      <p:cxnSp>
        <p:nvCxnSpPr>
          <p:cNvPr id="12" name="Straight Connector 11"/>
          <p:cNvCxnSpPr/>
          <p:nvPr/>
        </p:nvCxnSpPr>
        <p:spPr>
          <a:xfrm>
            <a:off x="5108969" y="2743810"/>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114597" y="3353047"/>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3"/>
          <p:cNvSpPr>
            <a:spLocks noGrp="1"/>
          </p:cNvSpPr>
          <p:nvPr>
            <p:ph idx="15"/>
          </p:nvPr>
        </p:nvSpPr>
        <p:spPr/>
        <p:txBody>
          <a:bodyPr/>
          <a:lstStyle/>
          <a:p>
            <a:endParaRPr lang="en-US"/>
          </a:p>
        </p:txBody>
      </p:sp>
      <p:sp>
        <p:nvSpPr>
          <p:cNvPr id="15" name="TextBox 14"/>
          <p:cNvSpPr txBox="1"/>
          <p:nvPr/>
        </p:nvSpPr>
        <p:spPr>
          <a:xfrm>
            <a:off x="2526001" y="2713166"/>
            <a:ext cx="548548" cy="338554"/>
          </a:xfrm>
          <a:prstGeom prst="rect">
            <a:avLst/>
          </a:prstGeom>
          <a:noFill/>
        </p:spPr>
        <p:txBody>
          <a:bodyPr wrap="none" rtlCol="0">
            <a:spAutoFit/>
          </a:bodyPr>
          <a:lstStyle/>
          <a:p>
            <a:r>
              <a:rPr lang="en-US" altLang="zh-CN" sz="1600" dirty="0" smtClean="0"/>
              <a:t>X19</a:t>
            </a:r>
            <a:endParaRPr lang="en-US" sz="1600" dirty="0"/>
          </a:p>
        </p:txBody>
      </p:sp>
      <p:sp>
        <p:nvSpPr>
          <p:cNvPr id="16" name="Right Arrow 15"/>
          <p:cNvSpPr/>
          <p:nvPr/>
        </p:nvSpPr>
        <p:spPr>
          <a:xfrm>
            <a:off x="3098265" y="2782315"/>
            <a:ext cx="636779" cy="230899"/>
          </a:xfrm>
          <a:prstGeom prst="rightArrow">
            <a:avLst/>
          </a:prstGeom>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Content Placeholder 1"/>
          <p:cNvSpPr>
            <a:spLocks noGrp="1"/>
          </p:cNvSpPr>
          <p:nvPr>
            <p:ph idx="15"/>
          </p:nvPr>
        </p:nvSpPr>
        <p:spPr/>
        <p:txBody>
          <a:bodyPr/>
          <a:lstStyle/>
          <a:p>
            <a:endParaRPr lang="en-US"/>
          </a:p>
        </p:txBody>
      </p:sp>
      <p:sp>
        <p:nvSpPr>
          <p:cNvPr id="17"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36147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80905" y="1708888"/>
            <a:ext cx="1126672" cy="300082"/>
          </a:xfrm>
          <a:prstGeom prst="rect">
            <a:avLst/>
          </a:prstGeom>
          <a:noFill/>
        </p:spPr>
        <p:txBody>
          <a:bodyPr wrap="square" rtlCol="0">
            <a:spAutoFit/>
          </a:bodyPr>
          <a:lstStyle/>
          <a:p>
            <a:r>
              <a:rPr lang="en-US" sz="1350"/>
              <a:t>Android App</a:t>
            </a:r>
          </a:p>
        </p:txBody>
      </p:sp>
      <p:sp>
        <p:nvSpPr>
          <p:cNvPr id="7" name="TextBox 6"/>
          <p:cNvSpPr txBox="1"/>
          <p:nvPr/>
        </p:nvSpPr>
        <p:spPr>
          <a:xfrm>
            <a:off x="4574004" y="1703248"/>
            <a:ext cx="1126672" cy="300082"/>
          </a:xfrm>
          <a:prstGeom prst="rect">
            <a:avLst/>
          </a:prstGeom>
          <a:noFill/>
        </p:spPr>
        <p:txBody>
          <a:bodyPr wrap="square" rtlCol="0">
            <a:spAutoFit/>
          </a:bodyPr>
          <a:lstStyle/>
          <a:p>
            <a:pPr algn="ctr"/>
            <a:r>
              <a:rPr lang="en-US" sz="1350" dirty="0" err="1"/>
              <a:t>libc.so</a:t>
            </a:r>
            <a:endParaRPr lang="en-US" sz="1350" dirty="0"/>
          </a:p>
        </p:txBody>
      </p:sp>
      <p:sp>
        <p:nvSpPr>
          <p:cNvPr id="39" name="Rounded Rectangle 38"/>
          <p:cNvSpPr/>
          <p:nvPr/>
        </p:nvSpPr>
        <p:spPr>
          <a:xfrm>
            <a:off x="425302" y="2105096"/>
            <a:ext cx="1992926" cy="2238600"/>
          </a:xfrm>
          <a:prstGeom prst="round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350" dirty="0" err="1">
                <a:solidFill>
                  <a:sysClr val="windowText" lastClr="000000"/>
                </a:solidFill>
              </a:rPr>
              <a:t>mov</a:t>
            </a:r>
            <a:r>
              <a:rPr lang="en-US" sz="1350" dirty="0">
                <a:solidFill>
                  <a:sysClr val="windowText" lastClr="000000"/>
                </a:solidFill>
              </a:rPr>
              <a:t> x19, 0x246a0</a:t>
            </a:r>
          </a:p>
          <a:p>
            <a:r>
              <a:rPr lang="en-US" sz="1350" dirty="0" err="1">
                <a:solidFill>
                  <a:srgbClr val="FF0000"/>
                </a:solidFill>
              </a:rPr>
              <a:t>mov</a:t>
            </a:r>
            <a:r>
              <a:rPr lang="en-US" sz="1350" dirty="0">
                <a:solidFill>
                  <a:srgbClr val="FF0000"/>
                </a:solidFill>
              </a:rPr>
              <a:t> x20, x30</a:t>
            </a:r>
          </a:p>
          <a:p>
            <a:r>
              <a:rPr lang="en-US" sz="1350" dirty="0">
                <a:solidFill>
                  <a:sysClr val="windowText" lastClr="000000"/>
                </a:solidFill>
              </a:rPr>
              <a:t>Label: </a:t>
            </a:r>
            <a:r>
              <a:rPr lang="en-US" sz="1350" dirty="0" err="1">
                <a:solidFill>
                  <a:sysClr val="windowText" lastClr="000000"/>
                </a:solidFill>
              </a:rPr>
              <a:t>adr</a:t>
            </a:r>
            <a:r>
              <a:rPr lang="en-US" sz="1350" dirty="0">
                <a:solidFill>
                  <a:sysClr val="windowText" lastClr="000000"/>
                </a:solidFill>
              </a:rPr>
              <a:t> x4, Label</a:t>
            </a:r>
          </a:p>
          <a:p>
            <a:r>
              <a:rPr lang="en-US" sz="1350" dirty="0">
                <a:solidFill>
                  <a:sysClr val="windowText" lastClr="000000"/>
                </a:solidFill>
              </a:rPr>
              <a:t>add x4, x4, #12</a:t>
            </a:r>
          </a:p>
          <a:p>
            <a:r>
              <a:rPr lang="en-US" sz="1350" dirty="0" err="1">
                <a:solidFill>
                  <a:sysClr val="windowText" lastClr="000000"/>
                </a:solidFill>
              </a:rPr>
              <a:t>br</a:t>
            </a:r>
            <a:r>
              <a:rPr lang="en-US" sz="1350" dirty="0">
                <a:solidFill>
                  <a:sysClr val="windowText" lastClr="000000"/>
                </a:solidFill>
              </a:rPr>
              <a:t> x19</a:t>
            </a:r>
          </a:p>
          <a:p>
            <a:r>
              <a:rPr lang="en-US" sz="1350" dirty="0" err="1">
                <a:solidFill>
                  <a:sysClr val="windowText" lastClr="000000"/>
                </a:solidFill>
              </a:rPr>
              <a:t>mov</a:t>
            </a:r>
            <a:r>
              <a:rPr lang="en-US" sz="1350" dirty="0">
                <a:solidFill>
                  <a:sysClr val="windowText" lastClr="000000"/>
                </a:solidFill>
              </a:rPr>
              <a:t> x30, x20</a:t>
            </a:r>
          </a:p>
          <a:p>
            <a:r>
              <a:rPr lang="en-US" sz="1350" dirty="0" err="1">
                <a:solidFill>
                  <a:sysClr val="windowText" lastClr="000000"/>
                </a:solidFill>
              </a:rPr>
              <a:t>mov</a:t>
            </a:r>
            <a:r>
              <a:rPr lang="en-US" sz="1350" dirty="0">
                <a:solidFill>
                  <a:sysClr val="windowText" lastClr="000000"/>
                </a:solidFill>
              </a:rPr>
              <a:t> x19, 0x246fc</a:t>
            </a:r>
          </a:p>
          <a:p>
            <a:r>
              <a:rPr lang="en-US" sz="1350" dirty="0" err="1">
                <a:solidFill>
                  <a:schemeClr val="tx1"/>
                </a:solidFill>
              </a:rPr>
              <a:t>blr</a:t>
            </a:r>
            <a:r>
              <a:rPr lang="en-US" sz="1350" dirty="0">
                <a:solidFill>
                  <a:schemeClr val="tx1"/>
                </a:solidFill>
              </a:rPr>
              <a:t> x19</a:t>
            </a:r>
          </a:p>
          <a:p>
            <a:r>
              <a:rPr lang="is-IS" sz="1350" dirty="0">
                <a:solidFill>
                  <a:sysClr val="windowText" lastClr="000000"/>
                </a:solidFill>
              </a:rPr>
              <a:t>…</a:t>
            </a:r>
            <a:endParaRPr lang="en-US" sz="1350" dirty="0">
              <a:solidFill>
                <a:sysClr val="windowText" lastClr="000000"/>
              </a:solidFill>
            </a:endParaRPr>
          </a:p>
          <a:p>
            <a:pPr algn="ctr"/>
            <a:endParaRPr lang="en-US" sz="1350" dirty="0">
              <a:solidFill>
                <a:sysClr val="windowText" lastClr="000000"/>
              </a:solidFill>
            </a:endParaRPr>
          </a:p>
        </p:txBody>
      </p:sp>
      <p:sp>
        <p:nvSpPr>
          <p:cNvPr id="9" name="Rectangle 8"/>
          <p:cNvSpPr/>
          <p:nvPr/>
        </p:nvSpPr>
        <p:spPr>
          <a:xfrm>
            <a:off x="3599380" y="2098514"/>
            <a:ext cx="2907968" cy="2075366"/>
          </a:xfrm>
          <a:prstGeom prst="rect">
            <a:avLst/>
          </a:prstGeom>
          <a:solidFill>
            <a:srgbClr val="FFFF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ysClr val="windowText" lastClr="000000"/>
                </a:solidFill>
              </a:rPr>
              <a:t>      0x24670 &lt;</a:t>
            </a:r>
            <a:r>
              <a:rPr lang="en-US" sz="1350" dirty="0" err="1">
                <a:solidFill>
                  <a:sysClr val="windowText" lastClr="000000"/>
                </a:solidFill>
              </a:rPr>
              <a:t>clock_gettime</a:t>
            </a:r>
            <a:r>
              <a:rPr lang="en-US" sz="1350" dirty="0">
                <a:solidFill>
                  <a:sysClr val="windowText" lastClr="000000"/>
                </a:solidFill>
              </a:rPr>
              <a:t>&gt;</a:t>
            </a: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p:txBody>
      </p:sp>
      <p:sp>
        <p:nvSpPr>
          <p:cNvPr id="10" name="Rectangle 9"/>
          <p:cNvSpPr/>
          <p:nvPr/>
        </p:nvSpPr>
        <p:spPr>
          <a:xfrm>
            <a:off x="3870708" y="2743810"/>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s-IS" sz="1350" dirty="0">
                <a:solidFill>
                  <a:sysClr val="windowText" lastClr="000000"/>
                </a:solidFill>
              </a:rPr>
              <a:t>0x246a0            blr x4              </a:t>
            </a:r>
          </a:p>
        </p:txBody>
      </p:sp>
      <p:sp>
        <p:nvSpPr>
          <p:cNvPr id="11" name="Rectangle 10"/>
          <p:cNvSpPr/>
          <p:nvPr/>
        </p:nvSpPr>
        <p:spPr>
          <a:xfrm>
            <a:off x="3870708" y="3353047"/>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s-IS" sz="1350" dirty="0">
                <a:solidFill>
                  <a:sysClr val="windowText" lastClr="000000"/>
                </a:solidFill>
              </a:rPr>
              <a:t>0x246fc                ret</a:t>
            </a:r>
          </a:p>
        </p:txBody>
      </p:sp>
      <p:cxnSp>
        <p:nvCxnSpPr>
          <p:cNvPr id="12" name="Straight Connector 11"/>
          <p:cNvCxnSpPr/>
          <p:nvPr/>
        </p:nvCxnSpPr>
        <p:spPr>
          <a:xfrm>
            <a:off x="5108969" y="2743810"/>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114597" y="3353047"/>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3"/>
          <p:cNvSpPr>
            <a:spLocks noGrp="1"/>
          </p:cNvSpPr>
          <p:nvPr>
            <p:ph idx="15"/>
          </p:nvPr>
        </p:nvSpPr>
        <p:spPr/>
        <p:txBody>
          <a:bodyPr/>
          <a:lstStyle/>
          <a:p>
            <a:endParaRPr lang="en-US"/>
          </a:p>
        </p:txBody>
      </p:sp>
      <p:sp>
        <p:nvSpPr>
          <p:cNvPr id="15" name="TextBox 14"/>
          <p:cNvSpPr txBox="1"/>
          <p:nvPr/>
        </p:nvSpPr>
        <p:spPr>
          <a:xfrm>
            <a:off x="425302" y="975297"/>
            <a:ext cx="5653175" cy="461665"/>
          </a:xfrm>
          <a:prstGeom prst="rect">
            <a:avLst/>
          </a:prstGeom>
          <a:noFill/>
        </p:spPr>
        <p:txBody>
          <a:bodyPr wrap="square" rtlCol="0">
            <a:spAutoFit/>
          </a:bodyPr>
          <a:lstStyle/>
          <a:p>
            <a:pPr algn="ctr"/>
            <a:r>
              <a:rPr lang="en-US" sz="2400" dirty="0"/>
              <a:t>Return-Oriented Reloads</a:t>
            </a:r>
            <a:r>
              <a:rPr lang="en-US" sz="2400"/>
              <a:t>: </a:t>
            </a:r>
            <a:r>
              <a:rPr lang="en-US" altLang="zh-CN" sz="2400" smtClean="0"/>
              <a:t>E</a:t>
            </a:r>
            <a:r>
              <a:rPr lang="en-US" sz="2400" smtClean="0"/>
              <a:t>xample</a:t>
            </a:r>
            <a:endParaRPr lang="en-US" altLang="zh-CN" sz="2400" dirty="0"/>
          </a:p>
        </p:txBody>
      </p:sp>
      <p:sp>
        <p:nvSpPr>
          <p:cNvPr id="2" name="Content Placeholder 1"/>
          <p:cNvSpPr>
            <a:spLocks noGrp="1"/>
          </p:cNvSpPr>
          <p:nvPr>
            <p:ph idx="15"/>
          </p:nvPr>
        </p:nvSpPr>
        <p:spPr/>
        <p:txBody>
          <a:bodyPr/>
          <a:lstStyle/>
          <a:p>
            <a:endParaRPr lang="en-US"/>
          </a:p>
        </p:txBody>
      </p:sp>
      <p:sp>
        <p:nvSpPr>
          <p:cNvPr id="16"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04251754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80905" y="1708888"/>
            <a:ext cx="1126672" cy="300082"/>
          </a:xfrm>
          <a:prstGeom prst="rect">
            <a:avLst/>
          </a:prstGeom>
          <a:noFill/>
        </p:spPr>
        <p:txBody>
          <a:bodyPr wrap="square" rtlCol="0">
            <a:spAutoFit/>
          </a:bodyPr>
          <a:lstStyle/>
          <a:p>
            <a:r>
              <a:rPr lang="en-US" sz="1350"/>
              <a:t>Android App</a:t>
            </a:r>
          </a:p>
        </p:txBody>
      </p:sp>
      <p:sp>
        <p:nvSpPr>
          <p:cNvPr id="7" name="TextBox 6"/>
          <p:cNvSpPr txBox="1"/>
          <p:nvPr/>
        </p:nvSpPr>
        <p:spPr>
          <a:xfrm>
            <a:off x="4574004" y="1703248"/>
            <a:ext cx="1126672" cy="300082"/>
          </a:xfrm>
          <a:prstGeom prst="rect">
            <a:avLst/>
          </a:prstGeom>
          <a:noFill/>
        </p:spPr>
        <p:txBody>
          <a:bodyPr wrap="square" rtlCol="0">
            <a:spAutoFit/>
          </a:bodyPr>
          <a:lstStyle/>
          <a:p>
            <a:pPr algn="ctr"/>
            <a:r>
              <a:rPr lang="en-US" sz="1350" dirty="0" err="1"/>
              <a:t>libc.so</a:t>
            </a:r>
            <a:endParaRPr lang="en-US" sz="1350" dirty="0"/>
          </a:p>
        </p:txBody>
      </p:sp>
      <p:sp>
        <p:nvSpPr>
          <p:cNvPr id="39" name="Rounded Rectangle 38"/>
          <p:cNvSpPr/>
          <p:nvPr/>
        </p:nvSpPr>
        <p:spPr>
          <a:xfrm>
            <a:off x="425302" y="2105096"/>
            <a:ext cx="1992926" cy="2238600"/>
          </a:xfrm>
          <a:prstGeom prst="round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350" dirty="0" err="1">
                <a:solidFill>
                  <a:sysClr val="windowText" lastClr="000000"/>
                </a:solidFill>
              </a:rPr>
              <a:t>mov</a:t>
            </a:r>
            <a:r>
              <a:rPr lang="en-US" sz="1350" dirty="0">
                <a:solidFill>
                  <a:sysClr val="windowText" lastClr="000000"/>
                </a:solidFill>
              </a:rPr>
              <a:t> x19, 0x246a0</a:t>
            </a:r>
          </a:p>
          <a:p>
            <a:r>
              <a:rPr lang="en-US" sz="1350" dirty="0" err="1">
                <a:solidFill>
                  <a:sysClr val="windowText" lastClr="000000"/>
                </a:solidFill>
              </a:rPr>
              <a:t>mov</a:t>
            </a:r>
            <a:r>
              <a:rPr lang="en-US" sz="1350" dirty="0">
                <a:solidFill>
                  <a:sysClr val="windowText" lastClr="000000"/>
                </a:solidFill>
              </a:rPr>
              <a:t> x20, x30</a:t>
            </a:r>
          </a:p>
          <a:p>
            <a:r>
              <a:rPr lang="en-US" sz="1350" dirty="0">
                <a:solidFill>
                  <a:srgbClr val="FF0000"/>
                </a:solidFill>
              </a:rPr>
              <a:t>Label: </a:t>
            </a:r>
            <a:r>
              <a:rPr lang="en-US" sz="1350" dirty="0" err="1">
                <a:solidFill>
                  <a:srgbClr val="FF0000"/>
                </a:solidFill>
              </a:rPr>
              <a:t>adr</a:t>
            </a:r>
            <a:r>
              <a:rPr lang="en-US" sz="1350" dirty="0">
                <a:solidFill>
                  <a:srgbClr val="FF0000"/>
                </a:solidFill>
              </a:rPr>
              <a:t> x4, Label</a:t>
            </a:r>
          </a:p>
          <a:p>
            <a:r>
              <a:rPr lang="en-US" sz="1350" dirty="0">
                <a:solidFill>
                  <a:sysClr val="windowText" lastClr="000000"/>
                </a:solidFill>
              </a:rPr>
              <a:t>add x4, x4, #12</a:t>
            </a:r>
          </a:p>
          <a:p>
            <a:r>
              <a:rPr lang="en-US" sz="1350" dirty="0" err="1">
                <a:solidFill>
                  <a:sysClr val="windowText" lastClr="000000"/>
                </a:solidFill>
              </a:rPr>
              <a:t>br</a:t>
            </a:r>
            <a:r>
              <a:rPr lang="en-US" sz="1350" dirty="0">
                <a:solidFill>
                  <a:sysClr val="windowText" lastClr="000000"/>
                </a:solidFill>
              </a:rPr>
              <a:t> x19</a:t>
            </a:r>
          </a:p>
          <a:p>
            <a:r>
              <a:rPr lang="en-US" sz="1350" dirty="0" err="1">
                <a:solidFill>
                  <a:sysClr val="windowText" lastClr="000000"/>
                </a:solidFill>
              </a:rPr>
              <a:t>mov</a:t>
            </a:r>
            <a:r>
              <a:rPr lang="en-US" sz="1350" dirty="0">
                <a:solidFill>
                  <a:sysClr val="windowText" lastClr="000000"/>
                </a:solidFill>
              </a:rPr>
              <a:t> x30, x20</a:t>
            </a:r>
          </a:p>
          <a:p>
            <a:r>
              <a:rPr lang="en-US" sz="1350" dirty="0" err="1">
                <a:solidFill>
                  <a:sysClr val="windowText" lastClr="000000"/>
                </a:solidFill>
              </a:rPr>
              <a:t>mov</a:t>
            </a:r>
            <a:r>
              <a:rPr lang="en-US" sz="1350" dirty="0">
                <a:solidFill>
                  <a:sysClr val="windowText" lastClr="000000"/>
                </a:solidFill>
              </a:rPr>
              <a:t> x19, 0x246fc</a:t>
            </a:r>
          </a:p>
          <a:p>
            <a:r>
              <a:rPr lang="en-US" sz="1350" dirty="0" err="1">
                <a:solidFill>
                  <a:schemeClr val="tx1"/>
                </a:solidFill>
              </a:rPr>
              <a:t>blr</a:t>
            </a:r>
            <a:r>
              <a:rPr lang="en-US" sz="1350" dirty="0">
                <a:solidFill>
                  <a:schemeClr val="tx1"/>
                </a:solidFill>
              </a:rPr>
              <a:t> x19</a:t>
            </a:r>
          </a:p>
          <a:p>
            <a:r>
              <a:rPr lang="is-IS" sz="1350" dirty="0">
                <a:solidFill>
                  <a:sysClr val="windowText" lastClr="000000"/>
                </a:solidFill>
              </a:rPr>
              <a:t>…</a:t>
            </a:r>
            <a:endParaRPr lang="en-US" sz="1350" dirty="0">
              <a:solidFill>
                <a:sysClr val="windowText" lastClr="000000"/>
              </a:solidFill>
            </a:endParaRPr>
          </a:p>
          <a:p>
            <a:pPr algn="ctr"/>
            <a:endParaRPr lang="en-US" sz="1350" dirty="0">
              <a:solidFill>
                <a:sysClr val="windowText" lastClr="000000"/>
              </a:solidFill>
            </a:endParaRPr>
          </a:p>
        </p:txBody>
      </p:sp>
      <p:sp>
        <p:nvSpPr>
          <p:cNvPr id="9" name="Rectangle 8"/>
          <p:cNvSpPr/>
          <p:nvPr/>
        </p:nvSpPr>
        <p:spPr>
          <a:xfrm>
            <a:off x="3599380" y="2098514"/>
            <a:ext cx="2907968" cy="2075366"/>
          </a:xfrm>
          <a:prstGeom prst="rect">
            <a:avLst/>
          </a:prstGeom>
          <a:solidFill>
            <a:srgbClr val="FFFF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ysClr val="windowText" lastClr="000000"/>
                </a:solidFill>
              </a:rPr>
              <a:t>      0x24670 &lt;</a:t>
            </a:r>
            <a:r>
              <a:rPr lang="en-US" sz="1350" dirty="0" err="1">
                <a:solidFill>
                  <a:sysClr val="windowText" lastClr="000000"/>
                </a:solidFill>
              </a:rPr>
              <a:t>clock_gettime</a:t>
            </a:r>
            <a:r>
              <a:rPr lang="en-US" sz="1350" dirty="0">
                <a:solidFill>
                  <a:sysClr val="windowText" lastClr="000000"/>
                </a:solidFill>
              </a:rPr>
              <a:t>&gt;</a:t>
            </a: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p:txBody>
      </p:sp>
      <p:sp>
        <p:nvSpPr>
          <p:cNvPr id="10" name="Rectangle 9"/>
          <p:cNvSpPr/>
          <p:nvPr/>
        </p:nvSpPr>
        <p:spPr>
          <a:xfrm>
            <a:off x="3870708" y="2743810"/>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s-IS" sz="1350" dirty="0">
                <a:solidFill>
                  <a:sysClr val="windowText" lastClr="000000"/>
                </a:solidFill>
              </a:rPr>
              <a:t>0x246a0            blr x4              </a:t>
            </a:r>
          </a:p>
        </p:txBody>
      </p:sp>
      <p:sp>
        <p:nvSpPr>
          <p:cNvPr id="11" name="Rectangle 10"/>
          <p:cNvSpPr/>
          <p:nvPr/>
        </p:nvSpPr>
        <p:spPr>
          <a:xfrm>
            <a:off x="3870708" y="3353047"/>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s-IS" sz="1350" dirty="0">
                <a:solidFill>
                  <a:sysClr val="windowText" lastClr="000000"/>
                </a:solidFill>
              </a:rPr>
              <a:t>0x246fc                ret</a:t>
            </a:r>
          </a:p>
        </p:txBody>
      </p:sp>
      <p:cxnSp>
        <p:nvCxnSpPr>
          <p:cNvPr id="12" name="Straight Connector 11"/>
          <p:cNvCxnSpPr/>
          <p:nvPr/>
        </p:nvCxnSpPr>
        <p:spPr>
          <a:xfrm>
            <a:off x="5108969" y="2743810"/>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114597" y="3353047"/>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3"/>
          <p:cNvSpPr>
            <a:spLocks noGrp="1"/>
          </p:cNvSpPr>
          <p:nvPr>
            <p:ph idx="15"/>
          </p:nvPr>
        </p:nvSpPr>
        <p:spPr/>
        <p:txBody>
          <a:bodyPr/>
          <a:lstStyle/>
          <a:p>
            <a:endParaRPr lang="en-US"/>
          </a:p>
        </p:txBody>
      </p:sp>
      <p:sp>
        <p:nvSpPr>
          <p:cNvPr id="15" name="TextBox 14"/>
          <p:cNvSpPr txBox="1"/>
          <p:nvPr/>
        </p:nvSpPr>
        <p:spPr>
          <a:xfrm>
            <a:off x="425302" y="975297"/>
            <a:ext cx="5653175" cy="461665"/>
          </a:xfrm>
          <a:prstGeom prst="rect">
            <a:avLst/>
          </a:prstGeom>
          <a:noFill/>
        </p:spPr>
        <p:txBody>
          <a:bodyPr wrap="square" rtlCol="0">
            <a:spAutoFit/>
          </a:bodyPr>
          <a:lstStyle/>
          <a:p>
            <a:pPr algn="ctr"/>
            <a:r>
              <a:rPr lang="en-US" sz="2400" dirty="0"/>
              <a:t>Return-Oriented Reloads</a:t>
            </a:r>
            <a:r>
              <a:rPr lang="en-US" sz="2400"/>
              <a:t>: </a:t>
            </a:r>
            <a:r>
              <a:rPr lang="en-US" altLang="zh-CN" sz="2400" smtClean="0"/>
              <a:t>E</a:t>
            </a:r>
            <a:r>
              <a:rPr lang="en-US" sz="2400" smtClean="0"/>
              <a:t>xample</a:t>
            </a:r>
            <a:endParaRPr lang="en-US" altLang="zh-CN" sz="2400" dirty="0"/>
          </a:p>
        </p:txBody>
      </p:sp>
      <p:sp>
        <p:nvSpPr>
          <p:cNvPr id="2" name="Content Placeholder 1"/>
          <p:cNvSpPr>
            <a:spLocks noGrp="1"/>
          </p:cNvSpPr>
          <p:nvPr>
            <p:ph idx="15"/>
          </p:nvPr>
        </p:nvSpPr>
        <p:spPr/>
        <p:txBody>
          <a:bodyPr/>
          <a:lstStyle/>
          <a:p>
            <a:endParaRPr lang="en-US"/>
          </a:p>
        </p:txBody>
      </p:sp>
      <p:sp>
        <p:nvSpPr>
          <p:cNvPr id="16"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70484112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80905" y="1708888"/>
            <a:ext cx="1126672" cy="300082"/>
          </a:xfrm>
          <a:prstGeom prst="rect">
            <a:avLst/>
          </a:prstGeom>
          <a:noFill/>
        </p:spPr>
        <p:txBody>
          <a:bodyPr wrap="square" rtlCol="0">
            <a:spAutoFit/>
          </a:bodyPr>
          <a:lstStyle/>
          <a:p>
            <a:r>
              <a:rPr lang="en-US" sz="1350"/>
              <a:t>Android App</a:t>
            </a:r>
          </a:p>
        </p:txBody>
      </p:sp>
      <p:sp>
        <p:nvSpPr>
          <p:cNvPr id="7" name="TextBox 6"/>
          <p:cNvSpPr txBox="1"/>
          <p:nvPr/>
        </p:nvSpPr>
        <p:spPr>
          <a:xfrm>
            <a:off x="4574004" y="1703248"/>
            <a:ext cx="1126672" cy="300082"/>
          </a:xfrm>
          <a:prstGeom prst="rect">
            <a:avLst/>
          </a:prstGeom>
          <a:noFill/>
        </p:spPr>
        <p:txBody>
          <a:bodyPr wrap="square" rtlCol="0">
            <a:spAutoFit/>
          </a:bodyPr>
          <a:lstStyle/>
          <a:p>
            <a:pPr algn="ctr"/>
            <a:r>
              <a:rPr lang="en-US" sz="1350" dirty="0" err="1"/>
              <a:t>libc.so</a:t>
            </a:r>
            <a:endParaRPr lang="en-US" sz="1350" dirty="0"/>
          </a:p>
        </p:txBody>
      </p:sp>
      <p:sp>
        <p:nvSpPr>
          <p:cNvPr id="39" name="Rounded Rectangle 38"/>
          <p:cNvSpPr/>
          <p:nvPr/>
        </p:nvSpPr>
        <p:spPr>
          <a:xfrm>
            <a:off x="425302" y="2105096"/>
            <a:ext cx="1992926" cy="2238600"/>
          </a:xfrm>
          <a:prstGeom prst="round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350" dirty="0" err="1">
                <a:solidFill>
                  <a:sysClr val="windowText" lastClr="000000"/>
                </a:solidFill>
              </a:rPr>
              <a:t>mov</a:t>
            </a:r>
            <a:r>
              <a:rPr lang="en-US" sz="1350" dirty="0">
                <a:solidFill>
                  <a:sysClr val="windowText" lastClr="000000"/>
                </a:solidFill>
              </a:rPr>
              <a:t> x19, 0x246a0</a:t>
            </a:r>
          </a:p>
          <a:p>
            <a:r>
              <a:rPr lang="en-US" sz="1350" dirty="0" err="1">
                <a:solidFill>
                  <a:sysClr val="windowText" lastClr="000000"/>
                </a:solidFill>
              </a:rPr>
              <a:t>mov</a:t>
            </a:r>
            <a:r>
              <a:rPr lang="en-US" sz="1350" dirty="0">
                <a:solidFill>
                  <a:sysClr val="windowText" lastClr="000000"/>
                </a:solidFill>
              </a:rPr>
              <a:t> x20, x30</a:t>
            </a:r>
          </a:p>
          <a:p>
            <a:r>
              <a:rPr lang="en-US" sz="1350" dirty="0">
                <a:solidFill>
                  <a:sysClr val="windowText" lastClr="000000"/>
                </a:solidFill>
              </a:rPr>
              <a:t>Label: </a:t>
            </a:r>
            <a:r>
              <a:rPr lang="en-US" sz="1350" dirty="0" err="1">
                <a:solidFill>
                  <a:sysClr val="windowText" lastClr="000000"/>
                </a:solidFill>
              </a:rPr>
              <a:t>adr</a:t>
            </a:r>
            <a:r>
              <a:rPr lang="en-US" sz="1350" dirty="0">
                <a:solidFill>
                  <a:sysClr val="windowText" lastClr="000000"/>
                </a:solidFill>
              </a:rPr>
              <a:t> x4, Label</a:t>
            </a:r>
          </a:p>
          <a:p>
            <a:r>
              <a:rPr lang="en-US" sz="1350" dirty="0">
                <a:solidFill>
                  <a:srgbClr val="FF0000"/>
                </a:solidFill>
              </a:rPr>
              <a:t>add x4, x4, #12</a:t>
            </a:r>
          </a:p>
          <a:p>
            <a:r>
              <a:rPr lang="en-US" sz="1350" dirty="0" err="1">
                <a:solidFill>
                  <a:sysClr val="windowText" lastClr="000000"/>
                </a:solidFill>
              </a:rPr>
              <a:t>br</a:t>
            </a:r>
            <a:r>
              <a:rPr lang="en-US" sz="1350" dirty="0">
                <a:solidFill>
                  <a:sysClr val="windowText" lastClr="000000"/>
                </a:solidFill>
              </a:rPr>
              <a:t> x19</a:t>
            </a:r>
          </a:p>
          <a:p>
            <a:r>
              <a:rPr lang="en-US" sz="1350" dirty="0" err="1">
                <a:solidFill>
                  <a:sysClr val="windowText" lastClr="000000"/>
                </a:solidFill>
              </a:rPr>
              <a:t>mov</a:t>
            </a:r>
            <a:r>
              <a:rPr lang="en-US" sz="1350" dirty="0">
                <a:solidFill>
                  <a:sysClr val="windowText" lastClr="000000"/>
                </a:solidFill>
              </a:rPr>
              <a:t> x30, x20</a:t>
            </a:r>
          </a:p>
          <a:p>
            <a:r>
              <a:rPr lang="en-US" sz="1350" dirty="0" err="1">
                <a:solidFill>
                  <a:sysClr val="windowText" lastClr="000000"/>
                </a:solidFill>
              </a:rPr>
              <a:t>mov</a:t>
            </a:r>
            <a:r>
              <a:rPr lang="en-US" sz="1350" dirty="0">
                <a:solidFill>
                  <a:sysClr val="windowText" lastClr="000000"/>
                </a:solidFill>
              </a:rPr>
              <a:t> x19, 0x246fc</a:t>
            </a:r>
          </a:p>
          <a:p>
            <a:r>
              <a:rPr lang="en-US" sz="1350" dirty="0" err="1">
                <a:solidFill>
                  <a:schemeClr val="tx1"/>
                </a:solidFill>
              </a:rPr>
              <a:t>blr</a:t>
            </a:r>
            <a:r>
              <a:rPr lang="en-US" sz="1350" dirty="0">
                <a:solidFill>
                  <a:schemeClr val="tx1"/>
                </a:solidFill>
              </a:rPr>
              <a:t> x19</a:t>
            </a:r>
          </a:p>
          <a:p>
            <a:r>
              <a:rPr lang="is-IS" sz="1350" dirty="0">
                <a:solidFill>
                  <a:sysClr val="windowText" lastClr="000000"/>
                </a:solidFill>
              </a:rPr>
              <a:t>…</a:t>
            </a:r>
            <a:endParaRPr lang="en-US" sz="1350" dirty="0">
              <a:solidFill>
                <a:sysClr val="windowText" lastClr="000000"/>
              </a:solidFill>
            </a:endParaRPr>
          </a:p>
          <a:p>
            <a:pPr algn="ctr"/>
            <a:endParaRPr lang="en-US" sz="1350" dirty="0">
              <a:solidFill>
                <a:sysClr val="windowText" lastClr="000000"/>
              </a:solidFill>
            </a:endParaRPr>
          </a:p>
        </p:txBody>
      </p:sp>
      <p:sp>
        <p:nvSpPr>
          <p:cNvPr id="9" name="Rectangle 8"/>
          <p:cNvSpPr/>
          <p:nvPr/>
        </p:nvSpPr>
        <p:spPr>
          <a:xfrm>
            <a:off x="3599380" y="2098514"/>
            <a:ext cx="2907968" cy="2075366"/>
          </a:xfrm>
          <a:prstGeom prst="rect">
            <a:avLst/>
          </a:prstGeom>
          <a:solidFill>
            <a:srgbClr val="FFFF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ysClr val="windowText" lastClr="000000"/>
                </a:solidFill>
              </a:rPr>
              <a:t>      0x24670 &lt;</a:t>
            </a:r>
            <a:r>
              <a:rPr lang="en-US" sz="1350" dirty="0" err="1">
                <a:solidFill>
                  <a:sysClr val="windowText" lastClr="000000"/>
                </a:solidFill>
              </a:rPr>
              <a:t>clock_gettime</a:t>
            </a:r>
            <a:r>
              <a:rPr lang="en-US" sz="1350" dirty="0">
                <a:solidFill>
                  <a:sysClr val="windowText" lastClr="000000"/>
                </a:solidFill>
              </a:rPr>
              <a:t>&gt;</a:t>
            </a: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p:txBody>
      </p:sp>
      <p:sp>
        <p:nvSpPr>
          <p:cNvPr id="10" name="Rectangle 9"/>
          <p:cNvSpPr/>
          <p:nvPr/>
        </p:nvSpPr>
        <p:spPr>
          <a:xfrm>
            <a:off x="3870708" y="2743810"/>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s-IS" sz="1350" dirty="0">
                <a:solidFill>
                  <a:sysClr val="windowText" lastClr="000000"/>
                </a:solidFill>
              </a:rPr>
              <a:t>0x246a0            blr x4              </a:t>
            </a:r>
          </a:p>
        </p:txBody>
      </p:sp>
      <p:sp>
        <p:nvSpPr>
          <p:cNvPr id="11" name="Rectangle 10"/>
          <p:cNvSpPr/>
          <p:nvPr/>
        </p:nvSpPr>
        <p:spPr>
          <a:xfrm>
            <a:off x="3870708" y="3353047"/>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s-IS" sz="1350" dirty="0">
                <a:solidFill>
                  <a:sysClr val="windowText" lastClr="000000"/>
                </a:solidFill>
              </a:rPr>
              <a:t>0x246fc                ret</a:t>
            </a:r>
          </a:p>
        </p:txBody>
      </p:sp>
      <p:cxnSp>
        <p:nvCxnSpPr>
          <p:cNvPr id="12" name="Straight Connector 11"/>
          <p:cNvCxnSpPr/>
          <p:nvPr/>
        </p:nvCxnSpPr>
        <p:spPr>
          <a:xfrm>
            <a:off x="5108969" y="2743810"/>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114597" y="3353047"/>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3"/>
          <p:cNvSpPr>
            <a:spLocks noGrp="1"/>
          </p:cNvSpPr>
          <p:nvPr>
            <p:ph idx="15"/>
          </p:nvPr>
        </p:nvSpPr>
        <p:spPr/>
        <p:txBody>
          <a:bodyPr/>
          <a:lstStyle/>
          <a:p>
            <a:endParaRPr lang="en-US"/>
          </a:p>
        </p:txBody>
      </p:sp>
      <p:sp>
        <p:nvSpPr>
          <p:cNvPr id="15" name="TextBox 14"/>
          <p:cNvSpPr txBox="1"/>
          <p:nvPr/>
        </p:nvSpPr>
        <p:spPr>
          <a:xfrm>
            <a:off x="425302" y="975297"/>
            <a:ext cx="5653175" cy="461665"/>
          </a:xfrm>
          <a:prstGeom prst="rect">
            <a:avLst/>
          </a:prstGeom>
          <a:noFill/>
        </p:spPr>
        <p:txBody>
          <a:bodyPr wrap="square" rtlCol="0">
            <a:spAutoFit/>
          </a:bodyPr>
          <a:lstStyle/>
          <a:p>
            <a:pPr algn="ctr"/>
            <a:r>
              <a:rPr lang="en-US" sz="2400" dirty="0"/>
              <a:t>Return-Oriented Reloads</a:t>
            </a:r>
            <a:r>
              <a:rPr lang="en-US" sz="2400"/>
              <a:t>: </a:t>
            </a:r>
            <a:r>
              <a:rPr lang="en-US" altLang="zh-CN" sz="2400" smtClean="0"/>
              <a:t>E</a:t>
            </a:r>
            <a:r>
              <a:rPr lang="en-US" sz="2400" smtClean="0"/>
              <a:t>xample</a:t>
            </a:r>
            <a:endParaRPr lang="en-US" altLang="zh-CN" sz="2400" dirty="0"/>
          </a:p>
        </p:txBody>
      </p:sp>
      <p:sp>
        <p:nvSpPr>
          <p:cNvPr id="2" name="TextBox 1"/>
          <p:cNvSpPr txBox="1"/>
          <p:nvPr/>
        </p:nvSpPr>
        <p:spPr>
          <a:xfrm>
            <a:off x="-63393" y="3168381"/>
            <a:ext cx="434734" cy="338554"/>
          </a:xfrm>
          <a:prstGeom prst="rect">
            <a:avLst/>
          </a:prstGeom>
          <a:noFill/>
        </p:spPr>
        <p:txBody>
          <a:bodyPr wrap="none" rtlCol="0">
            <a:spAutoFit/>
          </a:bodyPr>
          <a:lstStyle/>
          <a:p>
            <a:r>
              <a:rPr lang="en-US" altLang="zh-CN" sz="1600" dirty="0" smtClean="0"/>
              <a:t>X4</a:t>
            </a:r>
            <a:endParaRPr lang="en-US" sz="1600" dirty="0"/>
          </a:p>
        </p:txBody>
      </p:sp>
      <p:sp>
        <p:nvSpPr>
          <p:cNvPr id="3" name="Right Arrow 2"/>
          <p:cNvSpPr/>
          <p:nvPr/>
        </p:nvSpPr>
        <p:spPr>
          <a:xfrm>
            <a:off x="289638" y="3260714"/>
            <a:ext cx="271328" cy="153888"/>
          </a:xfrm>
          <a:prstGeom prst="rightArrow">
            <a:avLst/>
          </a:prstGeom>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4"/>
          <p:cNvSpPr>
            <a:spLocks noGrp="1"/>
          </p:cNvSpPr>
          <p:nvPr>
            <p:ph idx="15"/>
          </p:nvPr>
        </p:nvSpPr>
        <p:spPr/>
        <p:txBody>
          <a:bodyPr/>
          <a:lstStyle/>
          <a:p>
            <a:endParaRPr lang="en-US"/>
          </a:p>
        </p:txBody>
      </p:sp>
      <p:sp>
        <p:nvSpPr>
          <p:cNvPr id="16"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63784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599380" y="2098514"/>
            <a:ext cx="2907968" cy="2075366"/>
          </a:xfrm>
          <a:prstGeom prst="rect">
            <a:avLst/>
          </a:prstGeom>
          <a:solidFill>
            <a:srgbClr val="FFFF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ysClr val="windowText" lastClr="000000"/>
                </a:solidFill>
              </a:rPr>
              <a:t>      0x24670 &lt;</a:t>
            </a:r>
            <a:r>
              <a:rPr lang="en-US" sz="1350" dirty="0" err="1">
                <a:solidFill>
                  <a:sysClr val="windowText" lastClr="000000"/>
                </a:solidFill>
              </a:rPr>
              <a:t>clock_gettime</a:t>
            </a:r>
            <a:r>
              <a:rPr lang="en-US" sz="1350" dirty="0">
                <a:solidFill>
                  <a:sysClr val="windowText" lastClr="000000"/>
                </a:solidFill>
              </a:rPr>
              <a:t>&gt;</a:t>
            </a: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p:txBody>
      </p:sp>
      <p:sp>
        <p:nvSpPr>
          <p:cNvPr id="6" name="TextBox 5"/>
          <p:cNvSpPr txBox="1"/>
          <p:nvPr/>
        </p:nvSpPr>
        <p:spPr>
          <a:xfrm>
            <a:off x="880905" y="1708888"/>
            <a:ext cx="1126672" cy="300082"/>
          </a:xfrm>
          <a:prstGeom prst="rect">
            <a:avLst/>
          </a:prstGeom>
          <a:noFill/>
        </p:spPr>
        <p:txBody>
          <a:bodyPr wrap="square" rtlCol="0">
            <a:spAutoFit/>
          </a:bodyPr>
          <a:lstStyle/>
          <a:p>
            <a:r>
              <a:rPr lang="en-US" sz="1350"/>
              <a:t>Android App</a:t>
            </a:r>
          </a:p>
        </p:txBody>
      </p:sp>
      <p:sp>
        <p:nvSpPr>
          <p:cNvPr id="7" name="TextBox 6"/>
          <p:cNvSpPr txBox="1"/>
          <p:nvPr/>
        </p:nvSpPr>
        <p:spPr>
          <a:xfrm>
            <a:off x="4574004" y="1703248"/>
            <a:ext cx="1126672" cy="300082"/>
          </a:xfrm>
          <a:prstGeom prst="rect">
            <a:avLst/>
          </a:prstGeom>
          <a:noFill/>
        </p:spPr>
        <p:txBody>
          <a:bodyPr wrap="square" rtlCol="0">
            <a:spAutoFit/>
          </a:bodyPr>
          <a:lstStyle/>
          <a:p>
            <a:pPr algn="ctr"/>
            <a:r>
              <a:rPr lang="en-US" sz="1350" dirty="0" err="1"/>
              <a:t>libc.so</a:t>
            </a:r>
            <a:endParaRPr lang="en-US" sz="1350" dirty="0"/>
          </a:p>
        </p:txBody>
      </p:sp>
      <p:sp>
        <p:nvSpPr>
          <p:cNvPr id="39" name="Rounded Rectangle 38"/>
          <p:cNvSpPr/>
          <p:nvPr/>
        </p:nvSpPr>
        <p:spPr>
          <a:xfrm>
            <a:off x="425302" y="2105096"/>
            <a:ext cx="1992926" cy="2238600"/>
          </a:xfrm>
          <a:prstGeom prst="round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350" dirty="0" err="1">
                <a:solidFill>
                  <a:sysClr val="windowText" lastClr="000000"/>
                </a:solidFill>
              </a:rPr>
              <a:t>mov</a:t>
            </a:r>
            <a:r>
              <a:rPr lang="en-US" sz="1350" dirty="0">
                <a:solidFill>
                  <a:sysClr val="windowText" lastClr="000000"/>
                </a:solidFill>
              </a:rPr>
              <a:t> x19, 0x246a0</a:t>
            </a:r>
          </a:p>
          <a:p>
            <a:r>
              <a:rPr lang="en-US" sz="1350" dirty="0" err="1">
                <a:solidFill>
                  <a:sysClr val="windowText" lastClr="000000"/>
                </a:solidFill>
              </a:rPr>
              <a:t>mov</a:t>
            </a:r>
            <a:r>
              <a:rPr lang="en-US" sz="1350" dirty="0">
                <a:solidFill>
                  <a:sysClr val="windowText" lastClr="000000"/>
                </a:solidFill>
              </a:rPr>
              <a:t> x20, x30</a:t>
            </a:r>
          </a:p>
          <a:p>
            <a:r>
              <a:rPr lang="en-US" sz="1350" dirty="0">
                <a:solidFill>
                  <a:sysClr val="windowText" lastClr="000000"/>
                </a:solidFill>
              </a:rPr>
              <a:t>Label: </a:t>
            </a:r>
            <a:r>
              <a:rPr lang="en-US" sz="1350" dirty="0" err="1">
                <a:solidFill>
                  <a:sysClr val="windowText" lastClr="000000"/>
                </a:solidFill>
              </a:rPr>
              <a:t>adr</a:t>
            </a:r>
            <a:r>
              <a:rPr lang="en-US" sz="1350" dirty="0">
                <a:solidFill>
                  <a:sysClr val="windowText" lastClr="000000"/>
                </a:solidFill>
              </a:rPr>
              <a:t> x4, Label</a:t>
            </a:r>
          </a:p>
          <a:p>
            <a:r>
              <a:rPr lang="en-US" sz="1350" dirty="0">
                <a:solidFill>
                  <a:sysClr val="windowText" lastClr="000000"/>
                </a:solidFill>
              </a:rPr>
              <a:t>add x4, x4, #12</a:t>
            </a:r>
          </a:p>
          <a:p>
            <a:r>
              <a:rPr lang="en-US" sz="1350" dirty="0" err="1">
                <a:solidFill>
                  <a:srgbClr val="FF0000"/>
                </a:solidFill>
              </a:rPr>
              <a:t>br</a:t>
            </a:r>
            <a:r>
              <a:rPr lang="en-US" sz="1350" dirty="0">
                <a:solidFill>
                  <a:srgbClr val="FF0000"/>
                </a:solidFill>
              </a:rPr>
              <a:t> x19</a:t>
            </a:r>
          </a:p>
          <a:p>
            <a:r>
              <a:rPr lang="en-US" sz="1350" dirty="0" err="1">
                <a:solidFill>
                  <a:sysClr val="windowText" lastClr="000000"/>
                </a:solidFill>
              </a:rPr>
              <a:t>mov</a:t>
            </a:r>
            <a:r>
              <a:rPr lang="en-US" sz="1350" dirty="0">
                <a:solidFill>
                  <a:sysClr val="windowText" lastClr="000000"/>
                </a:solidFill>
              </a:rPr>
              <a:t> x30, x20</a:t>
            </a:r>
          </a:p>
          <a:p>
            <a:r>
              <a:rPr lang="en-US" sz="1350" dirty="0" err="1">
                <a:solidFill>
                  <a:sysClr val="windowText" lastClr="000000"/>
                </a:solidFill>
              </a:rPr>
              <a:t>mov</a:t>
            </a:r>
            <a:r>
              <a:rPr lang="en-US" sz="1350" dirty="0">
                <a:solidFill>
                  <a:sysClr val="windowText" lastClr="000000"/>
                </a:solidFill>
              </a:rPr>
              <a:t> x19, 0x246fc</a:t>
            </a:r>
          </a:p>
          <a:p>
            <a:r>
              <a:rPr lang="en-US" sz="1350" dirty="0" err="1">
                <a:solidFill>
                  <a:schemeClr val="tx1"/>
                </a:solidFill>
              </a:rPr>
              <a:t>blr</a:t>
            </a:r>
            <a:r>
              <a:rPr lang="en-US" sz="1350" dirty="0">
                <a:solidFill>
                  <a:schemeClr val="tx1"/>
                </a:solidFill>
              </a:rPr>
              <a:t> x19</a:t>
            </a:r>
          </a:p>
          <a:p>
            <a:r>
              <a:rPr lang="is-IS" sz="1350" dirty="0">
                <a:solidFill>
                  <a:sysClr val="windowText" lastClr="000000"/>
                </a:solidFill>
              </a:rPr>
              <a:t>…</a:t>
            </a:r>
            <a:endParaRPr lang="en-US" sz="1350" dirty="0">
              <a:solidFill>
                <a:sysClr val="windowText" lastClr="000000"/>
              </a:solidFill>
            </a:endParaRPr>
          </a:p>
          <a:p>
            <a:pPr algn="ctr"/>
            <a:endParaRPr lang="en-US" sz="1350" dirty="0">
              <a:solidFill>
                <a:sysClr val="windowText" lastClr="000000"/>
              </a:solidFill>
            </a:endParaRPr>
          </a:p>
        </p:txBody>
      </p:sp>
      <p:cxnSp>
        <p:nvCxnSpPr>
          <p:cNvPr id="10" name="Straight Arrow Connector 9"/>
          <p:cNvCxnSpPr/>
          <p:nvPr/>
        </p:nvCxnSpPr>
        <p:spPr>
          <a:xfrm flipV="1">
            <a:off x="1204150" y="2904225"/>
            <a:ext cx="2666558" cy="217882"/>
          </a:xfrm>
          <a:prstGeom prst="straightConnector1">
            <a:avLst/>
          </a:prstGeom>
          <a:ln w="44450">
            <a:solidFill>
              <a:srgbClr val="00B0F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870708" y="2743810"/>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s-IS" sz="1350" dirty="0">
                <a:solidFill>
                  <a:sysClr val="windowText" lastClr="000000"/>
                </a:solidFill>
              </a:rPr>
              <a:t>0x246a0            blr x4              </a:t>
            </a:r>
          </a:p>
        </p:txBody>
      </p:sp>
      <p:sp>
        <p:nvSpPr>
          <p:cNvPr id="12" name="Rectangle 11"/>
          <p:cNvSpPr/>
          <p:nvPr/>
        </p:nvSpPr>
        <p:spPr>
          <a:xfrm>
            <a:off x="3870708" y="3353047"/>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s-IS" sz="1350" dirty="0">
                <a:solidFill>
                  <a:sysClr val="windowText" lastClr="000000"/>
                </a:solidFill>
              </a:rPr>
              <a:t>0x246fc                ret</a:t>
            </a:r>
          </a:p>
        </p:txBody>
      </p:sp>
      <p:cxnSp>
        <p:nvCxnSpPr>
          <p:cNvPr id="13" name="Straight Connector 12"/>
          <p:cNvCxnSpPr/>
          <p:nvPr/>
        </p:nvCxnSpPr>
        <p:spPr>
          <a:xfrm>
            <a:off x="5108969" y="2743810"/>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114597" y="3353047"/>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idx="15"/>
          </p:nvPr>
        </p:nvSpPr>
        <p:spPr/>
        <p:txBody>
          <a:bodyPr/>
          <a:lstStyle/>
          <a:p>
            <a:endParaRPr lang="en-US"/>
          </a:p>
        </p:txBody>
      </p:sp>
      <p:sp>
        <p:nvSpPr>
          <p:cNvPr id="17" name="TextBox 16"/>
          <p:cNvSpPr txBox="1"/>
          <p:nvPr/>
        </p:nvSpPr>
        <p:spPr>
          <a:xfrm>
            <a:off x="425302" y="975297"/>
            <a:ext cx="5653175" cy="461665"/>
          </a:xfrm>
          <a:prstGeom prst="rect">
            <a:avLst/>
          </a:prstGeom>
          <a:noFill/>
        </p:spPr>
        <p:txBody>
          <a:bodyPr wrap="square" rtlCol="0">
            <a:spAutoFit/>
          </a:bodyPr>
          <a:lstStyle/>
          <a:p>
            <a:pPr algn="ctr"/>
            <a:r>
              <a:rPr lang="en-US" sz="2400" dirty="0"/>
              <a:t>Return-Oriented Reloads</a:t>
            </a:r>
            <a:r>
              <a:rPr lang="en-US" sz="2400"/>
              <a:t>: </a:t>
            </a:r>
            <a:r>
              <a:rPr lang="en-US" altLang="zh-CN" sz="2400" smtClean="0"/>
              <a:t>E</a:t>
            </a:r>
            <a:r>
              <a:rPr lang="en-US" sz="2400" smtClean="0"/>
              <a:t>xample</a:t>
            </a:r>
            <a:endParaRPr lang="en-US" altLang="zh-CN" sz="2400" dirty="0"/>
          </a:p>
        </p:txBody>
      </p:sp>
      <p:sp>
        <p:nvSpPr>
          <p:cNvPr id="2" name="Content Placeholder 1"/>
          <p:cNvSpPr>
            <a:spLocks noGrp="1"/>
          </p:cNvSpPr>
          <p:nvPr>
            <p:ph idx="15"/>
          </p:nvPr>
        </p:nvSpPr>
        <p:spPr/>
        <p:txBody>
          <a:bodyPr/>
          <a:lstStyle/>
          <a:p>
            <a:endParaRPr lang="en-US"/>
          </a:p>
        </p:txBody>
      </p:sp>
      <p:sp>
        <p:nvSpPr>
          <p:cNvPr id="16"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70718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599380" y="2098514"/>
            <a:ext cx="2907968" cy="2075366"/>
          </a:xfrm>
          <a:prstGeom prst="rect">
            <a:avLst/>
          </a:prstGeom>
          <a:solidFill>
            <a:srgbClr val="FFFF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ysClr val="windowText" lastClr="000000"/>
                </a:solidFill>
              </a:rPr>
              <a:t>      0x24670 &lt;</a:t>
            </a:r>
            <a:r>
              <a:rPr lang="en-US" sz="1350" dirty="0" err="1">
                <a:solidFill>
                  <a:sysClr val="windowText" lastClr="000000"/>
                </a:solidFill>
              </a:rPr>
              <a:t>clock_gettime</a:t>
            </a:r>
            <a:r>
              <a:rPr lang="en-US" sz="1350" dirty="0">
                <a:solidFill>
                  <a:sysClr val="windowText" lastClr="000000"/>
                </a:solidFill>
              </a:rPr>
              <a:t>&gt;</a:t>
            </a: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p:txBody>
      </p:sp>
      <p:sp>
        <p:nvSpPr>
          <p:cNvPr id="6" name="TextBox 5"/>
          <p:cNvSpPr txBox="1"/>
          <p:nvPr/>
        </p:nvSpPr>
        <p:spPr>
          <a:xfrm>
            <a:off x="880905" y="1708888"/>
            <a:ext cx="1126672" cy="300082"/>
          </a:xfrm>
          <a:prstGeom prst="rect">
            <a:avLst/>
          </a:prstGeom>
          <a:noFill/>
        </p:spPr>
        <p:txBody>
          <a:bodyPr wrap="square" rtlCol="0">
            <a:spAutoFit/>
          </a:bodyPr>
          <a:lstStyle/>
          <a:p>
            <a:r>
              <a:rPr lang="en-US" sz="1350"/>
              <a:t>Android App</a:t>
            </a:r>
          </a:p>
        </p:txBody>
      </p:sp>
      <p:sp>
        <p:nvSpPr>
          <p:cNvPr id="7" name="TextBox 6"/>
          <p:cNvSpPr txBox="1"/>
          <p:nvPr/>
        </p:nvSpPr>
        <p:spPr>
          <a:xfrm>
            <a:off x="4574004" y="1703248"/>
            <a:ext cx="1126672" cy="300082"/>
          </a:xfrm>
          <a:prstGeom prst="rect">
            <a:avLst/>
          </a:prstGeom>
          <a:noFill/>
        </p:spPr>
        <p:txBody>
          <a:bodyPr wrap="square" rtlCol="0">
            <a:spAutoFit/>
          </a:bodyPr>
          <a:lstStyle/>
          <a:p>
            <a:pPr algn="ctr"/>
            <a:r>
              <a:rPr lang="en-US" sz="1350" dirty="0" err="1"/>
              <a:t>libc.so</a:t>
            </a:r>
            <a:endParaRPr lang="en-US" sz="1350" dirty="0"/>
          </a:p>
        </p:txBody>
      </p:sp>
      <p:sp>
        <p:nvSpPr>
          <p:cNvPr id="39" name="Rounded Rectangle 38"/>
          <p:cNvSpPr/>
          <p:nvPr/>
        </p:nvSpPr>
        <p:spPr>
          <a:xfrm>
            <a:off x="425302" y="2105096"/>
            <a:ext cx="1992926" cy="2238600"/>
          </a:xfrm>
          <a:prstGeom prst="round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350" dirty="0" err="1">
                <a:solidFill>
                  <a:sysClr val="windowText" lastClr="000000"/>
                </a:solidFill>
              </a:rPr>
              <a:t>mov</a:t>
            </a:r>
            <a:r>
              <a:rPr lang="en-US" sz="1350" dirty="0">
                <a:solidFill>
                  <a:sysClr val="windowText" lastClr="000000"/>
                </a:solidFill>
              </a:rPr>
              <a:t> x19, 0x246a0</a:t>
            </a:r>
          </a:p>
          <a:p>
            <a:r>
              <a:rPr lang="en-US" sz="1350" dirty="0" err="1">
                <a:solidFill>
                  <a:sysClr val="windowText" lastClr="000000"/>
                </a:solidFill>
              </a:rPr>
              <a:t>mov</a:t>
            </a:r>
            <a:r>
              <a:rPr lang="en-US" sz="1350" dirty="0">
                <a:solidFill>
                  <a:sysClr val="windowText" lastClr="000000"/>
                </a:solidFill>
              </a:rPr>
              <a:t> x20, x30</a:t>
            </a:r>
          </a:p>
          <a:p>
            <a:r>
              <a:rPr lang="en-US" sz="1350" dirty="0">
                <a:solidFill>
                  <a:sysClr val="windowText" lastClr="000000"/>
                </a:solidFill>
              </a:rPr>
              <a:t>Label: </a:t>
            </a:r>
            <a:r>
              <a:rPr lang="en-US" sz="1350" dirty="0" err="1">
                <a:solidFill>
                  <a:sysClr val="windowText" lastClr="000000"/>
                </a:solidFill>
              </a:rPr>
              <a:t>adr</a:t>
            </a:r>
            <a:r>
              <a:rPr lang="en-US" sz="1350" dirty="0">
                <a:solidFill>
                  <a:sysClr val="windowText" lastClr="000000"/>
                </a:solidFill>
              </a:rPr>
              <a:t> x4, Label</a:t>
            </a:r>
          </a:p>
          <a:p>
            <a:r>
              <a:rPr lang="en-US" sz="1350" dirty="0">
                <a:solidFill>
                  <a:sysClr val="windowText" lastClr="000000"/>
                </a:solidFill>
              </a:rPr>
              <a:t>add x4, x4, #12</a:t>
            </a:r>
          </a:p>
          <a:p>
            <a:r>
              <a:rPr lang="en-US" sz="1350" dirty="0" err="1">
                <a:solidFill>
                  <a:schemeClr val="tx1"/>
                </a:solidFill>
              </a:rPr>
              <a:t>br</a:t>
            </a:r>
            <a:r>
              <a:rPr lang="en-US" sz="1350" dirty="0">
                <a:solidFill>
                  <a:schemeClr val="tx1"/>
                </a:solidFill>
              </a:rPr>
              <a:t> x19</a:t>
            </a:r>
          </a:p>
          <a:p>
            <a:r>
              <a:rPr lang="en-US" sz="1350" dirty="0" err="1">
                <a:solidFill>
                  <a:sysClr val="windowText" lastClr="000000"/>
                </a:solidFill>
              </a:rPr>
              <a:t>mov</a:t>
            </a:r>
            <a:r>
              <a:rPr lang="en-US" sz="1350" dirty="0">
                <a:solidFill>
                  <a:sysClr val="windowText" lastClr="000000"/>
                </a:solidFill>
              </a:rPr>
              <a:t> x30, x20</a:t>
            </a:r>
          </a:p>
          <a:p>
            <a:r>
              <a:rPr lang="en-US" sz="1350" dirty="0" err="1">
                <a:solidFill>
                  <a:sysClr val="windowText" lastClr="000000"/>
                </a:solidFill>
              </a:rPr>
              <a:t>mov</a:t>
            </a:r>
            <a:r>
              <a:rPr lang="en-US" sz="1350" dirty="0">
                <a:solidFill>
                  <a:sysClr val="windowText" lastClr="000000"/>
                </a:solidFill>
              </a:rPr>
              <a:t> x19, 0x246fc</a:t>
            </a:r>
          </a:p>
          <a:p>
            <a:r>
              <a:rPr lang="en-US" sz="1350" dirty="0" err="1">
                <a:solidFill>
                  <a:schemeClr val="tx1"/>
                </a:solidFill>
              </a:rPr>
              <a:t>blr</a:t>
            </a:r>
            <a:r>
              <a:rPr lang="en-US" sz="1350" dirty="0">
                <a:solidFill>
                  <a:schemeClr val="tx1"/>
                </a:solidFill>
              </a:rPr>
              <a:t> x19</a:t>
            </a:r>
          </a:p>
          <a:p>
            <a:r>
              <a:rPr lang="is-IS" sz="1350" dirty="0">
                <a:solidFill>
                  <a:sysClr val="windowText" lastClr="000000"/>
                </a:solidFill>
              </a:rPr>
              <a:t>…</a:t>
            </a:r>
            <a:endParaRPr lang="en-US" sz="1350" dirty="0">
              <a:solidFill>
                <a:sysClr val="windowText" lastClr="000000"/>
              </a:solidFill>
            </a:endParaRPr>
          </a:p>
          <a:p>
            <a:pPr algn="ctr"/>
            <a:endParaRPr lang="en-US" sz="1350" dirty="0">
              <a:solidFill>
                <a:sysClr val="windowText" lastClr="000000"/>
              </a:solidFill>
            </a:endParaRPr>
          </a:p>
        </p:txBody>
      </p:sp>
      <p:cxnSp>
        <p:nvCxnSpPr>
          <p:cNvPr id="10" name="Straight Arrow Connector 9"/>
          <p:cNvCxnSpPr/>
          <p:nvPr/>
        </p:nvCxnSpPr>
        <p:spPr>
          <a:xfrm flipV="1">
            <a:off x="1187005" y="2885689"/>
            <a:ext cx="2683703" cy="219272"/>
          </a:xfrm>
          <a:prstGeom prst="straightConnector1">
            <a:avLst/>
          </a:prstGeom>
          <a:ln w="44450">
            <a:solidFill>
              <a:srgbClr val="00B0F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870708" y="2743810"/>
            <a:ext cx="2365310" cy="307910"/>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s-IS" sz="1350" dirty="0">
                <a:solidFill>
                  <a:sysClr val="windowText" lastClr="000000"/>
                </a:solidFill>
              </a:rPr>
              <a:t>0x246a0            blr x4              </a:t>
            </a:r>
          </a:p>
        </p:txBody>
      </p:sp>
      <p:sp>
        <p:nvSpPr>
          <p:cNvPr id="12" name="Rectangle 11"/>
          <p:cNvSpPr/>
          <p:nvPr/>
        </p:nvSpPr>
        <p:spPr>
          <a:xfrm>
            <a:off x="3870708" y="3353047"/>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s-IS" sz="1350" dirty="0">
                <a:solidFill>
                  <a:sysClr val="windowText" lastClr="000000"/>
                </a:solidFill>
              </a:rPr>
              <a:t>0x246fc                ret</a:t>
            </a:r>
          </a:p>
        </p:txBody>
      </p:sp>
      <p:cxnSp>
        <p:nvCxnSpPr>
          <p:cNvPr id="13" name="Straight Connector 12"/>
          <p:cNvCxnSpPr/>
          <p:nvPr/>
        </p:nvCxnSpPr>
        <p:spPr>
          <a:xfrm>
            <a:off x="5108969" y="2743810"/>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114597" y="3353047"/>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idx="15"/>
          </p:nvPr>
        </p:nvSpPr>
        <p:spPr/>
        <p:txBody>
          <a:bodyPr/>
          <a:lstStyle/>
          <a:p>
            <a:endParaRPr lang="en-US"/>
          </a:p>
        </p:txBody>
      </p:sp>
      <p:sp>
        <p:nvSpPr>
          <p:cNvPr id="17" name="TextBox 16"/>
          <p:cNvSpPr txBox="1"/>
          <p:nvPr/>
        </p:nvSpPr>
        <p:spPr>
          <a:xfrm>
            <a:off x="425302" y="975297"/>
            <a:ext cx="5653175" cy="461665"/>
          </a:xfrm>
          <a:prstGeom prst="rect">
            <a:avLst/>
          </a:prstGeom>
          <a:noFill/>
        </p:spPr>
        <p:txBody>
          <a:bodyPr wrap="square" rtlCol="0">
            <a:spAutoFit/>
          </a:bodyPr>
          <a:lstStyle/>
          <a:p>
            <a:pPr algn="ctr"/>
            <a:r>
              <a:rPr lang="en-US" sz="2400" dirty="0"/>
              <a:t>Return-Oriented Reloads</a:t>
            </a:r>
            <a:r>
              <a:rPr lang="en-US" sz="2400"/>
              <a:t>: </a:t>
            </a:r>
            <a:r>
              <a:rPr lang="en-US" altLang="zh-CN" sz="2400" smtClean="0"/>
              <a:t>E</a:t>
            </a:r>
            <a:r>
              <a:rPr lang="en-US" sz="2400" smtClean="0"/>
              <a:t>xample</a:t>
            </a:r>
            <a:endParaRPr lang="en-US" altLang="zh-CN" sz="2400" dirty="0"/>
          </a:p>
        </p:txBody>
      </p:sp>
      <p:sp>
        <p:nvSpPr>
          <p:cNvPr id="2" name="Content Placeholder 1"/>
          <p:cNvSpPr>
            <a:spLocks noGrp="1"/>
          </p:cNvSpPr>
          <p:nvPr>
            <p:ph idx="15"/>
          </p:nvPr>
        </p:nvSpPr>
        <p:spPr/>
        <p:txBody>
          <a:bodyPr/>
          <a:lstStyle/>
          <a:p>
            <a:endParaRPr lang="en-US"/>
          </a:p>
        </p:txBody>
      </p:sp>
      <p:sp>
        <p:nvSpPr>
          <p:cNvPr id="16"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20682245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599380" y="2098514"/>
            <a:ext cx="2907968" cy="2075366"/>
          </a:xfrm>
          <a:prstGeom prst="rect">
            <a:avLst/>
          </a:prstGeom>
          <a:solidFill>
            <a:srgbClr val="FFFF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ysClr val="windowText" lastClr="000000"/>
                </a:solidFill>
              </a:rPr>
              <a:t>      0x24670 &lt;</a:t>
            </a:r>
            <a:r>
              <a:rPr lang="en-US" sz="1350" dirty="0" err="1">
                <a:solidFill>
                  <a:sysClr val="windowText" lastClr="000000"/>
                </a:solidFill>
              </a:rPr>
              <a:t>clock_gettime</a:t>
            </a:r>
            <a:r>
              <a:rPr lang="en-US" sz="1350" dirty="0">
                <a:solidFill>
                  <a:sysClr val="windowText" lastClr="000000"/>
                </a:solidFill>
              </a:rPr>
              <a:t>&gt;</a:t>
            </a: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p:txBody>
      </p:sp>
      <p:sp>
        <p:nvSpPr>
          <p:cNvPr id="11" name="Rectangle 10"/>
          <p:cNvSpPr/>
          <p:nvPr/>
        </p:nvSpPr>
        <p:spPr>
          <a:xfrm>
            <a:off x="3870708" y="2743810"/>
            <a:ext cx="2365310" cy="307910"/>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s-IS" sz="1350" dirty="0">
                <a:solidFill>
                  <a:sysClr val="windowText" lastClr="000000"/>
                </a:solidFill>
              </a:rPr>
              <a:t>0x246a0            blr x4              </a:t>
            </a:r>
          </a:p>
        </p:txBody>
      </p:sp>
      <p:sp>
        <p:nvSpPr>
          <p:cNvPr id="12" name="Rectangle 11"/>
          <p:cNvSpPr/>
          <p:nvPr/>
        </p:nvSpPr>
        <p:spPr>
          <a:xfrm>
            <a:off x="3870708" y="3353047"/>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s-IS" sz="1350" dirty="0">
                <a:solidFill>
                  <a:sysClr val="windowText" lastClr="000000"/>
                </a:solidFill>
              </a:rPr>
              <a:t>0x246fc                ret</a:t>
            </a:r>
          </a:p>
        </p:txBody>
      </p:sp>
      <p:cxnSp>
        <p:nvCxnSpPr>
          <p:cNvPr id="13" name="Straight Connector 12"/>
          <p:cNvCxnSpPr/>
          <p:nvPr/>
        </p:nvCxnSpPr>
        <p:spPr>
          <a:xfrm>
            <a:off x="5108969" y="2743810"/>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114597" y="3353047"/>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880905" y="1708888"/>
            <a:ext cx="1126672" cy="300082"/>
          </a:xfrm>
          <a:prstGeom prst="rect">
            <a:avLst/>
          </a:prstGeom>
          <a:noFill/>
        </p:spPr>
        <p:txBody>
          <a:bodyPr wrap="square" rtlCol="0">
            <a:spAutoFit/>
          </a:bodyPr>
          <a:lstStyle/>
          <a:p>
            <a:r>
              <a:rPr lang="en-US" sz="1350"/>
              <a:t>Android App</a:t>
            </a:r>
          </a:p>
        </p:txBody>
      </p:sp>
      <p:sp>
        <p:nvSpPr>
          <p:cNvPr id="7" name="TextBox 6"/>
          <p:cNvSpPr txBox="1"/>
          <p:nvPr/>
        </p:nvSpPr>
        <p:spPr>
          <a:xfrm>
            <a:off x="4574004" y="1703248"/>
            <a:ext cx="1126672" cy="300082"/>
          </a:xfrm>
          <a:prstGeom prst="rect">
            <a:avLst/>
          </a:prstGeom>
          <a:noFill/>
        </p:spPr>
        <p:txBody>
          <a:bodyPr wrap="square" rtlCol="0">
            <a:spAutoFit/>
          </a:bodyPr>
          <a:lstStyle/>
          <a:p>
            <a:pPr algn="ctr"/>
            <a:r>
              <a:rPr lang="en-US" sz="1350" dirty="0" err="1"/>
              <a:t>libc.so</a:t>
            </a:r>
            <a:endParaRPr lang="en-US" sz="1350" dirty="0"/>
          </a:p>
        </p:txBody>
      </p:sp>
      <p:sp>
        <p:nvSpPr>
          <p:cNvPr id="39" name="Rounded Rectangle 38"/>
          <p:cNvSpPr/>
          <p:nvPr/>
        </p:nvSpPr>
        <p:spPr>
          <a:xfrm>
            <a:off x="425302" y="2105096"/>
            <a:ext cx="1992926" cy="2238600"/>
          </a:xfrm>
          <a:prstGeom prst="round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350" dirty="0" err="1">
                <a:solidFill>
                  <a:sysClr val="windowText" lastClr="000000"/>
                </a:solidFill>
              </a:rPr>
              <a:t>mov</a:t>
            </a:r>
            <a:r>
              <a:rPr lang="en-US" sz="1350" dirty="0">
                <a:solidFill>
                  <a:sysClr val="windowText" lastClr="000000"/>
                </a:solidFill>
              </a:rPr>
              <a:t> x19, 0x246a0</a:t>
            </a:r>
          </a:p>
          <a:p>
            <a:r>
              <a:rPr lang="en-US" sz="1350" dirty="0" err="1">
                <a:solidFill>
                  <a:sysClr val="windowText" lastClr="000000"/>
                </a:solidFill>
              </a:rPr>
              <a:t>mov</a:t>
            </a:r>
            <a:r>
              <a:rPr lang="en-US" sz="1350" dirty="0">
                <a:solidFill>
                  <a:sysClr val="windowText" lastClr="000000"/>
                </a:solidFill>
              </a:rPr>
              <a:t> x20, x30</a:t>
            </a:r>
          </a:p>
          <a:p>
            <a:r>
              <a:rPr lang="en-US" sz="1350" dirty="0">
                <a:solidFill>
                  <a:sysClr val="windowText" lastClr="000000"/>
                </a:solidFill>
              </a:rPr>
              <a:t>Label: </a:t>
            </a:r>
            <a:r>
              <a:rPr lang="en-US" sz="1350" dirty="0" err="1">
                <a:solidFill>
                  <a:sysClr val="windowText" lastClr="000000"/>
                </a:solidFill>
              </a:rPr>
              <a:t>adr</a:t>
            </a:r>
            <a:r>
              <a:rPr lang="en-US" sz="1350" dirty="0">
                <a:solidFill>
                  <a:sysClr val="windowText" lastClr="000000"/>
                </a:solidFill>
              </a:rPr>
              <a:t> x4, Label</a:t>
            </a:r>
          </a:p>
          <a:p>
            <a:r>
              <a:rPr lang="en-US" sz="1350" dirty="0">
                <a:solidFill>
                  <a:sysClr val="windowText" lastClr="000000"/>
                </a:solidFill>
              </a:rPr>
              <a:t>add x4, x4, #12</a:t>
            </a:r>
          </a:p>
          <a:p>
            <a:r>
              <a:rPr lang="en-US" sz="1350" dirty="0" err="1">
                <a:solidFill>
                  <a:sysClr val="windowText" lastClr="000000"/>
                </a:solidFill>
              </a:rPr>
              <a:t>br</a:t>
            </a:r>
            <a:r>
              <a:rPr lang="en-US" sz="1350" dirty="0">
                <a:solidFill>
                  <a:sysClr val="windowText" lastClr="000000"/>
                </a:solidFill>
              </a:rPr>
              <a:t> x19</a:t>
            </a:r>
          </a:p>
          <a:p>
            <a:r>
              <a:rPr lang="en-US" sz="1350" dirty="0" err="1">
                <a:solidFill>
                  <a:sysClr val="windowText" lastClr="000000"/>
                </a:solidFill>
              </a:rPr>
              <a:t>mov</a:t>
            </a:r>
            <a:r>
              <a:rPr lang="en-US" sz="1350" dirty="0">
                <a:solidFill>
                  <a:sysClr val="windowText" lastClr="000000"/>
                </a:solidFill>
              </a:rPr>
              <a:t> x30, x20</a:t>
            </a:r>
          </a:p>
          <a:p>
            <a:r>
              <a:rPr lang="en-US" sz="1350" dirty="0" err="1">
                <a:solidFill>
                  <a:sysClr val="windowText" lastClr="000000"/>
                </a:solidFill>
              </a:rPr>
              <a:t>mov</a:t>
            </a:r>
            <a:r>
              <a:rPr lang="en-US" sz="1350" dirty="0">
                <a:solidFill>
                  <a:sysClr val="windowText" lastClr="000000"/>
                </a:solidFill>
              </a:rPr>
              <a:t> x19, 0x246fc</a:t>
            </a:r>
          </a:p>
          <a:p>
            <a:r>
              <a:rPr lang="en-US" sz="1350" dirty="0" err="1">
                <a:solidFill>
                  <a:schemeClr val="tx1"/>
                </a:solidFill>
              </a:rPr>
              <a:t>blr</a:t>
            </a:r>
            <a:r>
              <a:rPr lang="en-US" sz="1350" dirty="0">
                <a:solidFill>
                  <a:schemeClr val="tx1"/>
                </a:solidFill>
              </a:rPr>
              <a:t> x19</a:t>
            </a:r>
          </a:p>
          <a:p>
            <a:r>
              <a:rPr lang="is-IS" sz="1350" dirty="0">
                <a:solidFill>
                  <a:sysClr val="windowText" lastClr="000000"/>
                </a:solidFill>
              </a:rPr>
              <a:t>…</a:t>
            </a:r>
            <a:endParaRPr lang="en-US" sz="1350" dirty="0">
              <a:solidFill>
                <a:sysClr val="windowText" lastClr="000000"/>
              </a:solidFill>
            </a:endParaRPr>
          </a:p>
          <a:p>
            <a:pPr algn="ctr"/>
            <a:endParaRPr lang="en-US" sz="1350" dirty="0">
              <a:solidFill>
                <a:sysClr val="windowText" lastClr="000000"/>
              </a:solidFill>
            </a:endParaRPr>
          </a:p>
        </p:txBody>
      </p:sp>
      <p:cxnSp>
        <p:nvCxnSpPr>
          <p:cNvPr id="9" name="Straight Arrow Connector 8"/>
          <p:cNvCxnSpPr/>
          <p:nvPr/>
        </p:nvCxnSpPr>
        <p:spPr>
          <a:xfrm flipH="1">
            <a:off x="1654492" y="2913492"/>
            <a:ext cx="2216216" cy="378349"/>
          </a:xfrm>
          <a:prstGeom prst="straightConnector1">
            <a:avLst/>
          </a:prstGeom>
          <a:ln w="44450">
            <a:solidFill>
              <a:srgbClr val="00B0F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idx="15"/>
          </p:nvPr>
        </p:nvSpPr>
        <p:spPr/>
        <p:txBody>
          <a:bodyPr/>
          <a:lstStyle/>
          <a:p>
            <a:endParaRPr lang="en-US"/>
          </a:p>
        </p:txBody>
      </p:sp>
      <p:sp>
        <p:nvSpPr>
          <p:cNvPr id="17" name="TextBox 16"/>
          <p:cNvSpPr txBox="1"/>
          <p:nvPr/>
        </p:nvSpPr>
        <p:spPr>
          <a:xfrm>
            <a:off x="425302" y="975297"/>
            <a:ext cx="5653175" cy="461665"/>
          </a:xfrm>
          <a:prstGeom prst="rect">
            <a:avLst/>
          </a:prstGeom>
          <a:noFill/>
        </p:spPr>
        <p:txBody>
          <a:bodyPr wrap="square" rtlCol="0">
            <a:spAutoFit/>
          </a:bodyPr>
          <a:lstStyle/>
          <a:p>
            <a:pPr algn="ctr"/>
            <a:r>
              <a:rPr lang="en-US" sz="2400" dirty="0"/>
              <a:t>Return-Oriented Reloads</a:t>
            </a:r>
            <a:r>
              <a:rPr lang="en-US" sz="2400"/>
              <a:t>: </a:t>
            </a:r>
            <a:r>
              <a:rPr lang="en-US" altLang="zh-CN" sz="2400" smtClean="0"/>
              <a:t>E</a:t>
            </a:r>
            <a:r>
              <a:rPr lang="en-US" sz="2400" smtClean="0"/>
              <a:t>xample</a:t>
            </a:r>
            <a:endParaRPr lang="en-US" altLang="zh-CN" sz="2400" dirty="0"/>
          </a:p>
        </p:txBody>
      </p:sp>
      <p:sp>
        <p:nvSpPr>
          <p:cNvPr id="2" name="Content Placeholder 1"/>
          <p:cNvSpPr>
            <a:spLocks noGrp="1"/>
          </p:cNvSpPr>
          <p:nvPr>
            <p:ph idx="15"/>
          </p:nvPr>
        </p:nvSpPr>
        <p:spPr/>
        <p:txBody>
          <a:bodyPr/>
          <a:lstStyle/>
          <a:p>
            <a:endParaRPr lang="en-US"/>
          </a:p>
        </p:txBody>
      </p:sp>
      <p:sp>
        <p:nvSpPr>
          <p:cNvPr id="16"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213268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977640" y="2747678"/>
            <a:ext cx="1435608" cy="548981"/>
          </a:xfrm>
          <a:prstGeom prst="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p:cNvSpPr/>
          <p:nvPr/>
        </p:nvSpPr>
        <p:spPr>
          <a:xfrm>
            <a:off x="1883812" y="3625341"/>
            <a:ext cx="3648308" cy="548981"/>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2582601" y="2191088"/>
            <a:ext cx="467502" cy="392247"/>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14" name="Rectangle 13"/>
          <p:cNvSpPr/>
          <p:nvPr/>
        </p:nvSpPr>
        <p:spPr>
          <a:xfrm>
            <a:off x="2098548" y="2747678"/>
            <a:ext cx="1435608" cy="548981"/>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Rectangle 14"/>
          <p:cNvSpPr/>
          <p:nvPr/>
        </p:nvSpPr>
        <p:spPr>
          <a:xfrm>
            <a:off x="4461693" y="2191088"/>
            <a:ext cx="467502" cy="392247"/>
          </a:xfrm>
          <a:prstGeom prst="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16" name="TextBox 15"/>
          <p:cNvSpPr txBox="1"/>
          <p:nvPr/>
        </p:nvSpPr>
        <p:spPr>
          <a:xfrm>
            <a:off x="381866" y="2191088"/>
            <a:ext cx="1072031" cy="300082"/>
          </a:xfrm>
          <a:prstGeom prst="rect">
            <a:avLst/>
          </a:prstGeom>
          <a:noFill/>
        </p:spPr>
        <p:txBody>
          <a:bodyPr wrap="square" rtlCol="0">
            <a:spAutoFit/>
          </a:bodyPr>
          <a:lstStyle/>
          <a:p>
            <a:r>
              <a:rPr lang="en-US" sz="1350" dirty="0"/>
              <a:t>L1 CACHE</a:t>
            </a:r>
          </a:p>
        </p:txBody>
      </p:sp>
      <p:sp>
        <p:nvSpPr>
          <p:cNvPr id="17" name="TextBox 16"/>
          <p:cNvSpPr txBox="1"/>
          <p:nvPr/>
        </p:nvSpPr>
        <p:spPr>
          <a:xfrm>
            <a:off x="381866" y="2883667"/>
            <a:ext cx="1072031" cy="300082"/>
          </a:xfrm>
          <a:prstGeom prst="rect">
            <a:avLst/>
          </a:prstGeom>
          <a:noFill/>
        </p:spPr>
        <p:txBody>
          <a:bodyPr wrap="square" rtlCol="0">
            <a:spAutoFit/>
          </a:bodyPr>
          <a:lstStyle/>
          <a:p>
            <a:r>
              <a:rPr lang="en-US" sz="1350" dirty="0"/>
              <a:t>L2 CACHE</a:t>
            </a:r>
          </a:p>
        </p:txBody>
      </p:sp>
      <p:sp>
        <p:nvSpPr>
          <p:cNvPr id="18" name="TextBox 17"/>
          <p:cNvSpPr txBox="1"/>
          <p:nvPr/>
        </p:nvSpPr>
        <p:spPr>
          <a:xfrm>
            <a:off x="381866" y="3761332"/>
            <a:ext cx="1072031" cy="300082"/>
          </a:xfrm>
          <a:prstGeom prst="rect">
            <a:avLst/>
          </a:prstGeom>
          <a:noFill/>
        </p:spPr>
        <p:txBody>
          <a:bodyPr wrap="square" rtlCol="0">
            <a:spAutoFit/>
          </a:bodyPr>
          <a:lstStyle/>
          <a:p>
            <a:r>
              <a:rPr lang="en-US" sz="1350" dirty="0"/>
              <a:t>L3 CACHE</a:t>
            </a:r>
          </a:p>
        </p:txBody>
      </p:sp>
      <p:sp>
        <p:nvSpPr>
          <p:cNvPr id="19" name="TextBox 18"/>
          <p:cNvSpPr txBox="1"/>
          <p:nvPr/>
        </p:nvSpPr>
        <p:spPr>
          <a:xfrm>
            <a:off x="2234103" y="1798018"/>
            <a:ext cx="1566069" cy="300082"/>
          </a:xfrm>
          <a:prstGeom prst="rect">
            <a:avLst/>
          </a:prstGeom>
          <a:noFill/>
        </p:spPr>
        <p:txBody>
          <a:bodyPr wrap="square" rtlCol="0">
            <a:spAutoFit/>
          </a:bodyPr>
          <a:lstStyle/>
          <a:p>
            <a:r>
              <a:rPr lang="en-US" sz="1350"/>
              <a:t>VICTIM CORE</a:t>
            </a:r>
            <a:endParaRPr lang="en-US" sz="1350" dirty="0"/>
          </a:p>
        </p:txBody>
      </p:sp>
      <p:sp>
        <p:nvSpPr>
          <p:cNvPr id="20" name="TextBox 19"/>
          <p:cNvSpPr txBox="1"/>
          <p:nvPr/>
        </p:nvSpPr>
        <p:spPr>
          <a:xfrm>
            <a:off x="3977640" y="1814084"/>
            <a:ext cx="1669582" cy="300082"/>
          </a:xfrm>
          <a:prstGeom prst="rect">
            <a:avLst/>
          </a:prstGeom>
          <a:noFill/>
        </p:spPr>
        <p:txBody>
          <a:bodyPr wrap="square" rtlCol="0">
            <a:spAutoFit/>
          </a:bodyPr>
          <a:lstStyle/>
          <a:p>
            <a:r>
              <a:rPr lang="en-US" sz="1350" dirty="0"/>
              <a:t>ATTACKER CORE</a:t>
            </a:r>
          </a:p>
        </p:txBody>
      </p:sp>
      <p:sp>
        <p:nvSpPr>
          <p:cNvPr id="21" name="Oval 20"/>
          <p:cNvSpPr/>
          <p:nvPr/>
        </p:nvSpPr>
        <p:spPr>
          <a:xfrm>
            <a:off x="5590715" y="2191090"/>
            <a:ext cx="1133856" cy="69257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F0000"/>
                </a:solidFill>
              </a:rPr>
              <a:t>FLUSH</a:t>
            </a:r>
          </a:p>
          <a:p>
            <a:pPr algn="ctr"/>
            <a:r>
              <a:rPr lang="en-US" sz="1350" dirty="0">
                <a:solidFill>
                  <a:srgbClr val="FF0000"/>
                </a:solidFill>
              </a:rPr>
              <a:t>(</a:t>
            </a:r>
            <a:r>
              <a:rPr lang="en-US" sz="1350" dirty="0" err="1">
                <a:solidFill>
                  <a:srgbClr val="FF0000"/>
                </a:solidFill>
              </a:rPr>
              <a:t>clflush</a:t>
            </a:r>
            <a:r>
              <a:rPr lang="en-US" sz="1350" dirty="0">
                <a:solidFill>
                  <a:srgbClr val="FF0000"/>
                </a:solidFill>
              </a:rPr>
              <a:t>)</a:t>
            </a:r>
          </a:p>
        </p:txBody>
      </p:sp>
      <p:sp>
        <p:nvSpPr>
          <p:cNvPr id="23" name="TextBox 22"/>
          <p:cNvSpPr txBox="1"/>
          <p:nvPr/>
        </p:nvSpPr>
        <p:spPr>
          <a:xfrm>
            <a:off x="381866" y="870094"/>
            <a:ext cx="5904886" cy="461665"/>
          </a:xfrm>
          <a:prstGeom prst="rect">
            <a:avLst/>
          </a:prstGeom>
          <a:noFill/>
        </p:spPr>
        <p:txBody>
          <a:bodyPr wrap="none" rtlCol="0">
            <a:spAutoFit/>
          </a:bodyPr>
          <a:lstStyle/>
          <a:p>
            <a:r>
              <a:rPr lang="en-US" altLang="zh-CN" sz="2400" dirty="0"/>
              <a:t>Flush-Reload Side-Channel Attack on x86</a:t>
            </a:r>
          </a:p>
        </p:txBody>
      </p:sp>
      <p:sp>
        <p:nvSpPr>
          <p:cNvPr id="24"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4061053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599380" y="2098514"/>
            <a:ext cx="2907968" cy="2075366"/>
          </a:xfrm>
          <a:prstGeom prst="rect">
            <a:avLst/>
          </a:prstGeom>
          <a:solidFill>
            <a:srgbClr val="FFFF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ysClr val="windowText" lastClr="000000"/>
                </a:solidFill>
              </a:rPr>
              <a:t>      0x24670 &lt;</a:t>
            </a:r>
            <a:r>
              <a:rPr lang="en-US" sz="1350" dirty="0" err="1">
                <a:solidFill>
                  <a:sysClr val="windowText" lastClr="000000"/>
                </a:solidFill>
              </a:rPr>
              <a:t>clock_gettime</a:t>
            </a:r>
            <a:r>
              <a:rPr lang="en-US" sz="1350" dirty="0">
                <a:solidFill>
                  <a:sysClr val="windowText" lastClr="000000"/>
                </a:solidFill>
              </a:rPr>
              <a:t>&gt;</a:t>
            </a: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p:txBody>
      </p:sp>
      <p:sp>
        <p:nvSpPr>
          <p:cNvPr id="11" name="Rectangle 10"/>
          <p:cNvSpPr/>
          <p:nvPr/>
        </p:nvSpPr>
        <p:spPr>
          <a:xfrm>
            <a:off x="3870708" y="2743810"/>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s-IS" sz="1350" dirty="0">
                <a:solidFill>
                  <a:sysClr val="windowText" lastClr="000000"/>
                </a:solidFill>
              </a:rPr>
              <a:t>0x246a0            blr x4              </a:t>
            </a:r>
          </a:p>
        </p:txBody>
      </p:sp>
      <p:sp>
        <p:nvSpPr>
          <p:cNvPr id="12" name="Rectangle 11"/>
          <p:cNvSpPr/>
          <p:nvPr/>
        </p:nvSpPr>
        <p:spPr>
          <a:xfrm>
            <a:off x="3870708" y="3353047"/>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s-IS" sz="1350" dirty="0">
                <a:solidFill>
                  <a:sysClr val="windowText" lastClr="000000"/>
                </a:solidFill>
              </a:rPr>
              <a:t>0x246fc                ret</a:t>
            </a:r>
          </a:p>
        </p:txBody>
      </p:sp>
      <p:cxnSp>
        <p:nvCxnSpPr>
          <p:cNvPr id="13" name="Straight Connector 12"/>
          <p:cNvCxnSpPr/>
          <p:nvPr/>
        </p:nvCxnSpPr>
        <p:spPr>
          <a:xfrm>
            <a:off x="5108969" y="2743810"/>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114597" y="3353047"/>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880905" y="1708888"/>
            <a:ext cx="1126672" cy="300082"/>
          </a:xfrm>
          <a:prstGeom prst="rect">
            <a:avLst/>
          </a:prstGeom>
          <a:noFill/>
        </p:spPr>
        <p:txBody>
          <a:bodyPr wrap="square" rtlCol="0">
            <a:spAutoFit/>
          </a:bodyPr>
          <a:lstStyle/>
          <a:p>
            <a:r>
              <a:rPr lang="en-US" sz="1350"/>
              <a:t>Android App</a:t>
            </a:r>
          </a:p>
        </p:txBody>
      </p:sp>
      <p:sp>
        <p:nvSpPr>
          <p:cNvPr id="7" name="TextBox 6"/>
          <p:cNvSpPr txBox="1"/>
          <p:nvPr/>
        </p:nvSpPr>
        <p:spPr>
          <a:xfrm>
            <a:off x="4574004" y="1703248"/>
            <a:ext cx="1126672" cy="300082"/>
          </a:xfrm>
          <a:prstGeom prst="rect">
            <a:avLst/>
          </a:prstGeom>
          <a:noFill/>
        </p:spPr>
        <p:txBody>
          <a:bodyPr wrap="square" rtlCol="0">
            <a:spAutoFit/>
          </a:bodyPr>
          <a:lstStyle/>
          <a:p>
            <a:pPr algn="ctr"/>
            <a:r>
              <a:rPr lang="en-US" sz="1350" dirty="0" err="1"/>
              <a:t>libc.so</a:t>
            </a:r>
            <a:endParaRPr lang="en-US" sz="1350" dirty="0"/>
          </a:p>
        </p:txBody>
      </p:sp>
      <p:sp>
        <p:nvSpPr>
          <p:cNvPr id="39" name="Rounded Rectangle 38"/>
          <p:cNvSpPr/>
          <p:nvPr/>
        </p:nvSpPr>
        <p:spPr>
          <a:xfrm>
            <a:off x="425302" y="2105096"/>
            <a:ext cx="1992926" cy="2238600"/>
          </a:xfrm>
          <a:prstGeom prst="round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350" dirty="0" err="1">
                <a:solidFill>
                  <a:sysClr val="windowText" lastClr="000000"/>
                </a:solidFill>
              </a:rPr>
              <a:t>mov</a:t>
            </a:r>
            <a:r>
              <a:rPr lang="en-US" sz="1350" dirty="0">
                <a:solidFill>
                  <a:sysClr val="windowText" lastClr="000000"/>
                </a:solidFill>
              </a:rPr>
              <a:t> x19, 0x246a0</a:t>
            </a:r>
          </a:p>
          <a:p>
            <a:r>
              <a:rPr lang="en-US" sz="1350" dirty="0" err="1">
                <a:solidFill>
                  <a:sysClr val="windowText" lastClr="000000"/>
                </a:solidFill>
              </a:rPr>
              <a:t>mov</a:t>
            </a:r>
            <a:r>
              <a:rPr lang="en-US" sz="1350" dirty="0">
                <a:solidFill>
                  <a:sysClr val="windowText" lastClr="000000"/>
                </a:solidFill>
              </a:rPr>
              <a:t> x20, x30</a:t>
            </a:r>
          </a:p>
          <a:p>
            <a:r>
              <a:rPr lang="en-US" sz="1350" dirty="0">
                <a:solidFill>
                  <a:sysClr val="windowText" lastClr="000000"/>
                </a:solidFill>
              </a:rPr>
              <a:t>Label: </a:t>
            </a:r>
            <a:r>
              <a:rPr lang="en-US" sz="1350" dirty="0" err="1">
                <a:solidFill>
                  <a:sysClr val="windowText" lastClr="000000"/>
                </a:solidFill>
              </a:rPr>
              <a:t>adr</a:t>
            </a:r>
            <a:r>
              <a:rPr lang="en-US" sz="1350" dirty="0">
                <a:solidFill>
                  <a:sysClr val="windowText" lastClr="000000"/>
                </a:solidFill>
              </a:rPr>
              <a:t> x4, Label</a:t>
            </a:r>
          </a:p>
          <a:p>
            <a:r>
              <a:rPr lang="en-US" sz="1350" dirty="0">
                <a:solidFill>
                  <a:sysClr val="windowText" lastClr="000000"/>
                </a:solidFill>
              </a:rPr>
              <a:t>add x4, x4, #12</a:t>
            </a:r>
          </a:p>
          <a:p>
            <a:r>
              <a:rPr lang="en-US" sz="1350" dirty="0" err="1">
                <a:solidFill>
                  <a:sysClr val="windowText" lastClr="000000"/>
                </a:solidFill>
              </a:rPr>
              <a:t>br</a:t>
            </a:r>
            <a:r>
              <a:rPr lang="en-US" sz="1350" dirty="0">
                <a:solidFill>
                  <a:sysClr val="windowText" lastClr="000000"/>
                </a:solidFill>
              </a:rPr>
              <a:t> x19</a:t>
            </a:r>
          </a:p>
          <a:p>
            <a:r>
              <a:rPr lang="en-US" sz="1350" dirty="0" err="1">
                <a:solidFill>
                  <a:srgbClr val="FF0000"/>
                </a:solidFill>
              </a:rPr>
              <a:t>mov</a:t>
            </a:r>
            <a:r>
              <a:rPr lang="en-US" sz="1350" dirty="0">
                <a:solidFill>
                  <a:srgbClr val="FF0000"/>
                </a:solidFill>
              </a:rPr>
              <a:t> x30, x20</a:t>
            </a:r>
          </a:p>
          <a:p>
            <a:r>
              <a:rPr lang="en-US" sz="1350" dirty="0" err="1">
                <a:solidFill>
                  <a:sysClr val="windowText" lastClr="000000"/>
                </a:solidFill>
              </a:rPr>
              <a:t>mov</a:t>
            </a:r>
            <a:r>
              <a:rPr lang="en-US" sz="1350" dirty="0">
                <a:solidFill>
                  <a:sysClr val="windowText" lastClr="000000"/>
                </a:solidFill>
              </a:rPr>
              <a:t> x19, 0x246fc</a:t>
            </a:r>
          </a:p>
          <a:p>
            <a:r>
              <a:rPr lang="en-US" sz="1350" dirty="0" err="1">
                <a:solidFill>
                  <a:schemeClr val="tx1"/>
                </a:solidFill>
              </a:rPr>
              <a:t>blr</a:t>
            </a:r>
            <a:r>
              <a:rPr lang="en-US" sz="1350" dirty="0">
                <a:solidFill>
                  <a:schemeClr val="tx1"/>
                </a:solidFill>
              </a:rPr>
              <a:t> x19</a:t>
            </a:r>
          </a:p>
          <a:p>
            <a:r>
              <a:rPr lang="is-IS" sz="1350" dirty="0">
                <a:solidFill>
                  <a:sysClr val="windowText" lastClr="000000"/>
                </a:solidFill>
              </a:rPr>
              <a:t>…</a:t>
            </a:r>
            <a:endParaRPr lang="en-US" sz="1350" dirty="0">
              <a:solidFill>
                <a:sysClr val="windowText" lastClr="000000"/>
              </a:solidFill>
            </a:endParaRPr>
          </a:p>
          <a:p>
            <a:pPr algn="ctr"/>
            <a:endParaRPr lang="en-US" sz="1350" dirty="0">
              <a:solidFill>
                <a:sysClr val="windowText" lastClr="000000"/>
              </a:solidFill>
            </a:endParaRPr>
          </a:p>
        </p:txBody>
      </p:sp>
      <p:cxnSp>
        <p:nvCxnSpPr>
          <p:cNvPr id="9" name="Straight Arrow Connector 8"/>
          <p:cNvCxnSpPr/>
          <p:nvPr/>
        </p:nvCxnSpPr>
        <p:spPr>
          <a:xfrm flipH="1">
            <a:off x="1654492" y="2885689"/>
            <a:ext cx="2216216" cy="406151"/>
          </a:xfrm>
          <a:prstGeom prst="straightConnector1">
            <a:avLst/>
          </a:prstGeom>
          <a:ln w="44450">
            <a:solidFill>
              <a:srgbClr val="00B0F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15" name="Content Placeholder 14"/>
          <p:cNvSpPr>
            <a:spLocks noGrp="1"/>
          </p:cNvSpPr>
          <p:nvPr>
            <p:ph idx="15"/>
          </p:nvPr>
        </p:nvSpPr>
        <p:spPr/>
        <p:txBody>
          <a:bodyPr/>
          <a:lstStyle/>
          <a:p>
            <a:endParaRPr lang="en-US"/>
          </a:p>
        </p:txBody>
      </p:sp>
      <p:sp>
        <p:nvSpPr>
          <p:cNvPr id="18" name="TextBox 17"/>
          <p:cNvSpPr txBox="1"/>
          <p:nvPr/>
        </p:nvSpPr>
        <p:spPr>
          <a:xfrm>
            <a:off x="425302" y="975297"/>
            <a:ext cx="5653175" cy="461665"/>
          </a:xfrm>
          <a:prstGeom prst="rect">
            <a:avLst/>
          </a:prstGeom>
          <a:noFill/>
        </p:spPr>
        <p:txBody>
          <a:bodyPr wrap="square" rtlCol="0">
            <a:spAutoFit/>
          </a:bodyPr>
          <a:lstStyle/>
          <a:p>
            <a:pPr algn="ctr"/>
            <a:r>
              <a:rPr lang="en-US" sz="2400" dirty="0"/>
              <a:t>Return-Oriented Reloads</a:t>
            </a:r>
            <a:r>
              <a:rPr lang="en-US" sz="2400"/>
              <a:t>: </a:t>
            </a:r>
            <a:r>
              <a:rPr lang="en-US" altLang="zh-CN" sz="2400" smtClean="0"/>
              <a:t>E</a:t>
            </a:r>
            <a:r>
              <a:rPr lang="en-US" sz="2400" smtClean="0"/>
              <a:t>xample</a:t>
            </a:r>
            <a:endParaRPr lang="en-US" altLang="zh-CN" sz="2400" dirty="0"/>
          </a:p>
        </p:txBody>
      </p:sp>
      <p:sp>
        <p:nvSpPr>
          <p:cNvPr id="2" name="Content Placeholder 1"/>
          <p:cNvSpPr>
            <a:spLocks noGrp="1"/>
          </p:cNvSpPr>
          <p:nvPr>
            <p:ph idx="15"/>
          </p:nvPr>
        </p:nvSpPr>
        <p:spPr/>
        <p:txBody>
          <a:bodyPr/>
          <a:lstStyle/>
          <a:p>
            <a:endParaRPr lang="en-US"/>
          </a:p>
        </p:txBody>
      </p:sp>
      <p:sp>
        <p:nvSpPr>
          <p:cNvPr id="17"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14719869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80905" y="1708888"/>
            <a:ext cx="1126672" cy="300082"/>
          </a:xfrm>
          <a:prstGeom prst="rect">
            <a:avLst/>
          </a:prstGeom>
          <a:noFill/>
        </p:spPr>
        <p:txBody>
          <a:bodyPr wrap="square" rtlCol="0">
            <a:spAutoFit/>
          </a:bodyPr>
          <a:lstStyle/>
          <a:p>
            <a:r>
              <a:rPr lang="en-US" sz="1350"/>
              <a:t>Android App</a:t>
            </a:r>
          </a:p>
        </p:txBody>
      </p:sp>
      <p:sp>
        <p:nvSpPr>
          <p:cNvPr id="7" name="TextBox 6"/>
          <p:cNvSpPr txBox="1"/>
          <p:nvPr/>
        </p:nvSpPr>
        <p:spPr>
          <a:xfrm>
            <a:off x="4574004" y="1703248"/>
            <a:ext cx="1126672" cy="300082"/>
          </a:xfrm>
          <a:prstGeom prst="rect">
            <a:avLst/>
          </a:prstGeom>
          <a:noFill/>
        </p:spPr>
        <p:txBody>
          <a:bodyPr wrap="square" rtlCol="0">
            <a:spAutoFit/>
          </a:bodyPr>
          <a:lstStyle/>
          <a:p>
            <a:pPr algn="ctr"/>
            <a:r>
              <a:rPr lang="en-US" sz="1350" dirty="0" err="1"/>
              <a:t>libc.so</a:t>
            </a:r>
            <a:endParaRPr lang="en-US" sz="1350" dirty="0"/>
          </a:p>
        </p:txBody>
      </p:sp>
      <p:sp>
        <p:nvSpPr>
          <p:cNvPr id="39" name="Rounded Rectangle 38"/>
          <p:cNvSpPr/>
          <p:nvPr/>
        </p:nvSpPr>
        <p:spPr>
          <a:xfrm>
            <a:off x="425302" y="2105096"/>
            <a:ext cx="1992926" cy="2238600"/>
          </a:xfrm>
          <a:prstGeom prst="round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350" dirty="0" err="1">
                <a:solidFill>
                  <a:sysClr val="windowText" lastClr="000000"/>
                </a:solidFill>
              </a:rPr>
              <a:t>mov</a:t>
            </a:r>
            <a:r>
              <a:rPr lang="en-US" sz="1350" dirty="0">
                <a:solidFill>
                  <a:sysClr val="windowText" lastClr="000000"/>
                </a:solidFill>
              </a:rPr>
              <a:t> x19, 0x246a0</a:t>
            </a:r>
          </a:p>
          <a:p>
            <a:r>
              <a:rPr lang="en-US" sz="1350" dirty="0" err="1">
                <a:solidFill>
                  <a:sysClr val="windowText" lastClr="000000"/>
                </a:solidFill>
              </a:rPr>
              <a:t>mov</a:t>
            </a:r>
            <a:r>
              <a:rPr lang="en-US" sz="1350" dirty="0">
                <a:solidFill>
                  <a:sysClr val="windowText" lastClr="000000"/>
                </a:solidFill>
              </a:rPr>
              <a:t> x20, x30</a:t>
            </a:r>
          </a:p>
          <a:p>
            <a:r>
              <a:rPr lang="en-US" sz="1350" dirty="0">
                <a:solidFill>
                  <a:sysClr val="windowText" lastClr="000000"/>
                </a:solidFill>
              </a:rPr>
              <a:t>Label: </a:t>
            </a:r>
            <a:r>
              <a:rPr lang="en-US" sz="1350" dirty="0" err="1">
                <a:solidFill>
                  <a:sysClr val="windowText" lastClr="000000"/>
                </a:solidFill>
              </a:rPr>
              <a:t>adr</a:t>
            </a:r>
            <a:r>
              <a:rPr lang="en-US" sz="1350" dirty="0">
                <a:solidFill>
                  <a:sysClr val="windowText" lastClr="000000"/>
                </a:solidFill>
              </a:rPr>
              <a:t> x4, Label</a:t>
            </a:r>
          </a:p>
          <a:p>
            <a:r>
              <a:rPr lang="en-US" sz="1350" dirty="0">
                <a:solidFill>
                  <a:sysClr val="windowText" lastClr="000000"/>
                </a:solidFill>
              </a:rPr>
              <a:t>add x4, x4, #12</a:t>
            </a:r>
          </a:p>
          <a:p>
            <a:r>
              <a:rPr lang="en-US" sz="1350" dirty="0" err="1">
                <a:solidFill>
                  <a:sysClr val="windowText" lastClr="000000"/>
                </a:solidFill>
              </a:rPr>
              <a:t>br</a:t>
            </a:r>
            <a:r>
              <a:rPr lang="en-US" sz="1350" dirty="0">
                <a:solidFill>
                  <a:sysClr val="windowText" lastClr="000000"/>
                </a:solidFill>
              </a:rPr>
              <a:t> x19</a:t>
            </a:r>
          </a:p>
          <a:p>
            <a:r>
              <a:rPr lang="en-US" sz="1350" dirty="0" err="1">
                <a:solidFill>
                  <a:sysClr val="windowText" lastClr="000000"/>
                </a:solidFill>
              </a:rPr>
              <a:t>mov</a:t>
            </a:r>
            <a:r>
              <a:rPr lang="en-US" sz="1350" dirty="0">
                <a:solidFill>
                  <a:sysClr val="windowText" lastClr="000000"/>
                </a:solidFill>
              </a:rPr>
              <a:t> x30, x20</a:t>
            </a:r>
          </a:p>
          <a:p>
            <a:r>
              <a:rPr lang="en-US" sz="1350" dirty="0" err="1">
                <a:solidFill>
                  <a:srgbClr val="FF0000"/>
                </a:solidFill>
              </a:rPr>
              <a:t>mov</a:t>
            </a:r>
            <a:r>
              <a:rPr lang="en-US" sz="1350" dirty="0">
                <a:solidFill>
                  <a:srgbClr val="FF0000"/>
                </a:solidFill>
              </a:rPr>
              <a:t> x19, 0x246fc</a:t>
            </a:r>
          </a:p>
          <a:p>
            <a:r>
              <a:rPr lang="en-US" sz="1350" dirty="0" err="1">
                <a:solidFill>
                  <a:schemeClr val="tx1"/>
                </a:solidFill>
              </a:rPr>
              <a:t>blr</a:t>
            </a:r>
            <a:r>
              <a:rPr lang="en-US" sz="1350" dirty="0">
                <a:solidFill>
                  <a:schemeClr val="tx1"/>
                </a:solidFill>
              </a:rPr>
              <a:t> x19</a:t>
            </a:r>
          </a:p>
          <a:p>
            <a:r>
              <a:rPr lang="is-IS" sz="1350" dirty="0">
                <a:solidFill>
                  <a:sysClr val="windowText" lastClr="000000"/>
                </a:solidFill>
              </a:rPr>
              <a:t>…</a:t>
            </a:r>
            <a:endParaRPr lang="en-US" sz="1350" dirty="0">
              <a:solidFill>
                <a:sysClr val="windowText" lastClr="000000"/>
              </a:solidFill>
            </a:endParaRPr>
          </a:p>
          <a:p>
            <a:pPr algn="ctr"/>
            <a:endParaRPr lang="en-US" sz="1350" dirty="0">
              <a:solidFill>
                <a:sysClr val="windowText" lastClr="000000"/>
              </a:solidFill>
            </a:endParaRPr>
          </a:p>
        </p:txBody>
      </p:sp>
      <p:sp>
        <p:nvSpPr>
          <p:cNvPr id="9" name="Rectangle 8"/>
          <p:cNvSpPr/>
          <p:nvPr/>
        </p:nvSpPr>
        <p:spPr>
          <a:xfrm>
            <a:off x="3599380" y="2098514"/>
            <a:ext cx="2907968" cy="2075366"/>
          </a:xfrm>
          <a:prstGeom prst="rect">
            <a:avLst/>
          </a:prstGeom>
          <a:solidFill>
            <a:srgbClr val="FFFF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ysClr val="windowText" lastClr="000000"/>
                </a:solidFill>
              </a:rPr>
              <a:t>      0x24670 &lt;</a:t>
            </a:r>
            <a:r>
              <a:rPr lang="en-US" sz="1350" dirty="0" err="1">
                <a:solidFill>
                  <a:sysClr val="windowText" lastClr="000000"/>
                </a:solidFill>
              </a:rPr>
              <a:t>clock_gettime</a:t>
            </a:r>
            <a:r>
              <a:rPr lang="en-US" sz="1350" dirty="0">
                <a:solidFill>
                  <a:sysClr val="windowText" lastClr="000000"/>
                </a:solidFill>
              </a:rPr>
              <a:t>&gt;</a:t>
            </a: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p:txBody>
      </p:sp>
      <p:sp>
        <p:nvSpPr>
          <p:cNvPr id="10" name="Rectangle 9"/>
          <p:cNvSpPr/>
          <p:nvPr/>
        </p:nvSpPr>
        <p:spPr>
          <a:xfrm>
            <a:off x="3870708" y="2743810"/>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s-IS" sz="1350" dirty="0">
                <a:solidFill>
                  <a:sysClr val="windowText" lastClr="000000"/>
                </a:solidFill>
              </a:rPr>
              <a:t>0x246a0            blr x4              </a:t>
            </a:r>
          </a:p>
        </p:txBody>
      </p:sp>
      <p:sp>
        <p:nvSpPr>
          <p:cNvPr id="11" name="Rectangle 10"/>
          <p:cNvSpPr/>
          <p:nvPr/>
        </p:nvSpPr>
        <p:spPr>
          <a:xfrm>
            <a:off x="3870708" y="3353047"/>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s-IS" sz="1350" dirty="0">
                <a:solidFill>
                  <a:sysClr val="windowText" lastClr="000000"/>
                </a:solidFill>
              </a:rPr>
              <a:t>0x246fc                ret</a:t>
            </a:r>
          </a:p>
        </p:txBody>
      </p:sp>
      <p:cxnSp>
        <p:nvCxnSpPr>
          <p:cNvPr id="12" name="Straight Connector 11"/>
          <p:cNvCxnSpPr/>
          <p:nvPr/>
        </p:nvCxnSpPr>
        <p:spPr>
          <a:xfrm>
            <a:off x="5108969" y="2743810"/>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114597" y="3353047"/>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3"/>
          <p:cNvSpPr>
            <a:spLocks noGrp="1"/>
          </p:cNvSpPr>
          <p:nvPr>
            <p:ph idx="15"/>
          </p:nvPr>
        </p:nvSpPr>
        <p:spPr/>
        <p:txBody>
          <a:bodyPr/>
          <a:lstStyle/>
          <a:p>
            <a:endParaRPr lang="en-US"/>
          </a:p>
        </p:txBody>
      </p:sp>
      <p:sp>
        <p:nvSpPr>
          <p:cNvPr id="15" name="TextBox 14"/>
          <p:cNvSpPr txBox="1"/>
          <p:nvPr/>
        </p:nvSpPr>
        <p:spPr>
          <a:xfrm>
            <a:off x="425302" y="975297"/>
            <a:ext cx="5653175" cy="461665"/>
          </a:xfrm>
          <a:prstGeom prst="rect">
            <a:avLst/>
          </a:prstGeom>
          <a:noFill/>
        </p:spPr>
        <p:txBody>
          <a:bodyPr wrap="square" rtlCol="0">
            <a:spAutoFit/>
          </a:bodyPr>
          <a:lstStyle/>
          <a:p>
            <a:pPr algn="ctr"/>
            <a:r>
              <a:rPr lang="en-US" sz="2400" dirty="0"/>
              <a:t>Return-Oriented Reloads</a:t>
            </a:r>
            <a:r>
              <a:rPr lang="en-US" sz="2400"/>
              <a:t>: </a:t>
            </a:r>
            <a:r>
              <a:rPr lang="en-US" altLang="zh-CN" sz="2400" smtClean="0"/>
              <a:t>E</a:t>
            </a:r>
            <a:r>
              <a:rPr lang="en-US" sz="2400" smtClean="0"/>
              <a:t>xample</a:t>
            </a:r>
            <a:endParaRPr lang="en-US" altLang="zh-CN" sz="2400" dirty="0"/>
          </a:p>
        </p:txBody>
      </p:sp>
      <p:sp>
        <p:nvSpPr>
          <p:cNvPr id="16" name="TextBox 15"/>
          <p:cNvSpPr txBox="1"/>
          <p:nvPr/>
        </p:nvSpPr>
        <p:spPr>
          <a:xfrm>
            <a:off x="2581975" y="3322403"/>
            <a:ext cx="548548" cy="338554"/>
          </a:xfrm>
          <a:prstGeom prst="rect">
            <a:avLst/>
          </a:prstGeom>
          <a:noFill/>
        </p:spPr>
        <p:txBody>
          <a:bodyPr wrap="none" rtlCol="0">
            <a:spAutoFit/>
          </a:bodyPr>
          <a:lstStyle/>
          <a:p>
            <a:r>
              <a:rPr lang="en-US" altLang="zh-CN" sz="1600" dirty="0" smtClean="0"/>
              <a:t>X19</a:t>
            </a:r>
            <a:endParaRPr lang="en-US" sz="1600" dirty="0"/>
          </a:p>
        </p:txBody>
      </p:sp>
      <p:sp>
        <p:nvSpPr>
          <p:cNvPr id="17" name="Right Arrow 16"/>
          <p:cNvSpPr/>
          <p:nvPr/>
        </p:nvSpPr>
        <p:spPr>
          <a:xfrm>
            <a:off x="3154239" y="3391552"/>
            <a:ext cx="636779" cy="230899"/>
          </a:xfrm>
          <a:prstGeom prst="rightArrow">
            <a:avLst/>
          </a:prstGeom>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Content Placeholder 1"/>
          <p:cNvSpPr>
            <a:spLocks noGrp="1"/>
          </p:cNvSpPr>
          <p:nvPr>
            <p:ph idx="15"/>
          </p:nvPr>
        </p:nvSpPr>
        <p:spPr/>
        <p:txBody>
          <a:bodyPr/>
          <a:lstStyle/>
          <a:p>
            <a:endParaRPr lang="en-US"/>
          </a:p>
        </p:txBody>
      </p:sp>
      <p:sp>
        <p:nvSpPr>
          <p:cNvPr id="18"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13176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599380" y="2098514"/>
            <a:ext cx="2907968" cy="2075366"/>
          </a:xfrm>
          <a:prstGeom prst="rect">
            <a:avLst/>
          </a:prstGeom>
          <a:solidFill>
            <a:srgbClr val="FFFF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ysClr val="windowText" lastClr="000000"/>
                </a:solidFill>
              </a:rPr>
              <a:t>      0x24670 &lt;</a:t>
            </a:r>
            <a:r>
              <a:rPr lang="en-US" sz="1350" dirty="0" err="1">
                <a:solidFill>
                  <a:sysClr val="windowText" lastClr="000000"/>
                </a:solidFill>
              </a:rPr>
              <a:t>clock_gettime</a:t>
            </a:r>
            <a:r>
              <a:rPr lang="en-US" sz="1350" dirty="0">
                <a:solidFill>
                  <a:sysClr val="windowText" lastClr="000000"/>
                </a:solidFill>
              </a:rPr>
              <a:t>&gt;</a:t>
            </a: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p:txBody>
      </p:sp>
      <p:sp>
        <p:nvSpPr>
          <p:cNvPr id="6" name="TextBox 5"/>
          <p:cNvSpPr txBox="1"/>
          <p:nvPr/>
        </p:nvSpPr>
        <p:spPr>
          <a:xfrm>
            <a:off x="880905" y="1708888"/>
            <a:ext cx="1126672" cy="300082"/>
          </a:xfrm>
          <a:prstGeom prst="rect">
            <a:avLst/>
          </a:prstGeom>
          <a:noFill/>
        </p:spPr>
        <p:txBody>
          <a:bodyPr wrap="square" rtlCol="0">
            <a:spAutoFit/>
          </a:bodyPr>
          <a:lstStyle/>
          <a:p>
            <a:r>
              <a:rPr lang="en-US" sz="1350"/>
              <a:t>Android App</a:t>
            </a:r>
          </a:p>
        </p:txBody>
      </p:sp>
      <p:sp>
        <p:nvSpPr>
          <p:cNvPr id="7" name="TextBox 6"/>
          <p:cNvSpPr txBox="1"/>
          <p:nvPr/>
        </p:nvSpPr>
        <p:spPr>
          <a:xfrm>
            <a:off x="4574004" y="1703248"/>
            <a:ext cx="1126672" cy="300082"/>
          </a:xfrm>
          <a:prstGeom prst="rect">
            <a:avLst/>
          </a:prstGeom>
          <a:noFill/>
        </p:spPr>
        <p:txBody>
          <a:bodyPr wrap="square" rtlCol="0">
            <a:spAutoFit/>
          </a:bodyPr>
          <a:lstStyle/>
          <a:p>
            <a:pPr algn="ctr"/>
            <a:r>
              <a:rPr lang="en-US" sz="1350" dirty="0" err="1"/>
              <a:t>libc.so</a:t>
            </a:r>
            <a:endParaRPr lang="en-US" sz="1350" dirty="0"/>
          </a:p>
        </p:txBody>
      </p:sp>
      <p:sp>
        <p:nvSpPr>
          <p:cNvPr id="39" name="Rounded Rectangle 38"/>
          <p:cNvSpPr/>
          <p:nvPr/>
        </p:nvSpPr>
        <p:spPr>
          <a:xfrm>
            <a:off x="425302" y="2105096"/>
            <a:ext cx="1992926" cy="2238600"/>
          </a:xfrm>
          <a:prstGeom prst="round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350" dirty="0" err="1">
                <a:solidFill>
                  <a:sysClr val="windowText" lastClr="000000"/>
                </a:solidFill>
              </a:rPr>
              <a:t>mov</a:t>
            </a:r>
            <a:r>
              <a:rPr lang="en-US" sz="1350" dirty="0">
                <a:solidFill>
                  <a:sysClr val="windowText" lastClr="000000"/>
                </a:solidFill>
              </a:rPr>
              <a:t> x19, 0x246a0</a:t>
            </a:r>
          </a:p>
          <a:p>
            <a:r>
              <a:rPr lang="en-US" sz="1350" dirty="0" err="1">
                <a:solidFill>
                  <a:sysClr val="windowText" lastClr="000000"/>
                </a:solidFill>
              </a:rPr>
              <a:t>mov</a:t>
            </a:r>
            <a:r>
              <a:rPr lang="en-US" sz="1350" dirty="0">
                <a:solidFill>
                  <a:sysClr val="windowText" lastClr="000000"/>
                </a:solidFill>
              </a:rPr>
              <a:t> x20, x30</a:t>
            </a:r>
          </a:p>
          <a:p>
            <a:r>
              <a:rPr lang="en-US" sz="1350" dirty="0">
                <a:solidFill>
                  <a:sysClr val="windowText" lastClr="000000"/>
                </a:solidFill>
              </a:rPr>
              <a:t>Label: </a:t>
            </a:r>
            <a:r>
              <a:rPr lang="en-US" sz="1350" dirty="0" err="1">
                <a:solidFill>
                  <a:sysClr val="windowText" lastClr="000000"/>
                </a:solidFill>
              </a:rPr>
              <a:t>adr</a:t>
            </a:r>
            <a:r>
              <a:rPr lang="en-US" sz="1350" dirty="0">
                <a:solidFill>
                  <a:sysClr val="windowText" lastClr="000000"/>
                </a:solidFill>
              </a:rPr>
              <a:t> x4, Label</a:t>
            </a:r>
          </a:p>
          <a:p>
            <a:r>
              <a:rPr lang="en-US" sz="1350" dirty="0">
                <a:solidFill>
                  <a:sysClr val="windowText" lastClr="000000"/>
                </a:solidFill>
              </a:rPr>
              <a:t>add x4, x4, #12</a:t>
            </a:r>
          </a:p>
          <a:p>
            <a:r>
              <a:rPr lang="en-US" sz="1350" dirty="0" err="1">
                <a:solidFill>
                  <a:sysClr val="windowText" lastClr="000000"/>
                </a:solidFill>
              </a:rPr>
              <a:t>br</a:t>
            </a:r>
            <a:r>
              <a:rPr lang="en-US" sz="1350" dirty="0">
                <a:solidFill>
                  <a:sysClr val="windowText" lastClr="000000"/>
                </a:solidFill>
              </a:rPr>
              <a:t> x19</a:t>
            </a:r>
          </a:p>
          <a:p>
            <a:r>
              <a:rPr lang="en-US" sz="1350" dirty="0" err="1">
                <a:solidFill>
                  <a:sysClr val="windowText" lastClr="000000"/>
                </a:solidFill>
              </a:rPr>
              <a:t>mov</a:t>
            </a:r>
            <a:r>
              <a:rPr lang="en-US" sz="1350" dirty="0">
                <a:solidFill>
                  <a:sysClr val="windowText" lastClr="000000"/>
                </a:solidFill>
              </a:rPr>
              <a:t> x30, x20</a:t>
            </a:r>
          </a:p>
          <a:p>
            <a:r>
              <a:rPr lang="en-US" sz="1350" dirty="0" err="1">
                <a:solidFill>
                  <a:sysClr val="windowText" lastClr="000000"/>
                </a:solidFill>
              </a:rPr>
              <a:t>mov</a:t>
            </a:r>
            <a:r>
              <a:rPr lang="en-US" sz="1350" dirty="0">
                <a:solidFill>
                  <a:sysClr val="windowText" lastClr="000000"/>
                </a:solidFill>
              </a:rPr>
              <a:t> x19, 0x246fc</a:t>
            </a:r>
          </a:p>
          <a:p>
            <a:r>
              <a:rPr lang="en-US" sz="1350" dirty="0" err="1">
                <a:solidFill>
                  <a:srgbClr val="FF0000"/>
                </a:solidFill>
              </a:rPr>
              <a:t>blr</a:t>
            </a:r>
            <a:r>
              <a:rPr lang="en-US" sz="1350" dirty="0">
                <a:solidFill>
                  <a:srgbClr val="FF0000"/>
                </a:solidFill>
              </a:rPr>
              <a:t> x19</a:t>
            </a:r>
          </a:p>
          <a:p>
            <a:r>
              <a:rPr lang="is-IS" sz="1350" dirty="0">
                <a:solidFill>
                  <a:sysClr val="windowText" lastClr="000000"/>
                </a:solidFill>
              </a:rPr>
              <a:t>…</a:t>
            </a:r>
            <a:endParaRPr lang="en-US" sz="1350" dirty="0">
              <a:solidFill>
                <a:sysClr val="windowText" lastClr="000000"/>
              </a:solidFill>
            </a:endParaRPr>
          </a:p>
          <a:p>
            <a:pPr algn="ctr"/>
            <a:endParaRPr lang="en-US" sz="1350" dirty="0">
              <a:solidFill>
                <a:sysClr val="windowText" lastClr="000000"/>
              </a:solidFill>
            </a:endParaRPr>
          </a:p>
        </p:txBody>
      </p:sp>
      <p:cxnSp>
        <p:nvCxnSpPr>
          <p:cNvPr id="9" name="Straight Arrow Connector 8"/>
          <p:cNvCxnSpPr/>
          <p:nvPr/>
        </p:nvCxnSpPr>
        <p:spPr>
          <a:xfrm flipV="1">
            <a:off x="1191577" y="3506616"/>
            <a:ext cx="2679131" cy="239567"/>
          </a:xfrm>
          <a:prstGeom prst="straightConnector1">
            <a:avLst/>
          </a:prstGeom>
          <a:ln w="44450">
            <a:solidFill>
              <a:srgbClr val="00B0F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870708" y="2743810"/>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s-IS" sz="1350" dirty="0">
                <a:solidFill>
                  <a:sysClr val="windowText" lastClr="000000"/>
                </a:solidFill>
              </a:rPr>
              <a:t>0x246a0            blr x4              </a:t>
            </a:r>
          </a:p>
        </p:txBody>
      </p:sp>
      <p:sp>
        <p:nvSpPr>
          <p:cNvPr id="12" name="Rectangle 11"/>
          <p:cNvSpPr/>
          <p:nvPr/>
        </p:nvSpPr>
        <p:spPr>
          <a:xfrm>
            <a:off x="3870708" y="3353047"/>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s-IS" sz="1350" dirty="0">
                <a:solidFill>
                  <a:sysClr val="windowText" lastClr="000000"/>
                </a:solidFill>
              </a:rPr>
              <a:t>0x246fc                ret</a:t>
            </a:r>
          </a:p>
        </p:txBody>
      </p:sp>
      <p:cxnSp>
        <p:nvCxnSpPr>
          <p:cNvPr id="13" name="Straight Connector 12"/>
          <p:cNvCxnSpPr/>
          <p:nvPr/>
        </p:nvCxnSpPr>
        <p:spPr>
          <a:xfrm>
            <a:off x="5108969" y="2743810"/>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114597" y="3353047"/>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idx="15"/>
          </p:nvPr>
        </p:nvSpPr>
        <p:spPr/>
        <p:txBody>
          <a:bodyPr/>
          <a:lstStyle/>
          <a:p>
            <a:endParaRPr lang="en-US"/>
          </a:p>
        </p:txBody>
      </p:sp>
      <p:sp>
        <p:nvSpPr>
          <p:cNvPr id="17" name="TextBox 16"/>
          <p:cNvSpPr txBox="1"/>
          <p:nvPr/>
        </p:nvSpPr>
        <p:spPr>
          <a:xfrm>
            <a:off x="425302" y="975297"/>
            <a:ext cx="5653175" cy="461665"/>
          </a:xfrm>
          <a:prstGeom prst="rect">
            <a:avLst/>
          </a:prstGeom>
          <a:noFill/>
        </p:spPr>
        <p:txBody>
          <a:bodyPr wrap="square" rtlCol="0">
            <a:spAutoFit/>
          </a:bodyPr>
          <a:lstStyle/>
          <a:p>
            <a:pPr algn="ctr"/>
            <a:r>
              <a:rPr lang="en-US" sz="2400" dirty="0"/>
              <a:t>Return-Oriented Reloads</a:t>
            </a:r>
            <a:r>
              <a:rPr lang="en-US" sz="2400"/>
              <a:t>: </a:t>
            </a:r>
            <a:r>
              <a:rPr lang="en-US" altLang="zh-CN" sz="2400" smtClean="0"/>
              <a:t>E</a:t>
            </a:r>
            <a:r>
              <a:rPr lang="en-US" sz="2400" smtClean="0"/>
              <a:t>xample</a:t>
            </a:r>
            <a:endParaRPr lang="en-US" altLang="zh-CN" sz="2400" dirty="0"/>
          </a:p>
        </p:txBody>
      </p:sp>
      <p:sp>
        <p:nvSpPr>
          <p:cNvPr id="2" name="Content Placeholder 1"/>
          <p:cNvSpPr>
            <a:spLocks noGrp="1"/>
          </p:cNvSpPr>
          <p:nvPr>
            <p:ph idx="15"/>
          </p:nvPr>
        </p:nvSpPr>
        <p:spPr/>
        <p:txBody>
          <a:bodyPr/>
          <a:lstStyle/>
          <a:p>
            <a:endParaRPr lang="en-US"/>
          </a:p>
        </p:txBody>
      </p:sp>
      <p:sp>
        <p:nvSpPr>
          <p:cNvPr id="16"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70294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80905" y="1708888"/>
            <a:ext cx="1126672" cy="300082"/>
          </a:xfrm>
          <a:prstGeom prst="rect">
            <a:avLst/>
          </a:prstGeom>
          <a:noFill/>
        </p:spPr>
        <p:txBody>
          <a:bodyPr wrap="square" rtlCol="0">
            <a:spAutoFit/>
          </a:bodyPr>
          <a:lstStyle/>
          <a:p>
            <a:r>
              <a:rPr lang="en-US" sz="1350"/>
              <a:t>Android App</a:t>
            </a:r>
          </a:p>
        </p:txBody>
      </p:sp>
      <p:sp>
        <p:nvSpPr>
          <p:cNvPr id="7" name="TextBox 6"/>
          <p:cNvSpPr txBox="1"/>
          <p:nvPr/>
        </p:nvSpPr>
        <p:spPr>
          <a:xfrm>
            <a:off x="4574004" y="1703248"/>
            <a:ext cx="1126672" cy="300082"/>
          </a:xfrm>
          <a:prstGeom prst="rect">
            <a:avLst/>
          </a:prstGeom>
          <a:noFill/>
        </p:spPr>
        <p:txBody>
          <a:bodyPr wrap="square" rtlCol="0">
            <a:spAutoFit/>
          </a:bodyPr>
          <a:lstStyle/>
          <a:p>
            <a:pPr algn="ctr"/>
            <a:r>
              <a:rPr lang="en-US" sz="1350" dirty="0" err="1"/>
              <a:t>libc.so</a:t>
            </a:r>
            <a:endParaRPr lang="en-US" sz="1350" dirty="0"/>
          </a:p>
        </p:txBody>
      </p:sp>
      <p:sp>
        <p:nvSpPr>
          <p:cNvPr id="39" name="Rounded Rectangle 38"/>
          <p:cNvSpPr/>
          <p:nvPr/>
        </p:nvSpPr>
        <p:spPr>
          <a:xfrm>
            <a:off x="425302" y="2105096"/>
            <a:ext cx="1992926" cy="2238600"/>
          </a:xfrm>
          <a:prstGeom prst="round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350" dirty="0" err="1">
                <a:solidFill>
                  <a:sysClr val="windowText" lastClr="000000"/>
                </a:solidFill>
              </a:rPr>
              <a:t>mov</a:t>
            </a:r>
            <a:r>
              <a:rPr lang="en-US" sz="1350" dirty="0">
                <a:solidFill>
                  <a:sysClr val="windowText" lastClr="000000"/>
                </a:solidFill>
              </a:rPr>
              <a:t> x19, 0x246a0</a:t>
            </a:r>
          </a:p>
          <a:p>
            <a:r>
              <a:rPr lang="en-US" sz="1350" dirty="0" err="1">
                <a:solidFill>
                  <a:sysClr val="windowText" lastClr="000000"/>
                </a:solidFill>
              </a:rPr>
              <a:t>mov</a:t>
            </a:r>
            <a:r>
              <a:rPr lang="en-US" sz="1350" dirty="0">
                <a:solidFill>
                  <a:sysClr val="windowText" lastClr="000000"/>
                </a:solidFill>
              </a:rPr>
              <a:t> x20, x30</a:t>
            </a:r>
          </a:p>
          <a:p>
            <a:r>
              <a:rPr lang="en-US" sz="1350" dirty="0">
                <a:solidFill>
                  <a:sysClr val="windowText" lastClr="000000"/>
                </a:solidFill>
              </a:rPr>
              <a:t>Label: </a:t>
            </a:r>
            <a:r>
              <a:rPr lang="en-US" sz="1350" dirty="0" err="1">
                <a:solidFill>
                  <a:sysClr val="windowText" lastClr="000000"/>
                </a:solidFill>
              </a:rPr>
              <a:t>adr</a:t>
            </a:r>
            <a:r>
              <a:rPr lang="en-US" sz="1350" dirty="0">
                <a:solidFill>
                  <a:sysClr val="windowText" lastClr="000000"/>
                </a:solidFill>
              </a:rPr>
              <a:t> x4, Label</a:t>
            </a:r>
          </a:p>
          <a:p>
            <a:r>
              <a:rPr lang="en-US" sz="1350" dirty="0">
                <a:solidFill>
                  <a:sysClr val="windowText" lastClr="000000"/>
                </a:solidFill>
              </a:rPr>
              <a:t>add x4, x4, #12</a:t>
            </a:r>
          </a:p>
          <a:p>
            <a:r>
              <a:rPr lang="en-US" sz="1350" dirty="0" err="1">
                <a:solidFill>
                  <a:sysClr val="windowText" lastClr="000000"/>
                </a:solidFill>
              </a:rPr>
              <a:t>br</a:t>
            </a:r>
            <a:r>
              <a:rPr lang="en-US" sz="1350" dirty="0">
                <a:solidFill>
                  <a:sysClr val="windowText" lastClr="000000"/>
                </a:solidFill>
              </a:rPr>
              <a:t> x19</a:t>
            </a:r>
          </a:p>
          <a:p>
            <a:r>
              <a:rPr lang="en-US" sz="1350" dirty="0" err="1">
                <a:solidFill>
                  <a:sysClr val="windowText" lastClr="000000"/>
                </a:solidFill>
              </a:rPr>
              <a:t>mov</a:t>
            </a:r>
            <a:r>
              <a:rPr lang="en-US" sz="1350" dirty="0">
                <a:solidFill>
                  <a:sysClr val="windowText" lastClr="000000"/>
                </a:solidFill>
              </a:rPr>
              <a:t> x30, x20</a:t>
            </a:r>
          </a:p>
          <a:p>
            <a:r>
              <a:rPr lang="en-US" sz="1350" dirty="0" err="1">
                <a:solidFill>
                  <a:sysClr val="windowText" lastClr="000000"/>
                </a:solidFill>
              </a:rPr>
              <a:t>mov</a:t>
            </a:r>
            <a:r>
              <a:rPr lang="en-US" sz="1350" dirty="0">
                <a:solidFill>
                  <a:sysClr val="windowText" lastClr="000000"/>
                </a:solidFill>
              </a:rPr>
              <a:t> x19, 0x246fc</a:t>
            </a:r>
          </a:p>
          <a:p>
            <a:r>
              <a:rPr lang="en-US" sz="1350" dirty="0" err="1">
                <a:solidFill>
                  <a:schemeClr val="tx1"/>
                </a:solidFill>
              </a:rPr>
              <a:t>blr</a:t>
            </a:r>
            <a:r>
              <a:rPr lang="en-US" sz="1350" dirty="0">
                <a:solidFill>
                  <a:schemeClr val="tx1"/>
                </a:solidFill>
              </a:rPr>
              <a:t> x19</a:t>
            </a:r>
          </a:p>
          <a:p>
            <a:r>
              <a:rPr lang="is-IS" sz="1350" dirty="0">
                <a:solidFill>
                  <a:sysClr val="windowText" lastClr="000000"/>
                </a:solidFill>
              </a:rPr>
              <a:t>…</a:t>
            </a:r>
            <a:endParaRPr lang="en-US" sz="1350" dirty="0">
              <a:solidFill>
                <a:sysClr val="windowText" lastClr="000000"/>
              </a:solidFill>
            </a:endParaRPr>
          </a:p>
          <a:p>
            <a:pPr algn="ctr"/>
            <a:endParaRPr lang="en-US" sz="1350" dirty="0">
              <a:solidFill>
                <a:sysClr val="windowText" lastClr="000000"/>
              </a:solidFill>
            </a:endParaRPr>
          </a:p>
        </p:txBody>
      </p:sp>
      <p:sp>
        <p:nvSpPr>
          <p:cNvPr id="10" name="Rectangle 9"/>
          <p:cNvSpPr/>
          <p:nvPr/>
        </p:nvSpPr>
        <p:spPr>
          <a:xfrm>
            <a:off x="3599380" y="2098514"/>
            <a:ext cx="2907968" cy="2075366"/>
          </a:xfrm>
          <a:prstGeom prst="rect">
            <a:avLst/>
          </a:prstGeom>
          <a:solidFill>
            <a:srgbClr val="FFFF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ysClr val="windowText" lastClr="000000"/>
                </a:solidFill>
              </a:rPr>
              <a:t>      0x24670 &lt;</a:t>
            </a:r>
            <a:r>
              <a:rPr lang="en-US" sz="1350" dirty="0" err="1">
                <a:solidFill>
                  <a:sysClr val="windowText" lastClr="000000"/>
                </a:solidFill>
              </a:rPr>
              <a:t>clock_gettime</a:t>
            </a:r>
            <a:r>
              <a:rPr lang="en-US" sz="1350" dirty="0">
                <a:solidFill>
                  <a:sysClr val="windowText" lastClr="000000"/>
                </a:solidFill>
              </a:rPr>
              <a:t>&gt;</a:t>
            </a: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p:txBody>
      </p:sp>
      <p:sp>
        <p:nvSpPr>
          <p:cNvPr id="11" name="Rectangle 10"/>
          <p:cNvSpPr/>
          <p:nvPr/>
        </p:nvSpPr>
        <p:spPr>
          <a:xfrm>
            <a:off x="3870708" y="2743810"/>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s-IS" sz="1350" dirty="0">
                <a:solidFill>
                  <a:sysClr val="windowText" lastClr="000000"/>
                </a:solidFill>
              </a:rPr>
              <a:t>0x246a0            blr x4              </a:t>
            </a:r>
          </a:p>
        </p:txBody>
      </p:sp>
      <p:sp>
        <p:nvSpPr>
          <p:cNvPr id="12" name="Rectangle 11"/>
          <p:cNvSpPr/>
          <p:nvPr/>
        </p:nvSpPr>
        <p:spPr>
          <a:xfrm>
            <a:off x="3870708" y="3353047"/>
            <a:ext cx="2365310" cy="307910"/>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s-IS" sz="1350" dirty="0">
                <a:solidFill>
                  <a:sysClr val="windowText" lastClr="000000"/>
                </a:solidFill>
              </a:rPr>
              <a:t>0x246fc                ret</a:t>
            </a:r>
          </a:p>
        </p:txBody>
      </p:sp>
      <p:cxnSp>
        <p:nvCxnSpPr>
          <p:cNvPr id="13" name="Straight Connector 12"/>
          <p:cNvCxnSpPr/>
          <p:nvPr/>
        </p:nvCxnSpPr>
        <p:spPr>
          <a:xfrm>
            <a:off x="5108969" y="2743810"/>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114597" y="3353047"/>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1191577" y="3506616"/>
            <a:ext cx="2679131" cy="239567"/>
          </a:xfrm>
          <a:prstGeom prst="straightConnector1">
            <a:avLst/>
          </a:prstGeom>
          <a:ln w="44450">
            <a:solidFill>
              <a:srgbClr val="00B0F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idx="15"/>
          </p:nvPr>
        </p:nvSpPr>
        <p:spPr/>
        <p:txBody>
          <a:bodyPr/>
          <a:lstStyle/>
          <a:p>
            <a:endParaRPr lang="en-US"/>
          </a:p>
        </p:txBody>
      </p:sp>
      <p:sp>
        <p:nvSpPr>
          <p:cNvPr id="17" name="TextBox 16"/>
          <p:cNvSpPr txBox="1"/>
          <p:nvPr/>
        </p:nvSpPr>
        <p:spPr>
          <a:xfrm>
            <a:off x="425302" y="975297"/>
            <a:ext cx="5653175" cy="461665"/>
          </a:xfrm>
          <a:prstGeom prst="rect">
            <a:avLst/>
          </a:prstGeom>
          <a:noFill/>
        </p:spPr>
        <p:txBody>
          <a:bodyPr wrap="square" rtlCol="0">
            <a:spAutoFit/>
          </a:bodyPr>
          <a:lstStyle/>
          <a:p>
            <a:pPr algn="ctr"/>
            <a:r>
              <a:rPr lang="en-US" sz="2400" dirty="0"/>
              <a:t>Return-Oriented Reloads</a:t>
            </a:r>
            <a:r>
              <a:rPr lang="en-US" sz="2400"/>
              <a:t>: </a:t>
            </a:r>
            <a:r>
              <a:rPr lang="en-US" altLang="zh-CN" sz="2400" smtClean="0"/>
              <a:t>E</a:t>
            </a:r>
            <a:r>
              <a:rPr lang="en-US" sz="2400" smtClean="0"/>
              <a:t>xample</a:t>
            </a:r>
            <a:endParaRPr lang="en-US" altLang="zh-CN" sz="2400" dirty="0"/>
          </a:p>
        </p:txBody>
      </p:sp>
      <p:sp>
        <p:nvSpPr>
          <p:cNvPr id="2" name="Content Placeholder 1"/>
          <p:cNvSpPr>
            <a:spLocks noGrp="1"/>
          </p:cNvSpPr>
          <p:nvPr>
            <p:ph idx="15"/>
          </p:nvPr>
        </p:nvSpPr>
        <p:spPr/>
        <p:txBody>
          <a:bodyPr/>
          <a:lstStyle/>
          <a:p>
            <a:endParaRPr lang="en-US"/>
          </a:p>
        </p:txBody>
      </p:sp>
      <p:sp>
        <p:nvSpPr>
          <p:cNvPr id="16"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69091807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599380" y="2098514"/>
            <a:ext cx="2907968" cy="2075366"/>
          </a:xfrm>
          <a:prstGeom prst="rect">
            <a:avLst/>
          </a:prstGeom>
          <a:solidFill>
            <a:srgbClr val="FFFF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ysClr val="windowText" lastClr="000000"/>
                </a:solidFill>
              </a:rPr>
              <a:t>      0x24670 &lt;</a:t>
            </a:r>
            <a:r>
              <a:rPr lang="en-US" sz="1350" dirty="0" err="1">
                <a:solidFill>
                  <a:sysClr val="windowText" lastClr="000000"/>
                </a:solidFill>
              </a:rPr>
              <a:t>clock_gettime</a:t>
            </a:r>
            <a:r>
              <a:rPr lang="en-US" sz="1350" dirty="0">
                <a:solidFill>
                  <a:sysClr val="windowText" lastClr="000000"/>
                </a:solidFill>
              </a:rPr>
              <a:t>&gt;</a:t>
            </a: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p:txBody>
      </p:sp>
      <p:sp>
        <p:nvSpPr>
          <p:cNvPr id="6" name="TextBox 5"/>
          <p:cNvSpPr txBox="1"/>
          <p:nvPr/>
        </p:nvSpPr>
        <p:spPr>
          <a:xfrm>
            <a:off x="880905" y="1708888"/>
            <a:ext cx="1126672" cy="300082"/>
          </a:xfrm>
          <a:prstGeom prst="rect">
            <a:avLst/>
          </a:prstGeom>
          <a:noFill/>
        </p:spPr>
        <p:txBody>
          <a:bodyPr wrap="square" rtlCol="0">
            <a:spAutoFit/>
          </a:bodyPr>
          <a:lstStyle/>
          <a:p>
            <a:r>
              <a:rPr lang="en-US" sz="1350"/>
              <a:t>Android App</a:t>
            </a:r>
          </a:p>
        </p:txBody>
      </p:sp>
      <p:sp>
        <p:nvSpPr>
          <p:cNvPr id="7" name="TextBox 6"/>
          <p:cNvSpPr txBox="1"/>
          <p:nvPr/>
        </p:nvSpPr>
        <p:spPr>
          <a:xfrm>
            <a:off x="4574004" y="1703248"/>
            <a:ext cx="1126672" cy="300082"/>
          </a:xfrm>
          <a:prstGeom prst="rect">
            <a:avLst/>
          </a:prstGeom>
          <a:noFill/>
        </p:spPr>
        <p:txBody>
          <a:bodyPr wrap="square" rtlCol="0">
            <a:spAutoFit/>
          </a:bodyPr>
          <a:lstStyle/>
          <a:p>
            <a:pPr algn="ctr"/>
            <a:r>
              <a:rPr lang="en-US" sz="1350" dirty="0" err="1"/>
              <a:t>libc.so</a:t>
            </a:r>
            <a:endParaRPr lang="en-US" sz="1350" dirty="0"/>
          </a:p>
        </p:txBody>
      </p:sp>
      <p:sp>
        <p:nvSpPr>
          <p:cNvPr id="39" name="Rounded Rectangle 38"/>
          <p:cNvSpPr/>
          <p:nvPr/>
        </p:nvSpPr>
        <p:spPr>
          <a:xfrm>
            <a:off x="425302" y="2105096"/>
            <a:ext cx="1992926" cy="2238600"/>
          </a:xfrm>
          <a:prstGeom prst="round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350" dirty="0" err="1">
                <a:solidFill>
                  <a:sysClr val="windowText" lastClr="000000"/>
                </a:solidFill>
              </a:rPr>
              <a:t>mov</a:t>
            </a:r>
            <a:r>
              <a:rPr lang="en-US" sz="1350" dirty="0">
                <a:solidFill>
                  <a:sysClr val="windowText" lastClr="000000"/>
                </a:solidFill>
              </a:rPr>
              <a:t> x19, 0x246a0</a:t>
            </a:r>
          </a:p>
          <a:p>
            <a:r>
              <a:rPr lang="en-US" sz="1350" dirty="0" err="1">
                <a:solidFill>
                  <a:sysClr val="windowText" lastClr="000000"/>
                </a:solidFill>
              </a:rPr>
              <a:t>mov</a:t>
            </a:r>
            <a:r>
              <a:rPr lang="en-US" sz="1350" dirty="0">
                <a:solidFill>
                  <a:sysClr val="windowText" lastClr="000000"/>
                </a:solidFill>
              </a:rPr>
              <a:t> x20, x30</a:t>
            </a:r>
          </a:p>
          <a:p>
            <a:r>
              <a:rPr lang="en-US" sz="1350" dirty="0">
                <a:solidFill>
                  <a:sysClr val="windowText" lastClr="000000"/>
                </a:solidFill>
              </a:rPr>
              <a:t>Label: </a:t>
            </a:r>
            <a:r>
              <a:rPr lang="en-US" sz="1350" dirty="0" err="1">
                <a:solidFill>
                  <a:sysClr val="windowText" lastClr="000000"/>
                </a:solidFill>
              </a:rPr>
              <a:t>adr</a:t>
            </a:r>
            <a:r>
              <a:rPr lang="en-US" sz="1350" dirty="0">
                <a:solidFill>
                  <a:sysClr val="windowText" lastClr="000000"/>
                </a:solidFill>
              </a:rPr>
              <a:t> x4, Label</a:t>
            </a:r>
          </a:p>
          <a:p>
            <a:r>
              <a:rPr lang="en-US" sz="1350" dirty="0">
                <a:solidFill>
                  <a:sysClr val="windowText" lastClr="000000"/>
                </a:solidFill>
              </a:rPr>
              <a:t>add x4, x4, #12</a:t>
            </a:r>
          </a:p>
          <a:p>
            <a:r>
              <a:rPr lang="en-US" sz="1350" dirty="0" err="1">
                <a:solidFill>
                  <a:sysClr val="windowText" lastClr="000000"/>
                </a:solidFill>
              </a:rPr>
              <a:t>br</a:t>
            </a:r>
            <a:r>
              <a:rPr lang="en-US" sz="1350" dirty="0">
                <a:solidFill>
                  <a:sysClr val="windowText" lastClr="000000"/>
                </a:solidFill>
              </a:rPr>
              <a:t> x19</a:t>
            </a:r>
          </a:p>
          <a:p>
            <a:r>
              <a:rPr lang="en-US" sz="1350" dirty="0" err="1">
                <a:solidFill>
                  <a:schemeClr val="tx1"/>
                </a:solidFill>
              </a:rPr>
              <a:t>mov</a:t>
            </a:r>
            <a:r>
              <a:rPr lang="en-US" sz="1350" dirty="0">
                <a:solidFill>
                  <a:schemeClr val="tx1"/>
                </a:solidFill>
              </a:rPr>
              <a:t> x30, x20</a:t>
            </a:r>
          </a:p>
          <a:p>
            <a:r>
              <a:rPr lang="en-US" sz="1350" dirty="0" err="1">
                <a:solidFill>
                  <a:sysClr val="windowText" lastClr="000000"/>
                </a:solidFill>
              </a:rPr>
              <a:t>mov</a:t>
            </a:r>
            <a:r>
              <a:rPr lang="en-US" sz="1350" dirty="0">
                <a:solidFill>
                  <a:sysClr val="windowText" lastClr="000000"/>
                </a:solidFill>
              </a:rPr>
              <a:t> x19, 0x246fc</a:t>
            </a:r>
          </a:p>
          <a:p>
            <a:r>
              <a:rPr lang="en-US" sz="1350" dirty="0" err="1">
                <a:solidFill>
                  <a:schemeClr val="tx1"/>
                </a:solidFill>
              </a:rPr>
              <a:t>blr</a:t>
            </a:r>
            <a:r>
              <a:rPr lang="en-US" sz="1350" dirty="0">
                <a:solidFill>
                  <a:schemeClr val="tx1"/>
                </a:solidFill>
              </a:rPr>
              <a:t> x19</a:t>
            </a:r>
          </a:p>
          <a:p>
            <a:r>
              <a:rPr lang="is-IS" sz="1350" dirty="0">
                <a:solidFill>
                  <a:sysClr val="windowText" lastClr="000000"/>
                </a:solidFill>
              </a:rPr>
              <a:t>…</a:t>
            </a:r>
            <a:endParaRPr lang="en-US" sz="1350" dirty="0">
              <a:solidFill>
                <a:sysClr val="windowText" lastClr="000000"/>
              </a:solidFill>
            </a:endParaRPr>
          </a:p>
          <a:p>
            <a:pPr algn="ctr"/>
            <a:endParaRPr lang="en-US" sz="1350" dirty="0">
              <a:solidFill>
                <a:sysClr val="windowText" lastClr="000000"/>
              </a:solidFill>
            </a:endParaRPr>
          </a:p>
        </p:txBody>
      </p:sp>
      <p:cxnSp>
        <p:nvCxnSpPr>
          <p:cNvPr id="9" name="Straight Arrow Connector 8"/>
          <p:cNvCxnSpPr/>
          <p:nvPr/>
        </p:nvCxnSpPr>
        <p:spPr>
          <a:xfrm flipH="1">
            <a:off x="880905" y="3497349"/>
            <a:ext cx="2989803" cy="480292"/>
          </a:xfrm>
          <a:prstGeom prst="straightConnector1">
            <a:avLst/>
          </a:prstGeom>
          <a:ln w="44450">
            <a:solidFill>
              <a:srgbClr val="00B0F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870708" y="2743810"/>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s-IS" sz="1350" dirty="0">
                <a:solidFill>
                  <a:sysClr val="windowText" lastClr="000000"/>
                </a:solidFill>
              </a:rPr>
              <a:t>0x246a0            blr x4              </a:t>
            </a:r>
          </a:p>
        </p:txBody>
      </p:sp>
      <p:sp>
        <p:nvSpPr>
          <p:cNvPr id="12" name="Rectangle 11"/>
          <p:cNvSpPr/>
          <p:nvPr/>
        </p:nvSpPr>
        <p:spPr>
          <a:xfrm>
            <a:off x="3870708" y="3353047"/>
            <a:ext cx="2365310" cy="307910"/>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s-IS" sz="1350" dirty="0">
                <a:solidFill>
                  <a:sysClr val="windowText" lastClr="000000"/>
                </a:solidFill>
              </a:rPr>
              <a:t>0x246fc                ret</a:t>
            </a:r>
          </a:p>
        </p:txBody>
      </p:sp>
      <p:cxnSp>
        <p:nvCxnSpPr>
          <p:cNvPr id="13" name="Straight Connector 12"/>
          <p:cNvCxnSpPr/>
          <p:nvPr/>
        </p:nvCxnSpPr>
        <p:spPr>
          <a:xfrm>
            <a:off x="5108969" y="2743810"/>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114597" y="3353047"/>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idx="15"/>
          </p:nvPr>
        </p:nvSpPr>
        <p:spPr/>
        <p:txBody>
          <a:bodyPr/>
          <a:lstStyle/>
          <a:p>
            <a:endParaRPr lang="en-US"/>
          </a:p>
        </p:txBody>
      </p:sp>
      <p:sp>
        <p:nvSpPr>
          <p:cNvPr id="17" name="TextBox 16"/>
          <p:cNvSpPr txBox="1"/>
          <p:nvPr/>
        </p:nvSpPr>
        <p:spPr>
          <a:xfrm>
            <a:off x="425302" y="975297"/>
            <a:ext cx="5653175" cy="461665"/>
          </a:xfrm>
          <a:prstGeom prst="rect">
            <a:avLst/>
          </a:prstGeom>
          <a:noFill/>
        </p:spPr>
        <p:txBody>
          <a:bodyPr wrap="square" rtlCol="0">
            <a:spAutoFit/>
          </a:bodyPr>
          <a:lstStyle/>
          <a:p>
            <a:pPr algn="ctr"/>
            <a:r>
              <a:rPr lang="en-US" sz="2400" dirty="0"/>
              <a:t>Return-Oriented Reloads</a:t>
            </a:r>
            <a:r>
              <a:rPr lang="en-US" sz="2400"/>
              <a:t>: </a:t>
            </a:r>
            <a:r>
              <a:rPr lang="en-US" altLang="zh-CN" sz="2400" smtClean="0"/>
              <a:t>E</a:t>
            </a:r>
            <a:r>
              <a:rPr lang="en-US" sz="2400" smtClean="0"/>
              <a:t>xample</a:t>
            </a:r>
            <a:endParaRPr lang="en-US" altLang="zh-CN" sz="2400" dirty="0"/>
          </a:p>
        </p:txBody>
      </p:sp>
      <p:sp>
        <p:nvSpPr>
          <p:cNvPr id="2" name="Content Placeholder 1"/>
          <p:cNvSpPr>
            <a:spLocks noGrp="1"/>
          </p:cNvSpPr>
          <p:nvPr>
            <p:ph idx="15"/>
          </p:nvPr>
        </p:nvSpPr>
        <p:spPr/>
        <p:txBody>
          <a:bodyPr/>
          <a:lstStyle/>
          <a:p>
            <a:endParaRPr lang="en-US"/>
          </a:p>
        </p:txBody>
      </p:sp>
      <p:sp>
        <p:nvSpPr>
          <p:cNvPr id="16"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24564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80905" y="1708888"/>
            <a:ext cx="1126672" cy="300082"/>
          </a:xfrm>
          <a:prstGeom prst="rect">
            <a:avLst/>
          </a:prstGeom>
          <a:noFill/>
        </p:spPr>
        <p:txBody>
          <a:bodyPr wrap="square" rtlCol="0">
            <a:spAutoFit/>
          </a:bodyPr>
          <a:lstStyle/>
          <a:p>
            <a:r>
              <a:rPr lang="en-US" sz="1350"/>
              <a:t>Android App</a:t>
            </a:r>
          </a:p>
        </p:txBody>
      </p:sp>
      <p:sp>
        <p:nvSpPr>
          <p:cNvPr id="7" name="TextBox 6"/>
          <p:cNvSpPr txBox="1"/>
          <p:nvPr/>
        </p:nvSpPr>
        <p:spPr>
          <a:xfrm>
            <a:off x="4574004" y="1703248"/>
            <a:ext cx="1126672" cy="300082"/>
          </a:xfrm>
          <a:prstGeom prst="rect">
            <a:avLst/>
          </a:prstGeom>
          <a:noFill/>
        </p:spPr>
        <p:txBody>
          <a:bodyPr wrap="square" rtlCol="0">
            <a:spAutoFit/>
          </a:bodyPr>
          <a:lstStyle/>
          <a:p>
            <a:pPr algn="ctr"/>
            <a:r>
              <a:rPr lang="en-US" sz="1350" dirty="0" err="1"/>
              <a:t>libc.so</a:t>
            </a:r>
            <a:endParaRPr lang="en-US" sz="1350" dirty="0"/>
          </a:p>
        </p:txBody>
      </p:sp>
      <p:sp>
        <p:nvSpPr>
          <p:cNvPr id="39" name="Rounded Rectangle 38"/>
          <p:cNvSpPr/>
          <p:nvPr/>
        </p:nvSpPr>
        <p:spPr>
          <a:xfrm>
            <a:off x="425302" y="2105096"/>
            <a:ext cx="1992926" cy="2238600"/>
          </a:xfrm>
          <a:prstGeom prst="round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350" dirty="0" err="1">
                <a:solidFill>
                  <a:sysClr val="windowText" lastClr="000000"/>
                </a:solidFill>
              </a:rPr>
              <a:t>mov</a:t>
            </a:r>
            <a:r>
              <a:rPr lang="en-US" sz="1350" dirty="0">
                <a:solidFill>
                  <a:sysClr val="windowText" lastClr="000000"/>
                </a:solidFill>
              </a:rPr>
              <a:t> x19, 0x246a0</a:t>
            </a:r>
          </a:p>
          <a:p>
            <a:r>
              <a:rPr lang="en-US" sz="1350" dirty="0" err="1">
                <a:solidFill>
                  <a:sysClr val="windowText" lastClr="000000"/>
                </a:solidFill>
              </a:rPr>
              <a:t>mov</a:t>
            </a:r>
            <a:r>
              <a:rPr lang="en-US" sz="1350" dirty="0">
                <a:solidFill>
                  <a:sysClr val="windowText" lastClr="000000"/>
                </a:solidFill>
              </a:rPr>
              <a:t> x20, x30</a:t>
            </a:r>
          </a:p>
          <a:p>
            <a:r>
              <a:rPr lang="en-US" sz="1350" dirty="0">
                <a:solidFill>
                  <a:sysClr val="windowText" lastClr="000000"/>
                </a:solidFill>
              </a:rPr>
              <a:t>Label: </a:t>
            </a:r>
            <a:r>
              <a:rPr lang="en-US" sz="1350" dirty="0" err="1">
                <a:solidFill>
                  <a:sysClr val="windowText" lastClr="000000"/>
                </a:solidFill>
              </a:rPr>
              <a:t>adr</a:t>
            </a:r>
            <a:r>
              <a:rPr lang="en-US" sz="1350" dirty="0">
                <a:solidFill>
                  <a:sysClr val="windowText" lastClr="000000"/>
                </a:solidFill>
              </a:rPr>
              <a:t> x4, Label</a:t>
            </a:r>
          </a:p>
          <a:p>
            <a:r>
              <a:rPr lang="en-US" sz="1350" dirty="0">
                <a:solidFill>
                  <a:sysClr val="windowText" lastClr="000000"/>
                </a:solidFill>
              </a:rPr>
              <a:t>add x4, x4, #12</a:t>
            </a:r>
          </a:p>
          <a:p>
            <a:r>
              <a:rPr lang="en-US" sz="1350" dirty="0" err="1">
                <a:solidFill>
                  <a:sysClr val="windowText" lastClr="000000"/>
                </a:solidFill>
              </a:rPr>
              <a:t>br</a:t>
            </a:r>
            <a:r>
              <a:rPr lang="en-US" sz="1350" dirty="0">
                <a:solidFill>
                  <a:sysClr val="windowText" lastClr="000000"/>
                </a:solidFill>
              </a:rPr>
              <a:t> x19</a:t>
            </a:r>
          </a:p>
          <a:p>
            <a:r>
              <a:rPr lang="en-US" sz="1350" dirty="0" err="1">
                <a:solidFill>
                  <a:schemeClr val="tx1"/>
                </a:solidFill>
              </a:rPr>
              <a:t>mov</a:t>
            </a:r>
            <a:r>
              <a:rPr lang="en-US" sz="1350" dirty="0">
                <a:solidFill>
                  <a:schemeClr val="tx1"/>
                </a:solidFill>
              </a:rPr>
              <a:t> x30, x20</a:t>
            </a:r>
          </a:p>
          <a:p>
            <a:r>
              <a:rPr lang="en-US" sz="1350" dirty="0" err="1">
                <a:solidFill>
                  <a:sysClr val="windowText" lastClr="000000"/>
                </a:solidFill>
              </a:rPr>
              <a:t>mov</a:t>
            </a:r>
            <a:r>
              <a:rPr lang="en-US" sz="1350" dirty="0">
                <a:solidFill>
                  <a:sysClr val="windowText" lastClr="000000"/>
                </a:solidFill>
              </a:rPr>
              <a:t> x19, 0x246fc</a:t>
            </a:r>
          </a:p>
          <a:p>
            <a:r>
              <a:rPr lang="en-US" sz="1350" dirty="0" err="1">
                <a:solidFill>
                  <a:schemeClr val="tx1"/>
                </a:solidFill>
              </a:rPr>
              <a:t>blr</a:t>
            </a:r>
            <a:r>
              <a:rPr lang="en-US" sz="1350" dirty="0">
                <a:solidFill>
                  <a:schemeClr val="tx1"/>
                </a:solidFill>
              </a:rPr>
              <a:t> x19</a:t>
            </a:r>
          </a:p>
          <a:p>
            <a:r>
              <a:rPr lang="is-IS" sz="1350" dirty="0">
                <a:solidFill>
                  <a:srgbClr val="FF0000"/>
                </a:solidFill>
              </a:rPr>
              <a:t>…</a:t>
            </a:r>
            <a:endParaRPr lang="en-US" sz="1350" dirty="0">
              <a:solidFill>
                <a:srgbClr val="FF0000"/>
              </a:solidFill>
            </a:endParaRPr>
          </a:p>
          <a:p>
            <a:pPr algn="ctr"/>
            <a:endParaRPr lang="en-US" sz="1350" dirty="0">
              <a:solidFill>
                <a:sysClr val="windowText" lastClr="000000"/>
              </a:solidFill>
            </a:endParaRPr>
          </a:p>
        </p:txBody>
      </p:sp>
      <p:sp>
        <p:nvSpPr>
          <p:cNvPr id="9" name="Rectangle 8"/>
          <p:cNvSpPr/>
          <p:nvPr/>
        </p:nvSpPr>
        <p:spPr>
          <a:xfrm>
            <a:off x="3599380" y="2098514"/>
            <a:ext cx="2907968" cy="2075366"/>
          </a:xfrm>
          <a:prstGeom prst="rect">
            <a:avLst/>
          </a:prstGeom>
          <a:solidFill>
            <a:srgbClr val="FFFF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ysClr val="windowText" lastClr="000000"/>
                </a:solidFill>
              </a:rPr>
              <a:t>      0x24670 &lt;</a:t>
            </a:r>
            <a:r>
              <a:rPr lang="en-US" sz="1350" dirty="0" err="1">
                <a:solidFill>
                  <a:sysClr val="windowText" lastClr="000000"/>
                </a:solidFill>
              </a:rPr>
              <a:t>clock_gettime</a:t>
            </a:r>
            <a:r>
              <a:rPr lang="en-US" sz="1350" dirty="0">
                <a:solidFill>
                  <a:sysClr val="windowText" lastClr="000000"/>
                </a:solidFill>
              </a:rPr>
              <a:t>&gt;</a:t>
            </a: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a:p>
            <a:endParaRPr lang="en-US" sz="1350" dirty="0">
              <a:solidFill>
                <a:sysClr val="windowText" lastClr="000000"/>
              </a:solidFill>
            </a:endParaRPr>
          </a:p>
        </p:txBody>
      </p:sp>
      <p:sp>
        <p:nvSpPr>
          <p:cNvPr id="10" name="Rectangle 9"/>
          <p:cNvSpPr/>
          <p:nvPr/>
        </p:nvSpPr>
        <p:spPr>
          <a:xfrm>
            <a:off x="3870708" y="2743810"/>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s-IS" sz="1350" dirty="0">
                <a:solidFill>
                  <a:sysClr val="windowText" lastClr="000000"/>
                </a:solidFill>
              </a:rPr>
              <a:t>0x246a0            blr x4              </a:t>
            </a:r>
          </a:p>
        </p:txBody>
      </p:sp>
      <p:sp>
        <p:nvSpPr>
          <p:cNvPr id="11" name="Rectangle 10"/>
          <p:cNvSpPr/>
          <p:nvPr/>
        </p:nvSpPr>
        <p:spPr>
          <a:xfrm>
            <a:off x="3870708" y="3353047"/>
            <a:ext cx="2365310" cy="30791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s-IS" sz="1350" dirty="0">
                <a:solidFill>
                  <a:sysClr val="windowText" lastClr="000000"/>
                </a:solidFill>
              </a:rPr>
              <a:t>0x246fc                ret</a:t>
            </a:r>
          </a:p>
        </p:txBody>
      </p:sp>
      <p:cxnSp>
        <p:nvCxnSpPr>
          <p:cNvPr id="12" name="Straight Connector 11"/>
          <p:cNvCxnSpPr/>
          <p:nvPr/>
        </p:nvCxnSpPr>
        <p:spPr>
          <a:xfrm>
            <a:off x="5108969" y="2743810"/>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114597" y="3353047"/>
            <a:ext cx="0" cy="3079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 name="Content Placeholder 3"/>
          <p:cNvSpPr>
            <a:spLocks noGrp="1"/>
          </p:cNvSpPr>
          <p:nvPr>
            <p:ph idx="15"/>
          </p:nvPr>
        </p:nvSpPr>
        <p:spPr/>
        <p:txBody>
          <a:bodyPr/>
          <a:lstStyle/>
          <a:p>
            <a:endParaRPr lang="en-US"/>
          </a:p>
        </p:txBody>
      </p:sp>
      <p:sp>
        <p:nvSpPr>
          <p:cNvPr id="15" name="TextBox 14"/>
          <p:cNvSpPr txBox="1"/>
          <p:nvPr/>
        </p:nvSpPr>
        <p:spPr>
          <a:xfrm>
            <a:off x="425302" y="975297"/>
            <a:ext cx="5653175" cy="461665"/>
          </a:xfrm>
          <a:prstGeom prst="rect">
            <a:avLst/>
          </a:prstGeom>
          <a:noFill/>
        </p:spPr>
        <p:txBody>
          <a:bodyPr wrap="square" rtlCol="0">
            <a:spAutoFit/>
          </a:bodyPr>
          <a:lstStyle/>
          <a:p>
            <a:pPr algn="ctr"/>
            <a:r>
              <a:rPr lang="en-US" sz="2400" dirty="0"/>
              <a:t>Return-Oriented Reloads</a:t>
            </a:r>
            <a:r>
              <a:rPr lang="en-US" sz="2400"/>
              <a:t>: </a:t>
            </a:r>
            <a:r>
              <a:rPr lang="en-US" altLang="zh-CN" sz="2400" smtClean="0"/>
              <a:t>E</a:t>
            </a:r>
            <a:r>
              <a:rPr lang="en-US" sz="2400" smtClean="0"/>
              <a:t>xample</a:t>
            </a:r>
            <a:endParaRPr lang="en-US" altLang="zh-CN" sz="2400" dirty="0"/>
          </a:p>
        </p:txBody>
      </p:sp>
      <p:sp>
        <p:nvSpPr>
          <p:cNvPr id="2" name="Content Placeholder 1"/>
          <p:cNvSpPr>
            <a:spLocks noGrp="1"/>
          </p:cNvSpPr>
          <p:nvPr>
            <p:ph idx="15"/>
          </p:nvPr>
        </p:nvSpPr>
        <p:spPr/>
        <p:txBody>
          <a:bodyPr/>
          <a:lstStyle/>
          <a:p>
            <a:endParaRPr lang="en-US"/>
          </a:p>
        </p:txBody>
      </p:sp>
      <p:sp>
        <p:nvSpPr>
          <p:cNvPr id="16"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98923077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7586" y="1304783"/>
            <a:ext cx="5653175" cy="461665"/>
          </a:xfrm>
          <a:prstGeom prst="rect">
            <a:avLst/>
          </a:prstGeom>
          <a:noFill/>
        </p:spPr>
        <p:txBody>
          <a:bodyPr wrap="square" rtlCol="0">
            <a:spAutoFit/>
          </a:bodyPr>
          <a:lstStyle/>
          <a:p>
            <a:pPr algn="ctr"/>
            <a:r>
              <a:rPr lang="en-US" altLang="zh-CN" sz="2400" dirty="0"/>
              <a:t>OUTLINE</a:t>
            </a:r>
          </a:p>
        </p:txBody>
      </p:sp>
      <p:sp>
        <p:nvSpPr>
          <p:cNvPr id="4" name="Content Placeholder 2"/>
          <p:cNvSpPr>
            <a:spLocks noGrp="1"/>
          </p:cNvSpPr>
          <p:nvPr>
            <p:ph idx="4294967295"/>
          </p:nvPr>
        </p:nvSpPr>
        <p:spPr>
          <a:xfrm>
            <a:off x="363578" y="1899734"/>
            <a:ext cx="7886700" cy="1956197"/>
          </a:xfrm>
          <a:prstGeom prst="rect">
            <a:avLst/>
          </a:prstGeom>
        </p:spPr>
        <p:txBody>
          <a:bodyPr/>
          <a:lstStyle/>
          <a:p>
            <a:pPr marL="557199" indent="-557199">
              <a:buFont typeface="+mj-lt"/>
              <a:buAutoNum type="arabicPeriod"/>
            </a:pPr>
            <a:r>
              <a:rPr lang="en-US" altLang="zh-CN" sz="2100" dirty="0"/>
              <a:t>ARM</a:t>
            </a:r>
            <a:r>
              <a:rPr lang="zh-CN" altLang="en-US" sz="2100" dirty="0"/>
              <a:t> </a:t>
            </a:r>
            <a:r>
              <a:rPr lang="en-US" altLang="zh-CN" sz="2100" dirty="0"/>
              <a:t>Cache</a:t>
            </a:r>
            <a:r>
              <a:rPr lang="zh-CN" altLang="en-US" sz="2100" dirty="0"/>
              <a:t> </a:t>
            </a:r>
            <a:r>
              <a:rPr lang="en-US" altLang="zh-CN" sz="2100" dirty="0"/>
              <a:t>Exploration</a:t>
            </a:r>
            <a:endParaRPr lang="en-US" sz="2100" dirty="0"/>
          </a:p>
          <a:p>
            <a:pPr marL="557199" indent="-557199">
              <a:buFont typeface="+mj-lt"/>
              <a:buAutoNum type="arabicPeriod"/>
            </a:pPr>
            <a:r>
              <a:rPr lang="en-US" altLang="zh-CN" sz="2100" dirty="0"/>
              <a:t>Return-Oriented</a:t>
            </a:r>
            <a:r>
              <a:rPr lang="zh-CN" altLang="en-US" sz="2100" dirty="0"/>
              <a:t> </a:t>
            </a:r>
            <a:r>
              <a:rPr lang="en-US" altLang="zh-CN" sz="2100" dirty="0"/>
              <a:t>Flush-Reload</a:t>
            </a:r>
            <a:r>
              <a:rPr lang="zh-CN" altLang="en-US" sz="2100" dirty="0"/>
              <a:t> </a:t>
            </a:r>
            <a:r>
              <a:rPr lang="en-US" altLang="zh-CN" sz="2100" dirty="0"/>
              <a:t>Attacks</a:t>
            </a:r>
            <a:r>
              <a:rPr lang="zh-CN" altLang="en-US" sz="2100" dirty="0"/>
              <a:t> </a:t>
            </a:r>
            <a:r>
              <a:rPr lang="en-US" altLang="zh-CN" sz="2100" dirty="0"/>
              <a:t>on</a:t>
            </a:r>
            <a:r>
              <a:rPr lang="zh-CN" altLang="en-US" sz="2100" dirty="0"/>
              <a:t> </a:t>
            </a:r>
            <a:r>
              <a:rPr lang="en-US" altLang="zh-CN" sz="2100" dirty="0"/>
              <a:t>ARM</a:t>
            </a:r>
            <a:endParaRPr lang="en-US" sz="2100" dirty="0"/>
          </a:p>
          <a:p>
            <a:pPr marL="557199" indent="-557199">
              <a:buFont typeface="+mj-lt"/>
              <a:buAutoNum type="arabicPeriod"/>
            </a:pPr>
            <a:r>
              <a:rPr lang="en-US" sz="2100" dirty="0">
                <a:solidFill>
                  <a:srgbClr val="FF0000"/>
                </a:solidFill>
              </a:rPr>
              <a:t>Case studies</a:t>
            </a:r>
            <a:r>
              <a:rPr lang="zh-CN" altLang="en-US" sz="2100" dirty="0">
                <a:solidFill>
                  <a:srgbClr val="FF0000"/>
                </a:solidFill>
              </a:rPr>
              <a:t> </a:t>
            </a:r>
            <a:r>
              <a:rPr lang="en-US" altLang="zh-CN" sz="2100" dirty="0">
                <a:solidFill>
                  <a:srgbClr val="FF0000"/>
                </a:solidFill>
              </a:rPr>
              <a:t>on</a:t>
            </a:r>
            <a:r>
              <a:rPr lang="zh-CN" altLang="en-US" sz="2100" dirty="0">
                <a:solidFill>
                  <a:srgbClr val="FF0000"/>
                </a:solidFill>
              </a:rPr>
              <a:t> </a:t>
            </a:r>
            <a:r>
              <a:rPr lang="en-US" altLang="zh-CN" sz="2100" dirty="0">
                <a:solidFill>
                  <a:srgbClr val="FF0000"/>
                </a:solidFill>
              </a:rPr>
              <a:t>Android</a:t>
            </a:r>
            <a:endParaRPr lang="zh-CN" altLang="en-US" sz="2100" dirty="0">
              <a:solidFill>
                <a:srgbClr val="FF0000"/>
              </a:solidFill>
            </a:endParaRPr>
          </a:p>
          <a:p>
            <a:pPr marL="557199" indent="-557199">
              <a:buFont typeface="+mj-lt"/>
              <a:buAutoNum type="arabicPeriod"/>
            </a:pPr>
            <a:r>
              <a:rPr lang="en-US" altLang="zh-CN" sz="2100" dirty="0"/>
              <a:t>Conclusion</a:t>
            </a:r>
            <a:endParaRPr lang="zh-CN" altLang="en-US" sz="2100" dirty="0"/>
          </a:p>
          <a:p>
            <a:pPr marL="557199" indent="-557199">
              <a:buFont typeface="+mj-lt"/>
              <a:buAutoNum type="arabicPeriod"/>
            </a:pPr>
            <a:endParaRPr lang="en-US" sz="2100" dirty="0"/>
          </a:p>
        </p:txBody>
      </p:sp>
      <p:sp>
        <p:nvSpPr>
          <p:cNvPr id="6" name="Content Placeholder 5"/>
          <p:cNvSpPr>
            <a:spLocks noGrp="1"/>
          </p:cNvSpPr>
          <p:nvPr>
            <p:ph idx="15"/>
          </p:nvPr>
        </p:nvSpPr>
        <p:spPr/>
        <p:txBody>
          <a:bodyPr/>
          <a:lstStyle/>
          <a:p>
            <a:endParaRPr lang="en-US"/>
          </a:p>
        </p:txBody>
      </p:sp>
      <p:sp>
        <p:nvSpPr>
          <p:cNvPr id="2" name="Content Placeholder 1"/>
          <p:cNvSpPr>
            <a:spLocks noGrp="1"/>
          </p:cNvSpPr>
          <p:nvPr>
            <p:ph idx="15"/>
          </p:nvPr>
        </p:nvSpPr>
        <p:spPr/>
        <p:txBody>
          <a:bodyPr/>
          <a:lstStyle/>
          <a:p>
            <a:endParaRPr lang="en-US"/>
          </a:p>
        </p:txBody>
      </p:sp>
      <p:sp>
        <p:nvSpPr>
          <p:cNvPr id="7"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31027341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865" y="1041370"/>
            <a:ext cx="5653175" cy="461665"/>
          </a:xfrm>
          <a:prstGeom prst="rect">
            <a:avLst/>
          </a:prstGeom>
          <a:noFill/>
        </p:spPr>
        <p:txBody>
          <a:bodyPr wrap="square" rtlCol="0">
            <a:spAutoFit/>
          </a:bodyPr>
          <a:lstStyle/>
          <a:p>
            <a:pPr algn="ctr"/>
            <a:r>
              <a:rPr lang="en-US" altLang="zh-CN" sz="2400" dirty="0"/>
              <a:t>Case Studies on Android</a:t>
            </a:r>
          </a:p>
        </p:txBody>
      </p:sp>
      <p:sp>
        <p:nvSpPr>
          <p:cNvPr id="4" name="Rectangle 3"/>
          <p:cNvSpPr/>
          <p:nvPr/>
        </p:nvSpPr>
        <p:spPr>
          <a:xfrm>
            <a:off x="546457" y="1870435"/>
            <a:ext cx="5897072" cy="2508379"/>
          </a:xfrm>
          <a:prstGeom prst="rect">
            <a:avLst/>
          </a:prstGeom>
        </p:spPr>
        <p:txBody>
          <a:bodyPr wrap="square">
            <a:spAutoFit/>
          </a:bodyPr>
          <a:lstStyle/>
          <a:p>
            <a:pPr marL="428615" indent="-428615">
              <a:buFont typeface="Arial" charset="0"/>
              <a:buChar char="•"/>
            </a:pPr>
            <a:r>
              <a:rPr lang="en-US" altLang="zh-CN" sz="2000" dirty="0" err="1" smtClean="0"/>
              <a:t>Testbed</a:t>
            </a:r>
            <a:r>
              <a:rPr lang="en-US" altLang="zh-CN" sz="2000" dirty="0"/>
              <a:t>:</a:t>
            </a:r>
            <a:r>
              <a:rPr lang="zh-CN" altLang="en-US" sz="2000" dirty="0"/>
              <a:t> </a:t>
            </a:r>
            <a:r>
              <a:rPr lang="en-US" altLang="zh-CN" sz="2000" dirty="0"/>
              <a:t>Samsung</a:t>
            </a:r>
            <a:r>
              <a:rPr lang="zh-CN" altLang="en-US" sz="2000" dirty="0"/>
              <a:t> </a:t>
            </a:r>
            <a:r>
              <a:rPr lang="en-US" altLang="zh-CN" sz="2000" dirty="0"/>
              <a:t>Galaxy</a:t>
            </a:r>
            <a:r>
              <a:rPr lang="zh-CN" altLang="en-US" sz="2000" dirty="0"/>
              <a:t> </a:t>
            </a:r>
            <a:r>
              <a:rPr lang="en-US" altLang="zh-CN" sz="2000" dirty="0" smtClean="0"/>
              <a:t>S6,</a:t>
            </a:r>
            <a:r>
              <a:rPr lang="zh-CN" altLang="en-US" sz="2000" dirty="0" smtClean="0"/>
              <a:t> </a:t>
            </a:r>
            <a:r>
              <a:rPr lang="en-US" altLang="zh-CN" sz="2000" dirty="0" smtClean="0"/>
              <a:t>Android</a:t>
            </a:r>
            <a:r>
              <a:rPr lang="zh-CN" altLang="en-US" sz="2000" dirty="0" smtClean="0"/>
              <a:t> </a:t>
            </a:r>
            <a:r>
              <a:rPr lang="en-US" altLang="zh-CN" sz="2000" dirty="0" smtClean="0"/>
              <a:t>5.1.1</a:t>
            </a:r>
          </a:p>
          <a:p>
            <a:pPr marL="428615" indent="-428615">
              <a:buFont typeface="Arial" charset="0"/>
              <a:buChar char="•"/>
            </a:pPr>
            <a:endParaRPr lang="en-US" altLang="zh-CN" sz="2000" dirty="0"/>
          </a:p>
          <a:p>
            <a:pPr marL="428615" indent="-428615">
              <a:buFont typeface="Arial" charset="0"/>
              <a:buChar char="•"/>
            </a:pPr>
            <a:endParaRPr lang="en-US" altLang="zh-CN" sz="2000" dirty="0"/>
          </a:p>
          <a:p>
            <a:pPr marL="428615" indent="-428615">
              <a:buFont typeface="Arial" charset="0"/>
              <a:buChar char="•"/>
            </a:pPr>
            <a:r>
              <a:rPr lang="en-US" altLang="zh-CN" sz="2000" dirty="0"/>
              <a:t>Two categories of attacks:</a:t>
            </a:r>
          </a:p>
          <a:p>
            <a:pPr marL="771506" lvl="1" indent="-428615">
              <a:buFont typeface="Arial" charset="0"/>
              <a:buChar char="•"/>
            </a:pPr>
            <a:r>
              <a:rPr lang="en-US" sz="1900" dirty="0"/>
              <a:t>detecting hardware events</a:t>
            </a:r>
            <a:endParaRPr lang="en-US" sz="1900" dirty="0">
              <a:solidFill>
                <a:srgbClr val="FF0000"/>
              </a:solidFill>
            </a:endParaRPr>
          </a:p>
          <a:p>
            <a:pPr marL="771506" lvl="1" indent="-428615">
              <a:buFont typeface="Arial" charset="0"/>
              <a:buChar char="•"/>
            </a:pPr>
            <a:r>
              <a:rPr lang="en-US" sz="1900" dirty="0"/>
              <a:t>tracing software execution paths</a:t>
            </a:r>
            <a:r>
              <a:rPr lang="zh-CN" altLang="en-US" sz="1900" dirty="0"/>
              <a:t> 	</a:t>
            </a:r>
            <a:endParaRPr lang="en-US" sz="1900" dirty="0"/>
          </a:p>
          <a:p>
            <a:pPr marL="771506" lvl="1" indent="-428615">
              <a:buFont typeface="Arial" charset="0"/>
              <a:buChar char="•"/>
            </a:pPr>
            <a:endParaRPr lang="en-US" altLang="zh-CN" sz="1900" dirty="0"/>
          </a:p>
          <a:p>
            <a:endParaRPr lang="zh-CN" altLang="en-US" sz="2000" dirty="0"/>
          </a:p>
        </p:txBody>
      </p:sp>
      <p:sp>
        <p:nvSpPr>
          <p:cNvPr id="5" name="TextBox 4"/>
          <p:cNvSpPr txBox="1"/>
          <p:nvPr/>
        </p:nvSpPr>
        <p:spPr>
          <a:xfrm>
            <a:off x="4325112" y="3089914"/>
            <a:ext cx="2532888" cy="400110"/>
          </a:xfrm>
          <a:prstGeom prst="rect">
            <a:avLst/>
          </a:prstGeom>
          <a:noFill/>
        </p:spPr>
        <p:txBody>
          <a:bodyPr wrap="square" rtlCol="0">
            <a:spAutoFit/>
          </a:bodyPr>
          <a:lstStyle/>
          <a:p>
            <a:r>
              <a:rPr lang="en-US" altLang="zh-CN" sz="2000" dirty="0">
                <a:solidFill>
                  <a:srgbClr val="FF0000"/>
                </a:solidFill>
              </a:rPr>
              <a:t>---</a:t>
            </a:r>
            <a:r>
              <a:rPr lang="zh-CN" altLang="en-US" sz="2000" dirty="0">
                <a:solidFill>
                  <a:srgbClr val="FF0000"/>
                </a:solidFill>
              </a:rPr>
              <a:t> </a:t>
            </a:r>
            <a:r>
              <a:rPr lang="en-US" altLang="zh-CN" sz="2000" dirty="0">
                <a:solidFill>
                  <a:srgbClr val="FF0000"/>
                </a:solidFill>
              </a:rPr>
              <a:t>T</a:t>
            </a:r>
            <a:r>
              <a:rPr lang="en-US" altLang="zh-CN" sz="2000" dirty="0" smtClean="0">
                <a:solidFill>
                  <a:srgbClr val="FF0000"/>
                </a:solidFill>
              </a:rPr>
              <a:t>ouchscreen</a:t>
            </a:r>
            <a:endParaRPr lang="en-US" sz="2000" dirty="0"/>
          </a:p>
        </p:txBody>
      </p:sp>
      <p:sp>
        <p:nvSpPr>
          <p:cNvPr id="8" name="Content Placeholder 7"/>
          <p:cNvSpPr>
            <a:spLocks noGrp="1"/>
          </p:cNvSpPr>
          <p:nvPr>
            <p:ph idx="15"/>
          </p:nvPr>
        </p:nvSpPr>
        <p:spPr/>
        <p:txBody>
          <a:bodyPr/>
          <a:lstStyle/>
          <a:p>
            <a:endParaRPr lang="en-US"/>
          </a:p>
        </p:txBody>
      </p:sp>
      <p:sp>
        <p:nvSpPr>
          <p:cNvPr id="10" name="TextBox 9"/>
          <p:cNvSpPr txBox="1"/>
          <p:nvPr/>
        </p:nvSpPr>
        <p:spPr>
          <a:xfrm>
            <a:off x="4879692" y="3406059"/>
            <a:ext cx="2532888" cy="369332"/>
          </a:xfrm>
          <a:prstGeom prst="rect">
            <a:avLst/>
          </a:prstGeom>
          <a:noFill/>
        </p:spPr>
        <p:txBody>
          <a:bodyPr wrap="square" rtlCol="0">
            <a:spAutoFit/>
          </a:bodyPr>
          <a:lstStyle/>
          <a:p>
            <a:r>
              <a:rPr lang="en-US" altLang="zh-CN" dirty="0">
                <a:solidFill>
                  <a:srgbClr val="FF0000"/>
                </a:solidFill>
              </a:rPr>
              <a:t>---</a:t>
            </a:r>
            <a:r>
              <a:rPr lang="zh-CN" altLang="en-US" dirty="0">
                <a:solidFill>
                  <a:srgbClr val="FF0000"/>
                </a:solidFill>
              </a:rPr>
              <a:t> </a:t>
            </a:r>
            <a:r>
              <a:rPr lang="en-US" altLang="zh-CN" dirty="0" err="1" smtClean="0">
                <a:solidFill>
                  <a:srgbClr val="FF0000"/>
                </a:solidFill>
              </a:rPr>
              <a:t>SurfaceFlinger</a:t>
            </a:r>
            <a:endParaRPr lang="en-US" dirty="0"/>
          </a:p>
        </p:txBody>
      </p:sp>
      <p:sp>
        <p:nvSpPr>
          <p:cNvPr id="2" name="Content Placeholder 1"/>
          <p:cNvSpPr>
            <a:spLocks noGrp="1"/>
          </p:cNvSpPr>
          <p:nvPr>
            <p:ph idx="15"/>
          </p:nvPr>
        </p:nvSpPr>
        <p:spPr/>
        <p:txBody>
          <a:bodyPr/>
          <a:lstStyle/>
          <a:p>
            <a:endParaRPr lang="en-US"/>
          </a:p>
        </p:txBody>
      </p:sp>
      <p:sp>
        <p:nvSpPr>
          <p:cNvPr id="9"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10271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 calcmode="lin" valueType="num">
                                      <p:cBhvr additive="base">
                                        <p:cTn id="30"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dissolv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8437" y="921640"/>
            <a:ext cx="6476135" cy="461665"/>
          </a:xfrm>
          <a:prstGeom prst="rect">
            <a:avLst/>
          </a:prstGeom>
          <a:noFill/>
        </p:spPr>
        <p:txBody>
          <a:bodyPr wrap="square" rtlCol="0">
            <a:spAutoFit/>
          </a:bodyPr>
          <a:lstStyle/>
          <a:p>
            <a:pPr algn="ctr"/>
            <a:r>
              <a:rPr lang="en-US" altLang="zh-CN" sz="2400" dirty="0"/>
              <a:t>An Interrupt-based Touchscreen Side Channel</a:t>
            </a:r>
          </a:p>
        </p:txBody>
      </p:sp>
      <p:sp>
        <p:nvSpPr>
          <p:cNvPr id="4" name="Rounded Rectangle 3"/>
          <p:cNvSpPr/>
          <p:nvPr/>
        </p:nvSpPr>
        <p:spPr>
          <a:xfrm>
            <a:off x="267238" y="1966923"/>
            <a:ext cx="1623527" cy="398884"/>
          </a:xfrm>
          <a:prstGeom prst="roundRect">
            <a:avLst/>
          </a:prstGeom>
          <a:solidFill>
            <a:srgbClr val="00BA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ysClr val="windowText" lastClr="000000"/>
                </a:solidFill>
              </a:rPr>
              <a:t>/</a:t>
            </a:r>
            <a:r>
              <a:rPr lang="en-US" sz="1350" dirty="0" err="1">
                <a:solidFill>
                  <a:sysClr val="windowText" lastClr="000000"/>
                </a:solidFill>
              </a:rPr>
              <a:t>proc</a:t>
            </a:r>
            <a:r>
              <a:rPr lang="en-US" sz="1350" dirty="0">
                <a:solidFill>
                  <a:sysClr val="windowText" lastClr="000000"/>
                </a:solidFill>
              </a:rPr>
              <a:t>/interrupts</a:t>
            </a:r>
          </a:p>
        </p:txBody>
      </p:sp>
      <p:pic>
        <p:nvPicPr>
          <p:cNvPr id="7" name="Picture 6"/>
          <p:cNvPicPr>
            <a:picLocks noChangeAspect="1"/>
          </p:cNvPicPr>
          <p:nvPr/>
        </p:nvPicPr>
        <p:blipFill>
          <a:blip r:embed="rId3"/>
          <a:stretch>
            <a:fillRect/>
          </a:stretch>
        </p:blipFill>
        <p:spPr>
          <a:xfrm>
            <a:off x="1978903" y="1760433"/>
            <a:ext cx="4879097" cy="2199915"/>
          </a:xfrm>
          <a:prstGeom prst="rect">
            <a:avLst/>
          </a:prstGeom>
        </p:spPr>
      </p:pic>
      <p:sp>
        <p:nvSpPr>
          <p:cNvPr id="5" name="Content Placeholder 4"/>
          <p:cNvSpPr>
            <a:spLocks noGrp="1"/>
          </p:cNvSpPr>
          <p:nvPr>
            <p:ph idx="15"/>
          </p:nvPr>
        </p:nvSpPr>
        <p:spPr/>
        <p:txBody>
          <a:bodyPr/>
          <a:lstStyle/>
          <a:p>
            <a:endParaRPr lang="en-US"/>
          </a:p>
        </p:txBody>
      </p:sp>
      <p:sp>
        <p:nvSpPr>
          <p:cNvPr id="9" name="TextBox 8"/>
          <p:cNvSpPr txBox="1"/>
          <p:nvPr/>
        </p:nvSpPr>
        <p:spPr>
          <a:xfrm>
            <a:off x="267238" y="1441540"/>
            <a:ext cx="1932884" cy="300082"/>
          </a:xfrm>
          <a:prstGeom prst="rect">
            <a:avLst/>
          </a:prstGeom>
          <a:noFill/>
        </p:spPr>
        <p:txBody>
          <a:bodyPr wrap="square" rtlCol="0">
            <a:spAutoFit/>
          </a:bodyPr>
          <a:lstStyle/>
          <a:p>
            <a:r>
              <a:rPr lang="en-US" sz="1350" dirty="0"/>
              <a:t>[</a:t>
            </a:r>
            <a:r>
              <a:rPr lang="en-US" sz="1350" dirty="0" err="1"/>
              <a:t>Diao</a:t>
            </a:r>
            <a:r>
              <a:rPr lang="en-US" sz="1350" dirty="0"/>
              <a:t> et al., </a:t>
            </a:r>
            <a:r>
              <a:rPr lang="en-US" sz="1350" dirty="0" smtClean="0"/>
              <a:t>SP’16</a:t>
            </a:r>
            <a:r>
              <a:rPr lang="en-US" sz="1350" dirty="0"/>
              <a:t>]</a:t>
            </a:r>
          </a:p>
        </p:txBody>
      </p:sp>
      <p:sp>
        <p:nvSpPr>
          <p:cNvPr id="2" name="Content Placeholder 1"/>
          <p:cNvSpPr>
            <a:spLocks noGrp="1"/>
          </p:cNvSpPr>
          <p:nvPr>
            <p:ph idx="15"/>
          </p:nvPr>
        </p:nvSpPr>
        <p:spPr/>
        <p:txBody>
          <a:bodyPr/>
          <a:lstStyle/>
          <a:p>
            <a:endParaRPr lang="en-US"/>
          </a:p>
        </p:txBody>
      </p:sp>
      <p:sp>
        <p:nvSpPr>
          <p:cNvPr id="11"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456549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37925" y="3085033"/>
            <a:ext cx="2358034" cy="1145136"/>
          </a:xfrm>
          <a:prstGeom prst="rect">
            <a:avLst/>
          </a:prstGeom>
        </p:spPr>
      </p:pic>
      <p:sp>
        <p:nvSpPr>
          <p:cNvPr id="4" name="Rounded Rectangle 3"/>
          <p:cNvSpPr/>
          <p:nvPr/>
        </p:nvSpPr>
        <p:spPr>
          <a:xfrm>
            <a:off x="267238" y="1966923"/>
            <a:ext cx="1623527" cy="398884"/>
          </a:xfrm>
          <a:prstGeom prst="roundRect">
            <a:avLst/>
          </a:prstGeom>
          <a:solidFill>
            <a:srgbClr val="00BA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ysClr val="windowText" lastClr="000000"/>
                </a:solidFill>
              </a:rPr>
              <a:t>/</a:t>
            </a:r>
            <a:r>
              <a:rPr lang="en-US" sz="1350" dirty="0" err="1">
                <a:solidFill>
                  <a:sysClr val="windowText" lastClr="000000"/>
                </a:solidFill>
              </a:rPr>
              <a:t>proc</a:t>
            </a:r>
            <a:r>
              <a:rPr lang="en-US" sz="1350" dirty="0">
                <a:solidFill>
                  <a:sysClr val="windowText" lastClr="000000"/>
                </a:solidFill>
              </a:rPr>
              <a:t>/interrupts</a:t>
            </a:r>
          </a:p>
        </p:txBody>
      </p:sp>
      <p:cxnSp>
        <p:nvCxnSpPr>
          <p:cNvPr id="5" name="Straight Arrow Connector 4"/>
          <p:cNvCxnSpPr/>
          <p:nvPr/>
        </p:nvCxnSpPr>
        <p:spPr>
          <a:xfrm flipV="1">
            <a:off x="2022040" y="2171991"/>
            <a:ext cx="454585" cy="2743"/>
          </a:xfrm>
          <a:prstGeom prst="straightConnector1">
            <a:avLst/>
          </a:prstGeom>
          <a:ln w="41275">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12" name="Rounded Rectangle 11"/>
          <p:cNvSpPr/>
          <p:nvPr/>
        </p:nvSpPr>
        <p:spPr>
          <a:xfrm>
            <a:off x="2625876" y="1972550"/>
            <a:ext cx="1829695" cy="398884"/>
          </a:xfrm>
          <a:prstGeom prst="roundRect">
            <a:avLst/>
          </a:prstGeom>
          <a:solidFill>
            <a:srgbClr val="FFC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a:solidFill>
                  <a:sysClr val="windowText" lastClr="000000"/>
                </a:solidFill>
              </a:rPr>
              <a:t>Interrupt Time Series</a:t>
            </a:r>
            <a:endParaRPr lang="en-US" sz="1350" dirty="0">
              <a:solidFill>
                <a:sysClr val="windowText" lastClr="000000"/>
              </a:solidFill>
            </a:endParaRPr>
          </a:p>
        </p:txBody>
      </p:sp>
      <p:sp>
        <p:nvSpPr>
          <p:cNvPr id="11" name="TextBox 10"/>
          <p:cNvSpPr txBox="1"/>
          <p:nvPr/>
        </p:nvSpPr>
        <p:spPr>
          <a:xfrm>
            <a:off x="248437" y="921640"/>
            <a:ext cx="6476135" cy="461665"/>
          </a:xfrm>
          <a:prstGeom prst="rect">
            <a:avLst/>
          </a:prstGeom>
          <a:noFill/>
        </p:spPr>
        <p:txBody>
          <a:bodyPr wrap="square" rtlCol="0">
            <a:spAutoFit/>
          </a:bodyPr>
          <a:lstStyle/>
          <a:p>
            <a:pPr algn="ctr"/>
            <a:r>
              <a:rPr lang="en-US" altLang="zh-CN" sz="2400" dirty="0"/>
              <a:t>An Interrupt-based Touchscreen Side Channel</a:t>
            </a:r>
          </a:p>
        </p:txBody>
      </p:sp>
      <p:sp>
        <p:nvSpPr>
          <p:cNvPr id="3" name="Content Placeholder 2"/>
          <p:cNvSpPr>
            <a:spLocks noGrp="1"/>
          </p:cNvSpPr>
          <p:nvPr>
            <p:ph idx="15"/>
          </p:nvPr>
        </p:nvSpPr>
        <p:spPr/>
        <p:txBody>
          <a:bodyPr/>
          <a:lstStyle/>
          <a:p>
            <a:endParaRPr lang="en-US"/>
          </a:p>
        </p:txBody>
      </p:sp>
      <p:pic>
        <p:nvPicPr>
          <p:cNvPr id="15" name="Content Placeholder 6"/>
          <p:cNvPicPr>
            <a:picLocks noGrp="1" noChangeAspect="1"/>
          </p:cNvPicPr>
          <p:nvPr>
            <p:ph idx="15"/>
          </p:nvPr>
        </p:nvPicPr>
        <p:blipFill>
          <a:blip r:embed="rId4">
            <a:extLst>
              <a:ext uri="{28A0092B-C50C-407E-A947-70E740481C1C}">
                <a14:useLocalDpi xmlns:a14="http://schemas.microsoft.com/office/drawing/2010/main" val="0"/>
              </a:ext>
            </a:extLst>
          </a:blip>
          <a:stretch>
            <a:fillRect/>
          </a:stretch>
        </p:blipFill>
        <p:spPr>
          <a:xfrm>
            <a:off x="2495959" y="2386237"/>
            <a:ext cx="3742471" cy="2806856"/>
          </a:xfrm>
          <a:ln>
            <a:noFill/>
          </a:ln>
        </p:spPr>
      </p:pic>
      <p:sp>
        <p:nvSpPr>
          <p:cNvPr id="13" name="TextBox 12"/>
          <p:cNvSpPr txBox="1"/>
          <p:nvPr/>
        </p:nvSpPr>
        <p:spPr>
          <a:xfrm>
            <a:off x="267238" y="1441540"/>
            <a:ext cx="1932884" cy="300082"/>
          </a:xfrm>
          <a:prstGeom prst="rect">
            <a:avLst/>
          </a:prstGeom>
          <a:noFill/>
        </p:spPr>
        <p:txBody>
          <a:bodyPr wrap="square" rtlCol="0">
            <a:spAutoFit/>
          </a:bodyPr>
          <a:lstStyle/>
          <a:p>
            <a:r>
              <a:rPr lang="en-US" sz="1350" dirty="0"/>
              <a:t>[</a:t>
            </a:r>
            <a:r>
              <a:rPr lang="en-US" sz="1350" dirty="0" err="1"/>
              <a:t>Diao</a:t>
            </a:r>
            <a:r>
              <a:rPr lang="en-US" sz="1350" dirty="0"/>
              <a:t> et al., </a:t>
            </a:r>
            <a:r>
              <a:rPr lang="en-US" sz="1350" dirty="0" smtClean="0"/>
              <a:t>SP’16</a:t>
            </a:r>
            <a:r>
              <a:rPr lang="en-US" sz="1350" dirty="0"/>
              <a:t>]</a:t>
            </a:r>
          </a:p>
        </p:txBody>
      </p:sp>
      <p:sp>
        <p:nvSpPr>
          <p:cNvPr id="2" name="Content Placeholder 1"/>
          <p:cNvSpPr>
            <a:spLocks noGrp="1"/>
          </p:cNvSpPr>
          <p:nvPr>
            <p:ph idx="15"/>
          </p:nvPr>
        </p:nvSpPr>
        <p:spPr/>
        <p:txBody>
          <a:bodyPr/>
          <a:lstStyle/>
          <a:p>
            <a:endParaRPr lang="en-US"/>
          </a:p>
        </p:txBody>
      </p:sp>
      <p:sp>
        <p:nvSpPr>
          <p:cNvPr id="16"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692981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977640" y="2747678"/>
            <a:ext cx="1435608" cy="548981"/>
          </a:xfrm>
          <a:prstGeom prst="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p:cNvSpPr/>
          <p:nvPr/>
        </p:nvSpPr>
        <p:spPr>
          <a:xfrm>
            <a:off x="1883812" y="3625341"/>
            <a:ext cx="3648308" cy="548981"/>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2582601" y="2191088"/>
            <a:ext cx="467502" cy="392247"/>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14" name="Rectangle 13"/>
          <p:cNvSpPr/>
          <p:nvPr/>
        </p:nvSpPr>
        <p:spPr>
          <a:xfrm>
            <a:off x="2098548" y="2747678"/>
            <a:ext cx="1435608" cy="548981"/>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Rectangle 14"/>
          <p:cNvSpPr/>
          <p:nvPr/>
        </p:nvSpPr>
        <p:spPr>
          <a:xfrm>
            <a:off x="4461693" y="2191088"/>
            <a:ext cx="467502" cy="392247"/>
          </a:xfrm>
          <a:prstGeom prst="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16" name="TextBox 15"/>
          <p:cNvSpPr txBox="1"/>
          <p:nvPr/>
        </p:nvSpPr>
        <p:spPr>
          <a:xfrm>
            <a:off x="381866" y="2191088"/>
            <a:ext cx="1072031" cy="300082"/>
          </a:xfrm>
          <a:prstGeom prst="rect">
            <a:avLst/>
          </a:prstGeom>
          <a:noFill/>
        </p:spPr>
        <p:txBody>
          <a:bodyPr wrap="square" rtlCol="0">
            <a:spAutoFit/>
          </a:bodyPr>
          <a:lstStyle/>
          <a:p>
            <a:r>
              <a:rPr lang="en-US" sz="1350" dirty="0"/>
              <a:t>L1 CACHE</a:t>
            </a:r>
          </a:p>
        </p:txBody>
      </p:sp>
      <p:sp>
        <p:nvSpPr>
          <p:cNvPr id="17" name="TextBox 16"/>
          <p:cNvSpPr txBox="1"/>
          <p:nvPr/>
        </p:nvSpPr>
        <p:spPr>
          <a:xfrm>
            <a:off x="381866" y="2883667"/>
            <a:ext cx="1072031" cy="300082"/>
          </a:xfrm>
          <a:prstGeom prst="rect">
            <a:avLst/>
          </a:prstGeom>
          <a:noFill/>
        </p:spPr>
        <p:txBody>
          <a:bodyPr wrap="square" rtlCol="0">
            <a:spAutoFit/>
          </a:bodyPr>
          <a:lstStyle/>
          <a:p>
            <a:r>
              <a:rPr lang="en-US" sz="1350" dirty="0"/>
              <a:t>L2 CACHE</a:t>
            </a:r>
          </a:p>
        </p:txBody>
      </p:sp>
      <p:sp>
        <p:nvSpPr>
          <p:cNvPr id="18" name="TextBox 17"/>
          <p:cNvSpPr txBox="1"/>
          <p:nvPr/>
        </p:nvSpPr>
        <p:spPr>
          <a:xfrm>
            <a:off x="381866" y="3761332"/>
            <a:ext cx="1072031" cy="300082"/>
          </a:xfrm>
          <a:prstGeom prst="rect">
            <a:avLst/>
          </a:prstGeom>
          <a:noFill/>
        </p:spPr>
        <p:txBody>
          <a:bodyPr wrap="square" rtlCol="0">
            <a:spAutoFit/>
          </a:bodyPr>
          <a:lstStyle/>
          <a:p>
            <a:r>
              <a:rPr lang="en-US" sz="1350" dirty="0"/>
              <a:t>L3 CACHE</a:t>
            </a:r>
          </a:p>
        </p:txBody>
      </p:sp>
      <p:sp>
        <p:nvSpPr>
          <p:cNvPr id="19" name="TextBox 18"/>
          <p:cNvSpPr txBox="1"/>
          <p:nvPr/>
        </p:nvSpPr>
        <p:spPr>
          <a:xfrm>
            <a:off x="2234103" y="1798018"/>
            <a:ext cx="1566069" cy="300082"/>
          </a:xfrm>
          <a:prstGeom prst="rect">
            <a:avLst/>
          </a:prstGeom>
          <a:noFill/>
        </p:spPr>
        <p:txBody>
          <a:bodyPr wrap="square" rtlCol="0">
            <a:spAutoFit/>
          </a:bodyPr>
          <a:lstStyle/>
          <a:p>
            <a:r>
              <a:rPr lang="en-US" sz="1350"/>
              <a:t>VICTIM CORE</a:t>
            </a:r>
            <a:endParaRPr lang="en-US" sz="1350" dirty="0"/>
          </a:p>
        </p:txBody>
      </p:sp>
      <p:sp>
        <p:nvSpPr>
          <p:cNvPr id="20" name="TextBox 19"/>
          <p:cNvSpPr txBox="1"/>
          <p:nvPr/>
        </p:nvSpPr>
        <p:spPr>
          <a:xfrm>
            <a:off x="3977640" y="1814084"/>
            <a:ext cx="1669582" cy="300082"/>
          </a:xfrm>
          <a:prstGeom prst="rect">
            <a:avLst/>
          </a:prstGeom>
          <a:noFill/>
        </p:spPr>
        <p:txBody>
          <a:bodyPr wrap="square" rtlCol="0">
            <a:spAutoFit/>
          </a:bodyPr>
          <a:lstStyle/>
          <a:p>
            <a:r>
              <a:rPr lang="en-US" sz="1350" dirty="0"/>
              <a:t>ATTACKER CORE</a:t>
            </a:r>
          </a:p>
        </p:txBody>
      </p:sp>
      <p:sp>
        <p:nvSpPr>
          <p:cNvPr id="21" name="Oval 20"/>
          <p:cNvSpPr/>
          <p:nvPr/>
        </p:nvSpPr>
        <p:spPr>
          <a:xfrm>
            <a:off x="5590715" y="2191090"/>
            <a:ext cx="1133856" cy="69257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F0000"/>
                </a:solidFill>
              </a:rPr>
              <a:t>IDLE</a:t>
            </a:r>
          </a:p>
        </p:txBody>
      </p:sp>
      <p:sp>
        <p:nvSpPr>
          <p:cNvPr id="5" name="Content Placeholder 4"/>
          <p:cNvSpPr>
            <a:spLocks noGrp="1"/>
          </p:cNvSpPr>
          <p:nvPr>
            <p:ph idx="15"/>
          </p:nvPr>
        </p:nvSpPr>
        <p:spPr/>
        <p:txBody>
          <a:bodyPr/>
          <a:lstStyle/>
          <a:p>
            <a:endParaRPr lang="en-US"/>
          </a:p>
        </p:txBody>
      </p:sp>
      <p:sp>
        <p:nvSpPr>
          <p:cNvPr id="28" name="TextBox 27"/>
          <p:cNvSpPr txBox="1"/>
          <p:nvPr/>
        </p:nvSpPr>
        <p:spPr>
          <a:xfrm>
            <a:off x="381866" y="870094"/>
            <a:ext cx="5904886" cy="461665"/>
          </a:xfrm>
          <a:prstGeom prst="rect">
            <a:avLst/>
          </a:prstGeom>
          <a:noFill/>
        </p:spPr>
        <p:txBody>
          <a:bodyPr wrap="none" rtlCol="0">
            <a:spAutoFit/>
          </a:bodyPr>
          <a:lstStyle/>
          <a:p>
            <a:r>
              <a:rPr lang="en-US" altLang="zh-CN" sz="2400" dirty="0"/>
              <a:t>Flush-Reload Side-Channel Attack on x86</a:t>
            </a:r>
          </a:p>
        </p:txBody>
      </p:sp>
      <p:sp>
        <p:nvSpPr>
          <p:cNvPr id="2" name="Content Placeholder 1"/>
          <p:cNvSpPr>
            <a:spLocks noGrp="1"/>
          </p:cNvSpPr>
          <p:nvPr>
            <p:ph idx="15"/>
          </p:nvPr>
        </p:nvSpPr>
        <p:spPr/>
        <p:txBody>
          <a:bodyPr/>
          <a:lstStyle/>
          <a:p>
            <a:endParaRPr lang="en-US"/>
          </a:p>
        </p:txBody>
      </p:sp>
      <p:sp>
        <p:nvSpPr>
          <p:cNvPr id="22"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84556329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7238" y="1966923"/>
            <a:ext cx="1623527" cy="398884"/>
          </a:xfrm>
          <a:prstGeom prst="roundRect">
            <a:avLst/>
          </a:prstGeom>
          <a:solidFill>
            <a:srgbClr val="00BA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ysClr val="windowText" lastClr="000000"/>
                </a:solidFill>
              </a:rPr>
              <a:t>/</a:t>
            </a:r>
            <a:r>
              <a:rPr lang="en-US" sz="1350" dirty="0" err="1">
                <a:solidFill>
                  <a:sysClr val="windowText" lastClr="000000"/>
                </a:solidFill>
              </a:rPr>
              <a:t>proc</a:t>
            </a:r>
            <a:r>
              <a:rPr lang="en-US" sz="1350" dirty="0">
                <a:solidFill>
                  <a:sysClr val="windowText" lastClr="000000"/>
                </a:solidFill>
              </a:rPr>
              <a:t>/interrupts</a:t>
            </a:r>
          </a:p>
        </p:txBody>
      </p:sp>
      <p:cxnSp>
        <p:nvCxnSpPr>
          <p:cNvPr id="5" name="Straight Arrow Connector 4"/>
          <p:cNvCxnSpPr/>
          <p:nvPr/>
        </p:nvCxnSpPr>
        <p:spPr>
          <a:xfrm flipV="1">
            <a:off x="2022040" y="2171991"/>
            <a:ext cx="454585" cy="2743"/>
          </a:xfrm>
          <a:prstGeom prst="straightConnector1">
            <a:avLst/>
          </a:prstGeom>
          <a:ln w="41275">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12" name="Rounded Rectangle 11"/>
          <p:cNvSpPr/>
          <p:nvPr/>
        </p:nvSpPr>
        <p:spPr>
          <a:xfrm>
            <a:off x="2625876" y="1972550"/>
            <a:ext cx="1829695" cy="398884"/>
          </a:xfrm>
          <a:prstGeom prst="roundRect">
            <a:avLst/>
          </a:prstGeom>
          <a:solidFill>
            <a:srgbClr val="FFC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a:solidFill>
                  <a:sysClr val="windowText" lastClr="000000"/>
                </a:solidFill>
              </a:rPr>
              <a:t>Interrupt Time Series</a:t>
            </a:r>
            <a:endParaRPr lang="en-US" sz="1350" dirty="0">
              <a:solidFill>
                <a:sysClr val="windowText" lastClr="000000"/>
              </a:solidFill>
            </a:endParaRPr>
          </a:p>
        </p:txBody>
      </p:sp>
      <p:cxnSp>
        <p:nvCxnSpPr>
          <p:cNvPr id="14" name="Straight Arrow Connector 13"/>
          <p:cNvCxnSpPr/>
          <p:nvPr/>
        </p:nvCxnSpPr>
        <p:spPr>
          <a:xfrm flipV="1">
            <a:off x="4604823" y="2171991"/>
            <a:ext cx="454585" cy="2743"/>
          </a:xfrm>
          <a:prstGeom prst="straightConnector1">
            <a:avLst/>
          </a:prstGeom>
          <a:ln w="41275">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13" name="Rounded Rectangle 12"/>
          <p:cNvSpPr/>
          <p:nvPr/>
        </p:nvSpPr>
        <p:spPr>
          <a:xfrm>
            <a:off x="5208659" y="1966923"/>
            <a:ext cx="1382046" cy="398884"/>
          </a:xfrm>
          <a:prstGeom prst="roundRect">
            <a:avLst/>
          </a:prstGeom>
          <a:solidFill>
            <a:srgbClr val="FF0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350" dirty="0">
                <a:solidFill>
                  <a:sysClr val="windowText" lastClr="000000"/>
                </a:solidFill>
              </a:rPr>
              <a:t>Unlock</a:t>
            </a:r>
            <a:r>
              <a:rPr lang="zh-CN" altLang="en-US" sz="1350" dirty="0">
                <a:solidFill>
                  <a:sysClr val="windowText" lastClr="000000"/>
                </a:solidFill>
              </a:rPr>
              <a:t> </a:t>
            </a:r>
            <a:r>
              <a:rPr lang="en-US" altLang="zh-CN" sz="1350" dirty="0">
                <a:solidFill>
                  <a:sysClr val="windowText" lastClr="000000"/>
                </a:solidFill>
              </a:rPr>
              <a:t>Pattern</a:t>
            </a:r>
            <a:endParaRPr lang="en-US" sz="1350" dirty="0">
              <a:solidFill>
                <a:sysClr val="windowText" lastClr="000000"/>
              </a:solidFill>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4081" y="2489846"/>
            <a:ext cx="1316624" cy="2342495"/>
          </a:xfrm>
          <a:prstGeom prst="rect">
            <a:avLst/>
          </a:prstGeom>
        </p:spPr>
      </p:pic>
      <p:sp>
        <p:nvSpPr>
          <p:cNvPr id="15" name="TextBox 14"/>
          <p:cNvSpPr txBox="1"/>
          <p:nvPr/>
        </p:nvSpPr>
        <p:spPr>
          <a:xfrm>
            <a:off x="248437" y="921640"/>
            <a:ext cx="6476135" cy="461665"/>
          </a:xfrm>
          <a:prstGeom prst="rect">
            <a:avLst/>
          </a:prstGeom>
          <a:noFill/>
        </p:spPr>
        <p:txBody>
          <a:bodyPr wrap="square" rtlCol="0">
            <a:spAutoFit/>
          </a:bodyPr>
          <a:lstStyle/>
          <a:p>
            <a:pPr algn="ctr"/>
            <a:r>
              <a:rPr lang="en-US" altLang="zh-CN" sz="2400" dirty="0"/>
              <a:t>An Interrupt-based Touchscreen Side Channel</a:t>
            </a:r>
          </a:p>
        </p:txBody>
      </p:sp>
      <p:pic>
        <p:nvPicPr>
          <p:cNvPr id="17" name="Picture 16"/>
          <p:cNvPicPr>
            <a:picLocks noChangeAspect="1"/>
          </p:cNvPicPr>
          <p:nvPr/>
        </p:nvPicPr>
        <p:blipFill>
          <a:blip r:embed="rId4"/>
          <a:stretch>
            <a:fillRect/>
          </a:stretch>
        </p:blipFill>
        <p:spPr>
          <a:xfrm>
            <a:off x="137925" y="3085033"/>
            <a:ext cx="2358034" cy="1145136"/>
          </a:xfrm>
          <a:prstGeom prst="rect">
            <a:avLst/>
          </a:prstGeom>
        </p:spPr>
      </p:pic>
      <p:sp>
        <p:nvSpPr>
          <p:cNvPr id="8" name="Content Placeholder 7"/>
          <p:cNvSpPr>
            <a:spLocks noGrp="1"/>
          </p:cNvSpPr>
          <p:nvPr>
            <p:ph idx="15"/>
          </p:nvPr>
        </p:nvSpPr>
        <p:spPr/>
        <p:txBody>
          <a:bodyPr/>
          <a:lstStyle/>
          <a:p>
            <a:endParaRPr lang="en-US"/>
          </a:p>
        </p:txBody>
      </p:sp>
      <p:sp>
        <p:nvSpPr>
          <p:cNvPr id="9" name="Content Placeholder 8"/>
          <p:cNvSpPr>
            <a:spLocks noGrp="1"/>
          </p:cNvSpPr>
          <p:nvPr>
            <p:ph idx="15"/>
          </p:nvPr>
        </p:nvSpPr>
        <p:spPr/>
        <p:txBody>
          <a:bodyPr/>
          <a:lstStyle/>
          <a:p>
            <a:endParaRPr lang="en-US"/>
          </a:p>
        </p:txBody>
      </p:sp>
      <p:pic>
        <p:nvPicPr>
          <p:cNvPr id="20" name="Content Placeholder 6"/>
          <p:cNvPicPr>
            <a:picLocks noGrp="1" noChangeAspect="1"/>
          </p:cNvPicPr>
          <p:nvPr>
            <p:ph idx="15"/>
          </p:nvPr>
        </p:nvPicPr>
        <p:blipFill>
          <a:blip r:embed="rId5">
            <a:extLst>
              <a:ext uri="{28A0092B-C50C-407E-A947-70E740481C1C}">
                <a14:useLocalDpi xmlns:a14="http://schemas.microsoft.com/office/drawing/2010/main" val="0"/>
              </a:ext>
            </a:extLst>
          </a:blip>
          <a:stretch>
            <a:fillRect/>
          </a:stretch>
        </p:blipFill>
        <p:spPr>
          <a:xfrm>
            <a:off x="2249123" y="2620267"/>
            <a:ext cx="2766221" cy="2074668"/>
          </a:xfrm>
          <a:ln>
            <a:noFill/>
          </a:ln>
        </p:spPr>
      </p:pic>
      <p:sp>
        <p:nvSpPr>
          <p:cNvPr id="16" name="TextBox 15"/>
          <p:cNvSpPr txBox="1"/>
          <p:nvPr/>
        </p:nvSpPr>
        <p:spPr>
          <a:xfrm>
            <a:off x="267238" y="1441540"/>
            <a:ext cx="1932884" cy="300082"/>
          </a:xfrm>
          <a:prstGeom prst="rect">
            <a:avLst/>
          </a:prstGeom>
          <a:noFill/>
        </p:spPr>
        <p:txBody>
          <a:bodyPr wrap="square" rtlCol="0">
            <a:spAutoFit/>
          </a:bodyPr>
          <a:lstStyle/>
          <a:p>
            <a:r>
              <a:rPr lang="en-US" sz="1350" dirty="0"/>
              <a:t>[</a:t>
            </a:r>
            <a:r>
              <a:rPr lang="en-US" sz="1350" dirty="0" err="1"/>
              <a:t>Diao</a:t>
            </a:r>
            <a:r>
              <a:rPr lang="en-US" sz="1350" dirty="0"/>
              <a:t> et al., </a:t>
            </a:r>
            <a:r>
              <a:rPr lang="en-US" sz="1350" dirty="0" smtClean="0"/>
              <a:t>SP’16</a:t>
            </a:r>
            <a:r>
              <a:rPr lang="en-US" sz="1350" dirty="0"/>
              <a:t>]</a:t>
            </a:r>
          </a:p>
        </p:txBody>
      </p:sp>
      <p:sp>
        <p:nvSpPr>
          <p:cNvPr id="2" name="Content Placeholder 1"/>
          <p:cNvSpPr>
            <a:spLocks noGrp="1"/>
          </p:cNvSpPr>
          <p:nvPr>
            <p:ph idx="15"/>
          </p:nvPr>
        </p:nvSpPr>
        <p:spPr/>
        <p:txBody>
          <a:bodyPr/>
          <a:lstStyle/>
          <a:p>
            <a:endParaRPr lang="en-US"/>
          </a:p>
        </p:txBody>
      </p:sp>
      <p:sp>
        <p:nvSpPr>
          <p:cNvPr id="19"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30450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7238" y="1966923"/>
            <a:ext cx="1623527" cy="398884"/>
          </a:xfrm>
          <a:prstGeom prst="roundRect">
            <a:avLst/>
          </a:prstGeom>
          <a:solidFill>
            <a:srgbClr val="00BA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ysClr val="windowText" lastClr="000000"/>
                </a:solidFill>
              </a:rPr>
              <a:t>/</a:t>
            </a:r>
            <a:r>
              <a:rPr lang="en-US" sz="1350" dirty="0" err="1">
                <a:solidFill>
                  <a:sysClr val="windowText" lastClr="000000"/>
                </a:solidFill>
              </a:rPr>
              <a:t>proc</a:t>
            </a:r>
            <a:r>
              <a:rPr lang="en-US" sz="1350" dirty="0">
                <a:solidFill>
                  <a:sysClr val="windowText" lastClr="000000"/>
                </a:solidFill>
              </a:rPr>
              <a:t>/interrupts</a:t>
            </a:r>
          </a:p>
        </p:txBody>
      </p:sp>
      <p:cxnSp>
        <p:nvCxnSpPr>
          <p:cNvPr id="5" name="Straight Arrow Connector 4"/>
          <p:cNvCxnSpPr/>
          <p:nvPr/>
        </p:nvCxnSpPr>
        <p:spPr>
          <a:xfrm flipV="1">
            <a:off x="2022040" y="2171991"/>
            <a:ext cx="454585" cy="2743"/>
          </a:xfrm>
          <a:prstGeom prst="straightConnector1">
            <a:avLst/>
          </a:prstGeom>
          <a:ln w="41275">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67238" y="1441540"/>
            <a:ext cx="1932884" cy="300082"/>
          </a:xfrm>
          <a:prstGeom prst="rect">
            <a:avLst/>
          </a:prstGeom>
          <a:noFill/>
        </p:spPr>
        <p:txBody>
          <a:bodyPr wrap="square" rtlCol="0">
            <a:spAutoFit/>
          </a:bodyPr>
          <a:lstStyle/>
          <a:p>
            <a:r>
              <a:rPr lang="en-US" sz="1350" dirty="0"/>
              <a:t>[</a:t>
            </a:r>
            <a:r>
              <a:rPr lang="en-US" sz="1350" dirty="0" err="1"/>
              <a:t>Diao</a:t>
            </a:r>
            <a:r>
              <a:rPr lang="en-US" sz="1350" dirty="0"/>
              <a:t> et al., </a:t>
            </a:r>
            <a:r>
              <a:rPr lang="en-US" sz="1350" dirty="0" smtClean="0"/>
              <a:t>SP’16</a:t>
            </a:r>
            <a:r>
              <a:rPr lang="en-US" sz="1350" dirty="0"/>
              <a:t>]</a:t>
            </a:r>
          </a:p>
        </p:txBody>
      </p:sp>
      <p:sp>
        <p:nvSpPr>
          <p:cNvPr id="12" name="Rounded Rectangle 11"/>
          <p:cNvSpPr/>
          <p:nvPr/>
        </p:nvSpPr>
        <p:spPr>
          <a:xfrm>
            <a:off x="2625876" y="1972550"/>
            <a:ext cx="1829695" cy="398884"/>
          </a:xfrm>
          <a:prstGeom prst="roundRect">
            <a:avLst/>
          </a:prstGeom>
          <a:solidFill>
            <a:srgbClr val="FFC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a:solidFill>
                  <a:sysClr val="windowText" lastClr="000000"/>
                </a:solidFill>
              </a:rPr>
              <a:t>Interrupt Time Series</a:t>
            </a:r>
            <a:endParaRPr lang="en-US" sz="1350" dirty="0">
              <a:solidFill>
                <a:sysClr val="windowText" lastClr="000000"/>
              </a:solidFill>
            </a:endParaRPr>
          </a:p>
        </p:txBody>
      </p:sp>
      <p:cxnSp>
        <p:nvCxnSpPr>
          <p:cNvPr id="14" name="Straight Arrow Connector 13"/>
          <p:cNvCxnSpPr/>
          <p:nvPr/>
        </p:nvCxnSpPr>
        <p:spPr>
          <a:xfrm flipV="1">
            <a:off x="4604823" y="2171991"/>
            <a:ext cx="454585" cy="2743"/>
          </a:xfrm>
          <a:prstGeom prst="straightConnector1">
            <a:avLst/>
          </a:prstGeom>
          <a:ln w="41275">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13" name="Rounded Rectangle 12"/>
          <p:cNvSpPr/>
          <p:nvPr/>
        </p:nvSpPr>
        <p:spPr>
          <a:xfrm>
            <a:off x="5208659" y="1966923"/>
            <a:ext cx="1382046" cy="398884"/>
          </a:xfrm>
          <a:prstGeom prst="roundRect">
            <a:avLst/>
          </a:prstGeom>
          <a:solidFill>
            <a:srgbClr val="FF0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350" dirty="0">
                <a:solidFill>
                  <a:sysClr val="windowText" lastClr="000000"/>
                </a:solidFill>
              </a:rPr>
              <a:t>Unlock</a:t>
            </a:r>
            <a:r>
              <a:rPr lang="zh-CN" altLang="en-US" sz="1350" dirty="0">
                <a:solidFill>
                  <a:sysClr val="windowText" lastClr="000000"/>
                </a:solidFill>
              </a:rPr>
              <a:t> </a:t>
            </a:r>
            <a:r>
              <a:rPr lang="en-US" altLang="zh-CN" sz="1350" dirty="0">
                <a:solidFill>
                  <a:sysClr val="windowText" lastClr="000000"/>
                </a:solidFill>
              </a:rPr>
              <a:t>Pattern</a:t>
            </a:r>
            <a:endParaRPr lang="en-US" sz="1350" dirty="0">
              <a:solidFill>
                <a:sysClr val="windowText" lastClr="000000"/>
              </a:solidFill>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4081" y="2489846"/>
            <a:ext cx="1316624" cy="2342495"/>
          </a:xfrm>
          <a:prstGeom prst="rect">
            <a:avLst/>
          </a:prstGeom>
        </p:spPr>
      </p:pic>
      <p:sp>
        <p:nvSpPr>
          <p:cNvPr id="15" name="TextBox 14"/>
          <p:cNvSpPr txBox="1"/>
          <p:nvPr/>
        </p:nvSpPr>
        <p:spPr>
          <a:xfrm>
            <a:off x="248437" y="921640"/>
            <a:ext cx="6476135" cy="461665"/>
          </a:xfrm>
          <a:prstGeom prst="rect">
            <a:avLst/>
          </a:prstGeom>
          <a:noFill/>
        </p:spPr>
        <p:txBody>
          <a:bodyPr wrap="square" rtlCol="0">
            <a:spAutoFit/>
          </a:bodyPr>
          <a:lstStyle/>
          <a:p>
            <a:pPr algn="ctr"/>
            <a:r>
              <a:rPr lang="en-US" altLang="zh-CN" sz="2400" dirty="0"/>
              <a:t>An Interrupt-based Touchscreen Side Channel</a:t>
            </a:r>
          </a:p>
        </p:txBody>
      </p:sp>
      <p:pic>
        <p:nvPicPr>
          <p:cNvPr id="17" name="Picture 16"/>
          <p:cNvPicPr>
            <a:picLocks noChangeAspect="1"/>
          </p:cNvPicPr>
          <p:nvPr/>
        </p:nvPicPr>
        <p:blipFill>
          <a:blip r:embed="rId4"/>
          <a:stretch>
            <a:fillRect/>
          </a:stretch>
        </p:blipFill>
        <p:spPr>
          <a:xfrm>
            <a:off x="137925" y="3085033"/>
            <a:ext cx="2358034" cy="1145136"/>
          </a:xfrm>
          <a:prstGeom prst="rect">
            <a:avLst/>
          </a:prstGeom>
        </p:spPr>
      </p:pic>
      <p:sp>
        <p:nvSpPr>
          <p:cNvPr id="20" name="Rectangle 19"/>
          <p:cNvSpPr/>
          <p:nvPr/>
        </p:nvSpPr>
        <p:spPr>
          <a:xfrm>
            <a:off x="170900" y="1850686"/>
            <a:ext cx="1911800" cy="655031"/>
          </a:xfrm>
          <a:prstGeom prst="rect">
            <a:avLst/>
          </a:prstGeom>
          <a:solidFill>
            <a:schemeClr val="accent2"/>
          </a:solidFill>
          <a:ln w="38100" cap="flat">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Content Placeholder 7"/>
          <p:cNvSpPr>
            <a:spLocks noGrp="1"/>
          </p:cNvSpPr>
          <p:nvPr>
            <p:ph idx="15"/>
          </p:nvPr>
        </p:nvSpPr>
        <p:spPr/>
        <p:txBody>
          <a:bodyPr/>
          <a:lstStyle/>
          <a:p>
            <a:endParaRPr lang="en-US"/>
          </a:p>
        </p:txBody>
      </p:sp>
      <p:pic>
        <p:nvPicPr>
          <p:cNvPr id="21" name="Content Placeholder 6"/>
          <p:cNvPicPr>
            <a:picLocks noGrp="1" noChangeAspect="1"/>
          </p:cNvPicPr>
          <p:nvPr>
            <p:ph idx="15"/>
          </p:nvPr>
        </p:nvPicPr>
        <p:blipFill>
          <a:blip r:embed="rId5">
            <a:extLst>
              <a:ext uri="{28A0092B-C50C-407E-A947-70E740481C1C}">
                <a14:useLocalDpi xmlns:a14="http://schemas.microsoft.com/office/drawing/2010/main" val="0"/>
              </a:ext>
            </a:extLst>
          </a:blip>
          <a:stretch>
            <a:fillRect/>
          </a:stretch>
        </p:blipFill>
        <p:spPr>
          <a:xfrm>
            <a:off x="2249123" y="2620267"/>
            <a:ext cx="2766221" cy="2074668"/>
          </a:xfrm>
          <a:ln>
            <a:noFill/>
          </a:ln>
        </p:spPr>
      </p:pic>
      <p:pic>
        <p:nvPicPr>
          <p:cNvPr id="19" name="Picture 18"/>
          <p:cNvPicPr>
            <a:picLocks noChangeAspect="1"/>
          </p:cNvPicPr>
          <p:nvPr/>
        </p:nvPicPr>
        <p:blipFill>
          <a:blip r:embed="rId6"/>
          <a:stretch>
            <a:fillRect/>
          </a:stretch>
        </p:blipFill>
        <p:spPr>
          <a:xfrm>
            <a:off x="0" y="2768123"/>
            <a:ext cx="2358034" cy="2358034"/>
          </a:xfrm>
          <a:prstGeom prst="rect">
            <a:avLst/>
          </a:prstGeom>
        </p:spPr>
      </p:pic>
      <p:sp>
        <p:nvSpPr>
          <p:cNvPr id="16" name="Rectangle 15"/>
          <p:cNvSpPr/>
          <p:nvPr/>
        </p:nvSpPr>
        <p:spPr>
          <a:xfrm>
            <a:off x="2584823" y="1840035"/>
            <a:ext cx="1911800" cy="655031"/>
          </a:xfrm>
          <a:prstGeom prst="rect">
            <a:avLst/>
          </a:prstGeom>
          <a:noFill/>
          <a:ln w="38100" cap="flat">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Content Placeholder 1"/>
          <p:cNvSpPr>
            <a:spLocks noGrp="1"/>
          </p:cNvSpPr>
          <p:nvPr>
            <p:ph idx="15"/>
          </p:nvPr>
        </p:nvSpPr>
        <p:spPr/>
        <p:txBody>
          <a:bodyPr/>
          <a:lstStyle/>
          <a:p>
            <a:endParaRPr lang="en-US"/>
          </a:p>
        </p:txBody>
      </p:sp>
      <p:sp>
        <p:nvSpPr>
          <p:cNvPr id="22"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28229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dissolv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866" y="852939"/>
            <a:ext cx="6130029" cy="461665"/>
          </a:xfrm>
          <a:prstGeom prst="rect">
            <a:avLst/>
          </a:prstGeom>
          <a:noFill/>
        </p:spPr>
        <p:txBody>
          <a:bodyPr wrap="square" rtlCol="0">
            <a:spAutoFit/>
          </a:bodyPr>
          <a:lstStyle/>
          <a:p>
            <a:pPr algn="ctr"/>
            <a:r>
              <a:rPr lang="en-US" altLang="zh-CN" sz="2400" smtClean="0"/>
              <a:t>Partial Workflow </a:t>
            </a:r>
            <a:r>
              <a:rPr lang="en-US" altLang="zh-CN" sz="2400" dirty="0"/>
              <a:t>of Android Touch Events</a:t>
            </a:r>
          </a:p>
        </p:txBody>
      </p:sp>
      <p:sp>
        <p:nvSpPr>
          <p:cNvPr id="4" name="Rounded Rectangle 3"/>
          <p:cNvSpPr/>
          <p:nvPr/>
        </p:nvSpPr>
        <p:spPr>
          <a:xfrm>
            <a:off x="731427" y="2145371"/>
            <a:ext cx="1623527" cy="398884"/>
          </a:xfrm>
          <a:prstGeom prst="roundRect">
            <a:avLst/>
          </a:prstGeom>
          <a:solidFill>
            <a:srgbClr val="00BA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ysClr val="windowText" lastClr="000000"/>
                </a:solidFill>
              </a:rPr>
              <a:t>/</a:t>
            </a:r>
            <a:r>
              <a:rPr lang="en-US" sz="1350" dirty="0" err="1">
                <a:solidFill>
                  <a:sysClr val="windowText" lastClr="000000"/>
                </a:solidFill>
              </a:rPr>
              <a:t>dev</a:t>
            </a:r>
            <a:r>
              <a:rPr lang="en-US" sz="1350" dirty="0">
                <a:solidFill>
                  <a:sysClr val="windowText" lastClr="000000"/>
                </a:solidFill>
              </a:rPr>
              <a:t>/input/</a:t>
            </a:r>
            <a:r>
              <a:rPr lang="en-US" sz="1350" dirty="0" err="1">
                <a:solidFill>
                  <a:sysClr val="windowText" lastClr="000000"/>
                </a:solidFill>
              </a:rPr>
              <a:t>eventX</a:t>
            </a:r>
            <a:endParaRPr lang="en-US" sz="1350" dirty="0">
              <a:solidFill>
                <a:sysClr val="windowText" lastClr="000000"/>
              </a:solidFill>
            </a:endParaRPr>
          </a:p>
        </p:txBody>
      </p:sp>
      <p:sp>
        <p:nvSpPr>
          <p:cNvPr id="5" name="Rounded Rectangle 4"/>
          <p:cNvSpPr/>
          <p:nvPr/>
        </p:nvSpPr>
        <p:spPr>
          <a:xfrm>
            <a:off x="731427" y="2772345"/>
            <a:ext cx="1623527" cy="398884"/>
          </a:xfrm>
          <a:prstGeom prst="roundRect">
            <a:avLst/>
          </a:prstGeom>
          <a:solidFill>
            <a:srgbClr val="00BA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ysClr val="windowText" lastClr="000000"/>
                </a:solidFill>
              </a:rPr>
              <a:t>Input Event </a:t>
            </a:r>
          </a:p>
          <a:p>
            <a:pPr algn="ctr"/>
            <a:r>
              <a:rPr lang="en-US" sz="1350" dirty="0">
                <a:solidFill>
                  <a:sysClr val="windowText" lastClr="000000"/>
                </a:solidFill>
              </a:rPr>
              <a:t>Driver</a:t>
            </a:r>
          </a:p>
        </p:txBody>
      </p:sp>
      <p:sp>
        <p:nvSpPr>
          <p:cNvPr id="6" name="Rounded Rectangle 5"/>
          <p:cNvSpPr/>
          <p:nvPr/>
        </p:nvSpPr>
        <p:spPr>
          <a:xfrm>
            <a:off x="731427" y="3399318"/>
            <a:ext cx="1623527" cy="398884"/>
          </a:xfrm>
          <a:prstGeom prst="roundRect">
            <a:avLst/>
          </a:prstGeom>
          <a:solidFill>
            <a:srgbClr val="00BA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ysClr val="windowText" lastClr="000000"/>
                </a:solidFill>
              </a:rPr>
              <a:t>Touchscreen Driver</a:t>
            </a:r>
          </a:p>
        </p:txBody>
      </p:sp>
      <p:sp>
        <p:nvSpPr>
          <p:cNvPr id="7" name="Rounded Rectangle 6"/>
          <p:cNvSpPr/>
          <p:nvPr/>
        </p:nvSpPr>
        <p:spPr>
          <a:xfrm>
            <a:off x="734786" y="3987963"/>
            <a:ext cx="1623527" cy="398884"/>
          </a:xfrm>
          <a:prstGeom prst="roundRect">
            <a:avLst/>
          </a:prstGeom>
          <a:solidFill>
            <a:srgbClr val="FFC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ysClr val="windowText" lastClr="000000"/>
                </a:solidFill>
              </a:rPr>
              <a:t>Touchscreen</a:t>
            </a:r>
          </a:p>
        </p:txBody>
      </p:sp>
      <p:sp>
        <p:nvSpPr>
          <p:cNvPr id="8" name="TextBox 7"/>
          <p:cNvSpPr txBox="1"/>
          <p:nvPr/>
        </p:nvSpPr>
        <p:spPr>
          <a:xfrm>
            <a:off x="2569464" y="4048904"/>
            <a:ext cx="1143000" cy="300082"/>
          </a:xfrm>
          <a:prstGeom prst="rect">
            <a:avLst/>
          </a:prstGeom>
          <a:noFill/>
        </p:spPr>
        <p:txBody>
          <a:bodyPr wrap="square" rtlCol="0">
            <a:spAutoFit/>
          </a:bodyPr>
          <a:lstStyle/>
          <a:p>
            <a:pPr algn="ctr"/>
            <a:r>
              <a:rPr lang="en-US" sz="1350" dirty="0"/>
              <a:t>Hardware</a:t>
            </a:r>
          </a:p>
        </p:txBody>
      </p:sp>
      <p:sp>
        <p:nvSpPr>
          <p:cNvPr id="9" name="TextBox 8"/>
          <p:cNvSpPr txBox="1"/>
          <p:nvPr/>
        </p:nvSpPr>
        <p:spPr>
          <a:xfrm>
            <a:off x="2569464" y="3399317"/>
            <a:ext cx="1554480" cy="300082"/>
          </a:xfrm>
          <a:prstGeom prst="rect">
            <a:avLst/>
          </a:prstGeom>
          <a:noFill/>
        </p:spPr>
        <p:txBody>
          <a:bodyPr wrap="square" rtlCol="0">
            <a:spAutoFit/>
          </a:bodyPr>
          <a:lstStyle/>
          <a:p>
            <a:r>
              <a:rPr lang="en-US" sz="1350"/>
              <a:t>Linux Kernel</a:t>
            </a:r>
            <a:endParaRPr lang="en-US" sz="1350" dirty="0"/>
          </a:p>
        </p:txBody>
      </p:sp>
      <p:cxnSp>
        <p:nvCxnSpPr>
          <p:cNvPr id="13" name="Straight Connector 12"/>
          <p:cNvCxnSpPr/>
          <p:nvPr/>
        </p:nvCxnSpPr>
        <p:spPr>
          <a:xfrm>
            <a:off x="253850" y="2023682"/>
            <a:ext cx="3394607" cy="0"/>
          </a:xfrm>
          <a:prstGeom prst="line">
            <a:avLst/>
          </a:prstGeom>
          <a:ln>
            <a:solidFill>
              <a:srgbClr val="92D050"/>
            </a:solidFill>
            <a:prstDash val="sysDas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53850" y="3866198"/>
            <a:ext cx="3394607" cy="0"/>
          </a:xfrm>
          <a:prstGeom prst="line">
            <a:avLst/>
          </a:prstGeom>
          <a:ln>
            <a:solidFill>
              <a:srgbClr val="92D050"/>
            </a:solidFill>
            <a:prstDash val="sysDash"/>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7" idx="0"/>
            <a:endCxn id="6" idx="2"/>
          </p:cNvCxnSpPr>
          <p:nvPr/>
        </p:nvCxnSpPr>
        <p:spPr>
          <a:xfrm flipH="1" flipV="1">
            <a:off x="1543191" y="3798203"/>
            <a:ext cx="3359" cy="189761"/>
          </a:xfrm>
          <a:prstGeom prst="straightConnector1">
            <a:avLst/>
          </a:prstGeom>
          <a:ln w="41275">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1539832" y="3198112"/>
            <a:ext cx="3359" cy="189761"/>
          </a:xfrm>
          <a:prstGeom prst="straightConnector1">
            <a:avLst/>
          </a:prstGeom>
          <a:ln w="41275">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flipV="1">
            <a:off x="1536473" y="2553935"/>
            <a:ext cx="3359" cy="189761"/>
          </a:xfrm>
          <a:prstGeom prst="straightConnector1">
            <a:avLst/>
          </a:prstGeom>
          <a:ln w="41275">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endCxn id="28" idx="2"/>
          </p:cNvCxnSpPr>
          <p:nvPr/>
        </p:nvCxnSpPr>
        <p:spPr>
          <a:xfrm flipH="1" flipV="1">
            <a:off x="1536472" y="1966034"/>
            <a:ext cx="8399" cy="160173"/>
          </a:xfrm>
          <a:prstGeom prst="straightConnector1">
            <a:avLst/>
          </a:prstGeom>
          <a:ln w="41275">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28" name="Rounded Rectangle 27"/>
          <p:cNvSpPr/>
          <p:nvPr/>
        </p:nvSpPr>
        <p:spPr>
          <a:xfrm>
            <a:off x="724709" y="1567151"/>
            <a:ext cx="1623527" cy="398884"/>
          </a:xfrm>
          <a:prstGeom prst="roundRect">
            <a:avLst/>
          </a:prstGeom>
          <a:solidFill>
            <a:srgbClr val="00B05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350" dirty="0" err="1">
                <a:solidFill>
                  <a:sysClr val="windowText" lastClr="000000"/>
                </a:solidFill>
              </a:rPr>
              <a:t>EventHub</a:t>
            </a:r>
            <a:endParaRPr lang="en-US" sz="1350" dirty="0">
              <a:solidFill>
                <a:sysClr val="windowText" lastClr="000000"/>
              </a:solidFill>
            </a:endParaRPr>
          </a:p>
        </p:txBody>
      </p:sp>
      <p:sp>
        <p:nvSpPr>
          <p:cNvPr id="30" name="TextBox 29"/>
          <p:cNvSpPr txBox="1"/>
          <p:nvPr/>
        </p:nvSpPr>
        <p:spPr>
          <a:xfrm>
            <a:off x="2569464" y="1651687"/>
            <a:ext cx="1143000" cy="300082"/>
          </a:xfrm>
          <a:prstGeom prst="rect">
            <a:avLst/>
          </a:prstGeom>
          <a:noFill/>
        </p:spPr>
        <p:txBody>
          <a:bodyPr wrap="square" rtlCol="0">
            <a:spAutoFit/>
          </a:bodyPr>
          <a:lstStyle/>
          <a:p>
            <a:pPr algn="ctr"/>
            <a:r>
              <a:rPr lang="en-US" sz="1350" dirty="0"/>
              <a:t>HAL</a:t>
            </a:r>
          </a:p>
        </p:txBody>
      </p:sp>
      <p:cxnSp>
        <p:nvCxnSpPr>
          <p:cNvPr id="36" name="Straight Arrow Connector 35"/>
          <p:cNvCxnSpPr/>
          <p:nvPr/>
        </p:nvCxnSpPr>
        <p:spPr>
          <a:xfrm>
            <a:off x="2496312" y="2971785"/>
            <a:ext cx="1993392" cy="0"/>
          </a:xfrm>
          <a:prstGeom prst="straightConnector1">
            <a:avLst/>
          </a:prstGeom>
          <a:ln w="50800">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2889504" y="2675113"/>
            <a:ext cx="1554480" cy="300082"/>
          </a:xfrm>
          <a:prstGeom prst="rect">
            <a:avLst/>
          </a:prstGeom>
          <a:noFill/>
        </p:spPr>
        <p:txBody>
          <a:bodyPr wrap="square" rtlCol="0">
            <a:spAutoFit/>
          </a:bodyPr>
          <a:lstStyle/>
          <a:p>
            <a:r>
              <a:rPr lang="en-US" altLang="zh-CN" sz="1350" dirty="0"/>
              <a:t>Call</a:t>
            </a:r>
            <a:r>
              <a:rPr lang="zh-CN" altLang="en-US" sz="1350" dirty="0"/>
              <a:t> </a:t>
            </a:r>
            <a:r>
              <a:rPr lang="en-US" altLang="zh-CN" sz="1350" dirty="0" err="1"/>
              <a:t>input_sync</a:t>
            </a:r>
            <a:r>
              <a:rPr lang="en-US" altLang="zh-CN" sz="1350" dirty="0"/>
              <a:t>()</a:t>
            </a:r>
            <a:endParaRPr lang="en-US" sz="1350" dirty="0"/>
          </a:p>
        </p:txBody>
      </p:sp>
      <p:cxnSp>
        <p:nvCxnSpPr>
          <p:cNvPr id="44" name="Straight Arrow Connector 43"/>
          <p:cNvCxnSpPr/>
          <p:nvPr/>
        </p:nvCxnSpPr>
        <p:spPr>
          <a:xfrm>
            <a:off x="93877" y="4200999"/>
            <a:ext cx="575978" cy="0"/>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3109" y="3882957"/>
            <a:ext cx="757514" cy="300082"/>
          </a:xfrm>
          <a:prstGeom prst="rect">
            <a:avLst/>
          </a:prstGeom>
          <a:noFill/>
        </p:spPr>
        <p:txBody>
          <a:bodyPr wrap="square" rtlCol="0">
            <a:spAutoFit/>
          </a:bodyPr>
          <a:lstStyle/>
          <a:p>
            <a:r>
              <a:rPr lang="en-US" sz="1350"/>
              <a:t>touch</a:t>
            </a:r>
            <a:endParaRPr lang="en-US" sz="1350" dirty="0"/>
          </a:p>
        </p:txBody>
      </p:sp>
      <p:sp>
        <p:nvSpPr>
          <p:cNvPr id="31" name="TextBox 30"/>
          <p:cNvSpPr txBox="1"/>
          <p:nvPr/>
        </p:nvSpPr>
        <p:spPr>
          <a:xfrm>
            <a:off x="2889504" y="2990928"/>
            <a:ext cx="1554480" cy="300082"/>
          </a:xfrm>
          <a:prstGeom prst="rect">
            <a:avLst/>
          </a:prstGeom>
          <a:noFill/>
        </p:spPr>
        <p:txBody>
          <a:bodyPr wrap="square" rtlCol="0">
            <a:spAutoFit/>
          </a:bodyPr>
          <a:lstStyle/>
          <a:p>
            <a:r>
              <a:rPr lang="en-US" altLang="zh-CN" sz="1350" dirty="0"/>
              <a:t>Flush-Reload</a:t>
            </a:r>
            <a:endParaRPr lang="en-US" sz="1350" dirty="0"/>
          </a:p>
        </p:txBody>
      </p:sp>
      <p:sp>
        <p:nvSpPr>
          <p:cNvPr id="10" name="Content Placeholder 9"/>
          <p:cNvSpPr>
            <a:spLocks noGrp="1"/>
          </p:cNvSpPr>
          <p:nvPr>
            <p:ph idx="15"/>
          </p:nvPr>
        </p:nvSpPr>
        <p:spPr/>
        <p:txBody>
          <a:bodyPr/>
          <a:lstStyle/>
          <a:p>
            <a:endParaRPr lang="en-US"/>
          </a:p>
        </p:txBody>
      </p:sp>
      <p:pic>
        <p:nvPicPr>
          <p:cNvPr id="29" name="Content Placeholder 6"/>
          <p:cNvPicPr>
            <a:picLocks noGrp="1" noChangeAspect="1"/>
          </p:cNvPicPr>
          <p:nvPr>
            <p:ph idx="15"/>
          </p:nvPr>
        </p:nvPicPr>
        <p:blipFill>
          <a:blip r:embed="rId2">
            <a:extLst>
              <a:ext uri="{28A0092B-C50C-407E-A947-70E740481C1C}">
                <a14:useLocalDpi xmlns:a14="http://schemas.microsoft.com/office/drawing/2010/main" val="0"/>
              </a:ext>
            </a:extLst>
          </a:blip>
          <a:stretch>
            <a:fillRect/>
          </a:stretch>
        </p:blipFill>
        <p:spPr>
          <a:xfrm>
            <a:off x="4489703" y="1966313"/>
            <a:ext cx="2533177" cy="1899885"/>
          </a:xfrm>
          <a:ln>
            <a:noFill/>
          </a:ln>
        </p:spPr>
      </p:pic>
      <p:sp>
        <p:nvSpPr>
          <p:cNvPr id="2" name="Content Placeholder 1"/>
          <p:cNvSpPr>
            <a:spLocks noGrp="1"/>
          </p:cNvSpPr>
          <p:nvPr>
            <p:ph idx="15"/>
          </p:nvPr>
        </p:nvSpPr>
        <p:spPr/>
        <p:txBody>
          <a:bodyPr/>
          <a:lstStyle/>
          <a:p>
            <a:endParaRPr lang="en-US"/>
          </a:p>
        </p:txBody>
      </p:sp>
      <p:sp>
        <p:nvSpPr>
          <p:cNvPr id="32"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99150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dissolve">
                                      <p:cBhvr>
                                        <p:cTn id="10" dur="500"/>
                                        <p:tgtEl>
                                          <p:spTgt spid="3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dissolve">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dissolve">
                                      <p:cBhvr>
                                        <p:cTn id="1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1"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1857" y="827839"/>
            <a:ext cx="6111578" cy="461665"/>
          </a:xfrm>
          <a:prstGeom prst="rect">
            <a:avLst/>
          </a:prstGeom>
          <a:noFill/>
        </p:spPr>
        <p:txBody>
          <a:bodyPr wrap="square" rtlCol="0">
            <a:spAutoFit/>
          </a:bodyPr>
          <a:lstStyle/>
          <a:p>
            <a:pPr algn="ctr"/>
            <a:r>
              <a:rPr lang="en-US" altLang="zh-CN" sz="2400" smtClean="0"/>
              <a:t>Partial Workflow </a:t>
            </a:r>
            <a:r>
              <a:rPr lang="en-US" altLang="zh-CN" sz="2400" dirty="0"/>
              <a:t>of Android Display</a:t>
            </a:r>
            <a:r>
              <a:rPr lang="zh-CN" altLang="en-US" sz="2400" dirty="0"/>
              <a:t> </a:t>
            </a:r>
            <a:r>
              <a:rPr lang="en-US" altLang="zh-CN" sz="2400" dirty="0"/>
              <a:t>System</a:t>
            </a:r>
          </a:p>
        </p:txBody>
      </p:sp>
      <p:sp>
        <p:nvSpPr>
          <p:cNvPr id="4" name="Rounded Rectangle 3"/>
          <p:cNvSpPr/>
          <p:nvPr/>
        </p:nvSpPr>
        <p:spPr>
          <a:xfrm>
            <a:off x="180700" y="1728813"/>
            <a:ext cx="1206671" cy="237211"/>
          </a:xfrm>
          <a:prstGeom prst="roundRect">
            <a:avLst/>
          </a:prstGeom>
          <a:solidFill>
            <a:srgbClr val="00BA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050" dirty="0">
                <a:solidFill>
                  <a:sysClr val="windowText" lastClr="000000"/>
                </a:solidFill>
              </a:rPr>
              <a:t>Application</a:t>
            </a:r>
            <a:endParaRPr lang="en-US" sz="1050" dirty="0">
              <a:solidFill>
                <a:sysClr val="windowText" lastClr="000000"/>
              </a:solidFill>
            </a:endParaRPr>
          </a:p>
        </p:txBody>
      </p:sp>
      <p:sp>
        <p:nvSpPr>
          <p:cNvPr id="6" name="Rounded Rectangle 5"/>
          <p:cNvSpPr/>
          <p:nvPr/>
        </p:nvSpPr>
        <p:spPr>
          <a:xfrm>
            <a:off x="180700" y="2167394"/>
            <a:ext cx="1206671" cy="237211"/>
          </a:xfrm>
          <a:prstGeom prst="roundRect">
            <a:avLst/>
          </a:prstGeom>
          <a:solidFill>
            <a:srgbClr val="00BA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050" dirty="0">
                <a:solidFill>
                  <a:sysClr val="windowText" lastClr="000000"/>
                </a:solidFill>
              </a:rPr>
              <a:t>Surface</a:t>
            </a:r>
            <a:endParaRPr lang="en-US" sz="1050" dirty="0">
              <a:solidFill>
                <a:sysClr val="windowText" lastClr="000000"/>
              </a:solidFill>
            </a:endParaRPr>
          </a:p>
        </p:txBody>
      </p:sp>
      <p:sp>
        <p:nvSpPr>
          <p:cNvPr id="7" name="Rounded Rectangle 6"/>
          <p:cNvSpPr/>
          <p:nvPr/>
        </p:nvSpPr>
        <p:spPr>
          <a:xfrm>
            <a:off x="180699" y="2605975"/>
            <a:ext cx="1206671" cy="237211"/>
          </a:xfrm>
          <a:prstGeom prst="roundRect">
            <a:avLst/>
          </a:prstGeom>
          <a:solidFill>
            <a:srgbClr val="00BA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050" dirty="0" err="1">
                <a:solidFill>
                  <a:sysClr val="windowText" lastClr="000000"/>
                </a:solidFill>
              </a:rPr>
              <a:t>BufferQueue</a:t>
            </a:r>
            <a:endParaRPr lang="en-US" sz="1050" dirty="0">
              <a:solidFill>
                <a:sysClr val="windowText" lastClr="000000"/>
              </a:solidFill>
            </a:endParaRPr>
          </a:p>
        </p:txBody>
      </p:sp>
      <p:sp>
        <p:nvSpPr>
          <p:cNvPr id="14" name="Rounded Rectangle 13"/>
          <p:cNvSpPr/>
          <p:nvPr/>
        </p:nvSpPr>
        <p:spPr>
          <a:xfrm>
            <a:off x="1701123" y="1728813"/>
            <a:ext cx="1206671" cy="237211"/>
          </a:xfrm>
          <a:prstGeom prst="roundRect">
            <a:avLst/>
          </a:prstGeom>
          <a:solidFill>
            <a:srgbClr val="00BA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050" dirty="0" err="1">
                <a:solidFill>
                  <a:sysClr val="windowText" lastClr="000000"/>
                </a:solidFill>
              </a:rPr>
              <a:t>SystemUI</a:t>
            </a:r>
            <a:endParaRPr lang="en-US" sz="1050" dirty="0">
              <a:solidFill>
                <a:sysClr val="windowText" lastClr="000000"/>
              </a:solidFill>
            </a:endParaRPr>
          </a:p>
        </p:txBody>
      </p:sp>
      <p:sp>
        <p:nvSpPr>
          <p:cNvPr id="15" name="Rounded Rectangle 14"/>
          <p:cNvSpPr/>
          <p:nvPr/>
        </p:nvSpPr>
        <p:spPr>
          <a:xfrm>
            <a:off x="1701123" y="2167394"/>
            <a:ext cx="1206671" cy="237211"/>
          </a:xfrm>
          <a:prstGeom prst="roundRect">
            <a:avLst/>
          </a:prstGeom>
          <a:solidFill>
            <a:srgbClr val="00BA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050" dirty="0">
                <a:solidFill>
                  <a:sysClr val="windowText" lastClr="000000"/>
                </a:solidFill>
              </a:rPr>
              <a:t>Surface</a:t>
            </a:r>
            <a:endParaRPr lang="en-US" sz="1050" dirty="0">
              <a:solidFill>
                <a:sysClr val="windowText" lastClr="000000"/>
              </a:solidFill>
            </a:endParaRPr>
          </a:p>
        </p:txBody>
      </p:sp>
      <p:sp>
        <p:nvSpPr>
          <p:cNvPr id="16" name="Rounded Rectangle 15"/>
          <p:cNvSpPr/>
          <p:nvPr/>
        </p:nvSpPr>
        <p:spPr>
          <a:xfrm>
            <a:off x="1701122" y="2605975"/>
            <a:ext cx="1206671" cy="237211"/>
          </a:xfrm>
          <a:prstGeom prst="roundRect">
            <a:avLst/>
          </a:prstGeom>
          <a:solidFill>
            <a:srgbClr val="00BA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050" dirty="0" err="1">
                <a:solidFill>
                  <a:sysClr val="windowText" lastClr="000000"/>
                </a:solidFill>
              </a:rPr>
              <a:t>BufferQueue</a:t>
            </a:r>
            <a:endParaRPr lang="en-US" sz="1050" dirty="0">
              <a:solidFill>
                <a:sysClr val="windowText" lastClr="000000"/>
              </a:solidFill>
            </a:endParaRPr>
          </a:p>
        </p:txBody>
      </p:sp>
      <p:sp>
        <p:nvSpPr>
          <p:cNvPr id="17" name="Rounded Rectangle 16"/>
          <p:cNvSpPr/>
          <p:nvPr/>
        </p:nvSpPr>
        <p:spPr>
          <a:xfrm>
            <a:off x="783083" y="3214391"/>
            <a:ext cx="1623527" cy="438581"/>
          </a:xfrm>
          <a:prstGeom prst="roundRect">
            <a:avLst/>
          </a:prstGeom>
          <a:solidFill>
            <a:srgbClr val="00BA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050" dirty="0" err="1">
                <a:solidFill>
                  <a:sysClr val="windowText" lastClr="000000"/>
                </a:solidFill>
              </a:rPr>
              <a:t>SurfaceFlinger</a:t>
            </a:r>
            <a:endParaRPr lang="zh-CN" altLang="en-US" sz="1050" dirty="0">
              <a:solidFill>
                <a:sysClr val="windowText" lastClr="000000"/>
              </a:solidFill>
            </a:endParaRPr>
          </a:p>
          <a:p>
            <a:pPr algn="ctr"/>
            <a:r>
              <a:rPr lang="en-US" altLang="zh-CN" sz="1050" dirty="0">
                <a:solidFill>
                  <a:sysClr val="windowText" lastClr="000000"/>
                </a:solidFill>
              </a:rPr>
              <a:t>(compose</a:t>
            </a:r>
            <a:r>
              <a:rPr lang="zh-CN" altLang="en-US" sz="1050" dirty="0">
                <a:solidFill>
                  <a:sysClr val="windowText" lastClr="000000"/>
                </a:solidFill>
              </a:rPr>
              <a:t> </a:t>
            </a:r>
            <a:r>
              <a:rPr lang="en-US" altLang="zh-CN" sz="1050" dirty="0">
                <a:solidFill>
                  <a:sysClr val="windowText" lastClr="000000"/>
                </a:solidFill>
              </a:rPr>
              <a:t>buffers)</a:t>
            </a:r>
            <a:endParaRPr lang="en-US" sz="1050" dirty="0">
              <a:solidFill>
                <a:sysClr val="windowText" lastClr="000000"/>
              </a:solidFill>
            </a:endParaRPr>
          </a:p>
        </p:txBody>
      </p:sp>
      <p:cxnSp>
        <p:nvCxnSpPr>
          <p:cNvPr id="18" name="Straight Connector 17"/>
          <p:cNvCxnSpPr/>
          <p:nvPr/>
        </p:nvCxnSpPr>
        <p:spPr>
          <a:xfrm>
            <a:off x="253850" y="3866198"/>
            <a:ext cx="4208423" cy="0"/>
          </a:xfrm>
          <a:prstGeom prst="line">
            <a:avLst/>
          </a:prstGeom>
          <a:ln>
            <a:solidFill>
              <a:srgbClr val="92D050"/>
            </a:solidFill>
            <a:prstDash val="sysDash"/>
          </a:ln>
        </p:spPr>
        <p:style>
          <a:lnRef idx="2">
            <a:schemeClr val="accent1"/>
          </a:lnRef>
          <a:fillRef idx="0">
            <a:schemeClr val="accent1"/>
          </a:fillRef>
          <a:effectRef idx="1">
            <a:schemeClr val="accent1"/>
          </a:effectRef>
          <a:fontRef idx="minor">
            <a:schemeClr val="tx1"/>
          </a:fontRef>
        </p:style>
      </p:cxnSp>
      <p:sp>
        <p:nvSpPr>
          <p:cNvPr id="19" name="Rounded Rectangle 18"/>
          <p:cNvSpPr/>
          <p:nvPr/>
        </p:nvSpPr>
        <p:spPr>
          <a:xfrm>
            <a:off x="783083" y="3929880"/>
            <a:ext cx="1623527" cy="398884"/>
          </a:xfrm>
          <a:prstGeom prst="roundRect">
            <a:avLst/>
          </a:prstGeom>
          <a:solidFill>
            <a:srgbClr val="00B05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350" dirty="0">
                <a:solidFill>
                  <a:sysClr val="windowText" lastClr="000000"/>
                </a:solidFill>
              </a:rPr>
              <a:t>Hardware</a:t>
            </a:r>
            <a:endParaRPr lang="zh-CN" altLang="en-US" sz="1350" dirty="0">
              <a:solidFill>
                <a:sysClr val="windowText" lastClr="000000"/>
              </a:solidFill>
            </a:endParaRPr>
          </a:p>
          <a:p>
            <a:pPr algn="ctr"/>
            <a:r>
              <a:rPr lang="en-US" altLang="zh-CN" sz="1350" dirty="0">
                <a:solidFill>
                  <a:sysClr val="windowText" lastClr="000000"/>
                </a:solidFill>
              </a:rPr>
              <a:t>Composer</a:t>
            </a:r>
            <a:endParaRPr lang="en-US" sz="1350" dirty="0">
              <a:solidFill>
                <a:sysClr val="windowText" lastClr="000000"/>
              </a:solidFill>
            </a:endParaRPr>
          </a:p>
        </p:txBody>
      </p:sp>
      <p:sp>
        <p:nvSpPr>
          <p:cNvPr id="20" name="TextBox 19"/>
          <p:cNvSpPr txBox="1"/>
          <p:nvPr/>
        </p:nvSpPr>
        <p:spPr>
          <a:xfrm>
            <a:off x="3122528" y="3990820"/>
            <a:ext cx="1143000" cy="300082"/>
          </a:xfrm>
          <a:prstGeom prst="rect">
            <a:avLst/>
          </a:prstGeom>
          <a:noFill/>
        </p:spPr>
        <p:txBody>
          <a:bodyPr wrap="square" rtlCol="0">
            <a:spAutoFit/>
          </a:bodyPr>
          <a:lstStyle/>
          <a:p>
            <a:pPr algn="ctr"/>
            <a:r>
              <a:rPr lang="en-US" sz="1350" dirty="0"/>
              <a:t>HAL</a:t>
            </a:r>
          </a:p>
        </p:txBody>
      </p:sp>
      <p:cxnSp>
        <p:nvCxnSpPr>
          <p:cNvPr id="22" name="Straight Arrow Connector 21"/>
          <p:cNvCxnSpPr>
            <a:stCxn id="4" idx="2"/>
            <a:endCxn id="6" idx="0"/>
          </p:cNvCxnSpPr>
          <p:nvPr/>
        </p:nvCxnSpPr>
        <p:spPr>
          <a:xfrm>
            <a:off x="784034" y="1966023"/>
            <a:ext cx="0" cy="20137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784034" y="2404604"/>
            <a:ext cx="0" cy="20137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2333457" y="2404604"/>
            <a:ext cx="0" cy="20137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2333457" y="1966023"/>
            <a:ext cx="0" cy="20137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7" idx="2"/>
            <a:endCxn id="19" idx="0"/>
          </p:cNvCxnSpPr>
          <p:nvPr/>
        </p:nvCxnSpPr>
        <p:spPr>
          <a:xfrm>
            <a:off x="1594846" y="3652972"/>
            <a:ext cx="0" cy="27690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16" idx="2"/>
            <a:endCxn id="17" idx="0"/>
          </p:cNvCxnSpPr>
          <p:nvPr/>
        </p:nvCxnSpPr>
        <p:spPr>
          <a:xfrm flipH="1">
            <a:off x="1594847" y="2843185"/>
            <a:ext cx="709611" cy="37120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7" idx="2"/>
            <a:endCxn id="17" idx="0"/>
          </p:cNvCxnSpPr>
          <p:nvPr/>
        </p:nvCxnSpPr>
        <p:spPr>
          <a:xfrm>
            <a:off x="784035" y="2843185"/>
            <a:ext cx="810812" cy="37120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3122528" y="1939750"/>
            <a:ext cx="1143000" cy="715581"/>
          </a:xfrm>
          <a:prstGeom prst="rect">
            <a:avLst/>
          </a:prstGeom>
          <a:noFill/>
        </p:spPr>
        <p:txBody>
          <a:bodyPr wrap="square" rtlCol="0">
            <a:spAutoFit/>
          </a:bodyPr>
          <a:lstStyle/>
          <a:p>
            <a:pPr algn="ctr"/>
            <a:r>
              <a:rPr lang="en-US" altLang="zh-CN" sz="1350" dirty="0"/>
              <a:t>Hardware</a:t>
            </a:r>
            <a:r>
              <a:rPr lang="zh-CN" altLang="en-US" sz="1350" dirty="0"/>
              <a:t> </a:t>
            </a:r>
            <a:r>
              <a:rPr lang="en-US" altLang="zh-CN" sz="1350" dirty="0" err="1"/>
              <a:t>IndependentLayer</a:t>
            </a:r>
            <a:endParaRPr lang="en-US" sz="1350" dirty="0"/>
          </a:p>
        </p:txBody>
      </p:sp>
      <p:cxnSp>
        <p:nvCxnSpPr>
          <p:cNvPr id="41" name="Straight Arrow Connector 40"/>
          <p:cNvCxnSpPr/>
          <p:nvPr/>
        </p:nvCxnSpPr>
        <p:spPr>
          <a:xfrm>
            <a:off x="2514602" y="3423860"/>
            <a:ext cx="2402165" cy="9821"/>
          </a:xfrm>
          <a:prstGeom prst="straightConnector1">
            <a:avLst/>
          </a:prstGeom>
          <a:ln w="50800">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2769935" y="3137191"/>
            <a:ext cx="1990072" cy="300082"/>
          </a:xfrm>
          <a:prstGeom prst="rect">
            <a:avLst/>
          </a:prstGeom>
          <a:noFill/>
        </p:spPr>
        <p:txBody>
          <a:bodyPr wrap="square" rtlCol="0">
            <a:spAutoFit/>
          </a:bodyPr>
          <a:lstStyle/>
          <a:p>
            <a:r>
              <a:rPr lang="en-US" altLang="zh-CN" sz="1350" dirty="0"/>
              <a:t>Call</a:t>
            </a:r>
            <a:r>
              <a:rPr lang="zh-CN" altLang="en-US" sz="1350" dirty="0"/>
              <a:t> </a:t>
            </a:r>
            <a:r>
              <a:rPr lang="en-US" altLang="zh-CN" sz="1350" dirty="0" err="1" smtClean="0"/>
              <a:t>postFrameBuffer</a:t>
            </a:r>
            <a:r>
              <a:rPr lang="en-US" altLang="zh-CN" sz="1350" dirty="0"/>
              <a:t>()</a:t>
            </a:r>
            <a:endParaRPr lang="en-US" sz="1350" dirty="0"/>
          </a:p>
        </p:txBody>
      </p:sp>
      <p:sp>
        <p:nvSpPr>
          <p:cNvPr id="43" name="TextBox 42"/>
          <p:cNvSpPr txBox="1"/>
          <p:nvPr/>
        </p:nvSpPr>
        <p:spPr>
          <a:xfrm>
            <a:off x="3063082" y="3465721"/>
            <a:ext cx="1554480" cy="300082"/>
          </a:xfrm>
          <a:prstGeom prst="rect">
            <a:avLst/>
          </a:prstGeom>
          <a:noFill/>
        </p:spPr>
        <p:txBody>
          <a:bodyPr wrap="square" rtlCol="0">
            <a:spAutoFit/>
          </a:bodyPr>
          <a:lstStyle/>
          <a:p>
            <a:r>
              <a:rPr lang="en-US" altLang="zh-CN" sz="1350" dirty="0"/>
              <a:t>Flush-Reload</a:t>
            </a:r>
            <a:endParaRPr lang="en-US" sz="1350" dirty="0"/>
          </a:p>
        </p:txBody>
      </p:sp>
      <p:sp>
        <p:nvSpPr>
          <p:cNvPr id="5" name="Content Placeholder 4"/>
          <p:cNvSpPr>
            <a:spLocks noGrp="1"/>
          </p:cNvSpPr>
          <p:nvPr>
            <p:ph idx="15"/>
          </p:nvPr>
        </p:nvSpPr>
        <p:spPr/>
        <p:txBody>
          <a:bodyPr/>
          <a:lstStyle/>
          <a:p>
            <a:endParaRPr lang="en-US"/>
          </a:p>
        </p:txBody>
      </p:sp>
      <p:pic>
        <p:nvPicPr>
          <p:cNvPr id="28" name="Picture 27"/>
          <p:cNvPicPr>
            <a:picLocks noChangeAspect="1"/>
          </p:cNvPicPr>
          <p:nvPr/>
        </p:nvPicPr>
        <p:blipFill>
          <a:blip r:embed="rId2"/>
          <a:stretch>
            <a:fillRect/>
          </a:stretch>
        </p:blipFill>
        <p:spPr>
          <a:xfrm>
            <a:off x="4930846" y="2744638"/>
            <a:ext cx="1824898" cy="1358444"/>
          </a:xfrm>
          <a:prstGeom prst="rect">
            <a:avLst/>
          </a:prstGeom>
        </p:spPr>
      </p:pic>
      <p:sp>
        <p:nvSpPr>
          <p:cNvPr id="2" name="Content Placeholder 1"/>
          <p:cNvSpPr>
            <a:spLocks noGrp="1"/>
          </p:cNvSpPr>
          <p:nvPr>
            <p:ph idx="15"/>
          </p:nvPr>
        </p:nvSpPr>
        <p:spPr/>
        <p:txBody>
          <a:bodyPr/>
          <a:lstStyle/>
          <a:p>
            <a:endParaRPr lang="en-US"/>
          </a:p>
        </p:txBody>
      </p:sp>
      <p:sp>
        <p:nvSpPr>
          <p:cNvPr id="30"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35898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ssolve">
                                      <p:cBhvr>
                                        <p:cTn id="7" dur="500"/>
                                        <p:tgtEl>
                                          <p:spTgt spid="43"/>
                                        </p:tgtEl>
                                      </p:cBhvr>
                                    </p:animEffect>
                                  </p:childTnLst>
                                </p:cTn>
                              </p:par>
                              <p:par>
                                <p:cTn id="8" presetID="9"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dissolve">
                                      <p:cBhvr>
                                        <p:cTn id="10" dur="500"/>
                                        <p:tgtEl>
                                          <p:spTgt spid="4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dissolve">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dissolve">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2257" y="945830"/>
            <a:ext cx="5653175" cy="461665"/>
          </a:xfrm>
          <a:prstGeom prst="rect">
            <a:avLst/>
          </a:prstGeom>
          <a:noFill/>
        </p:spPr>
        <p:txBody>
          <a:bodyPr wrap="square" rtlCol="0">
            <a:spAutoFit/>
          </a:bodyPr>
          <a:lstStyle/>
          <a:p>
            <a:pPr algn="ctr"/>
            <a:r>
              <a:rPr lang="en-US" altLang="zh-CN" sz="2400" dirty="0"/>
              <a:t>Detecting</a:t>
            </a:r>
            <a:r>
              <a:rPr lang="zh-CN" altLang="en-US" sz="2400" dirty="0"/>
              <a:t> </a:t>
            </a:r>
            <a:r>
              <a:rPr lang="en-US" altLang="zh-CN" sz="2400" dirty="0"/>
              <a:t>Push</a:t>
            </a:r>
            <a:r>
              <a:rPr lang="zh-CN" altLang="en-US" sz="2400" dirty="0"/>
              <a:t> </a:t>
            </a:r>
            <a:r>
              <a:rPr lang="en-US" altLang="zh-CN" sz="2400" dirty="0"/>
              <a:t>Notifications</a:t>
            </a:r>
          </a:p>
        </p:txBody>
      </p:sp>
      <p:pic>
        <p:nvPicPr>
          <p:cNvPr id="5" name="Picture 4"/>
          <p:cNvPicPr>
            <a:picLocks noChangeAspect="1"/>
          </p:cNvPicPr>
          <p:nvPr/>
        </p:nvPicPr>
        <p:blipFill>
          <a:blip r:embed="rId3"/>
          <a:stretch>
            <a:fillRect/>
          </a:stretch>
        </p:blipFill>
        <p:spPr>
          <a:xfrm>
            <a:off x="3012484" y="1755552"/>
            <a:ext cx="3743260" cy="2786462"/>
          </a:xfrm>
          <a:prstGeom prst="rect">
            <a:avLst/>
          </a:prstGeom>
        </p:spPr>
      </p:pic>
      <p:sp>
        <p:nvSpPr>
          <p:cNvPr id="6" name="Oval 5"/>
          <p:cNvSpPr/>
          <p:nvPr/>
        </p:nvSpPr>
        <p:spPr>
          <a:xfrm>
            <a:off x="5711799" y="2910402"/>
            <a:ext cx="667265" cy="324365"/>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 name="Oval 6"/>
          <p:cNvSpPr/>
          <p:nvPr/>
        </p:nvSpPr>
        <p:spPr>
          <a:xfrm>
            <a:off x="3932538" y="2910403"/>
            <a:ext cx="667265" cy="324365"/>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3" name="Content Placeholder 12"/>
          <p:cNvPicPr>
            <a:picLocks noGrp="1" noChangeAspect="1"/>
          </p:cNvPicPr>
          <p:nvPr>
            <p:ph idx="15"/>
          </p:nvPr>
        </p:nvPicPr>
        <p:blipFill>
          <a:blip r:embed="rId4">
            <a:extLst>
              <a:ext uri="{28A0092B-C50C-407E-A947-70E740481C1C}">
                <a14:useLocalDpi xmlns:a14="http://schemas.microsoft.com/office/drawing/2010/main" val="0"/>
              </a:ext>
            </a:extLst>
          </a:blip>
          <a:stretch>
            <a:fillRect/>
          </a:stretch>
        </p:blipFill>
        <p:spPr>
          <a:xfrm>
            <a:off x="477715" y="1471678"/>
            <a:ext cx="1983474" cy="3526178"/>
          </a:xfrm>
        </p:spPr>
      </p:pic>
      <p:sp>
        <p:nvSpPr>
          <p:cNvPr id="9" name="Oval 8"/>
          <p:cNvSpPr/>
          <p:nvPr/>
        </p:nvSpPr>
        <p:spPr>
          <a:xfrm>
            <a:off x="26175" y="1365864"/>
            <a:ext cx="2986309" cy="324365"/>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0" name="Straight Arrow Connector 9"/>
          <p:cNvCxnSpPr/>
          <p:nvPr/>
        </p:nvCxnSpPr>
        <p:spPr>
          <a:xfrm>
            <a:off x="4093435" y="2401368"/>
            <a:ext cx="1768980"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936415" y="2032036"/>
            <a:ext cx="700755" cy="369332"/>
          </a:xfrm>
          <a:prstGeom prst="rect">
            <a:avLst/>
          </a:prstGeom>
          <a:noFill/>
        </p:spPr>
        <p:txBody>
          <a:bodyPr wrap="square" rtlCol="0">
            <a:spAutoFit/>
          </a:bodyPr>
          <a:lstStyle/>
          <a:p>
            <a:r>
              <a:rPr lang="en-US" b="1">
                <a:solidFill>
                  <a:srgbClr val="FF0000"/>
                </a:solidFill>
              </a:rPr>
              <a:t>3</a:t>
            </a:r>
            <a:r>
              <a:rPr lang="en-US" b="1" smtClean="0">
                <a:solidFill>
                  <a:srgbClr val="FF0000"/>
                </a:solidFill>
              </a:rPr>
              <a:t>s</a:t>
            </a:r>
            <a:endParaRPr lang="en-US" b="1" dirty="0">
              <a:solidFill>
                <a:srgbClr val="FF0000"/>
              </a:solidFill>
            </a:endParaRPr>
          </a:p>
        </p:txBody>
      </p:sp>
      <p:cxnSp>
        <p:nvCxnSpPr>
          <p:cNvPr id="4" name="Straight Arrow Connector 3"/>
          <p:cNvCxnSpPr/>
          <p:nvPr/>
        </p:nvCxnSpPr>
        <p:spPr>
          <a:xfrm flipH="1">
            <a:off x="3631962" y="1471678"/>
            <a:ext cx="461473" cy="476763"/>
          </a:xfrm>
          <a:prstGeom prst="straightConnector1">
            <a:avLst/>
          </a:prstGeom>
          <a:ln w="635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4562202" y="3234767"/>
            <a:ext cx="451883" cy="369644"/>
          </a:xfrm>
          <a:prstGeom prst="straightConnector1">
            <a:avLst/>
          </a:prstGeom>
          <a:ln w="635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8" name="Content Placeholder 17"/>
          <p:cNvSpPr>
            <a:spLocks noGrp="1"/>
          </p:cNvSpPr>
          <p:nvPr>
            <p:ph idx="15"/>
          </p:nvPr>
        </p:nvSpPr>
        <p:spPr/>
        <p:txBody>
          <a:bodyPr/>
          <a:lstStyle/>
          <a:p>
            <a:endParaRPr lang="en-US"/>
          </a:p>
        </p:txBody>
      </p:sp>
      <p:sp>
        <p:nvSpPr>
          <p:cNvPr id="19"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
        <p:nvSpPr>
          <p:cNvPr id="14" name="TextBox 13"/>
          <p:cNvSpPr txBox="1"/>
          <p:nvPr/>
        </p:nvSpPr>
        <p:spPr>
          <a:xfrm>
            <a:off x="3631962" y="4542014"/>
            <a:ext cx="2753831" cy="369332"/>
          </a:xfrm>
          <a:prstGeom prst="rect">
            <a:avLst/>
          </a:prstGeom>
          <a:noFill/>
        </p:spPr>
        <p:txBody>
          <a:bodyPr wrap="none" rtlCol="0">
            <a:spAutoFit/>
          </a:bodyPr>
          <a:lstStyle/>
          <a:p>
            <a:r>
              <a:rPr lang="en-US" altLang="zh-CN" dirty="0" smtClean="0">
                <a:solidFill>
                  <a:srgbClr val="FF0000"/>
                </a:solidFill>
              </a:rPr>
              <a:t>infer user’s private</a:t>
            </a:r>
            <a:r>
              <a:rPr lang="zh-CN" altLang="en-US" dirty="0" smtClean="0">
                <a:solidFill>
                  <a:srgbClr val="FF0000"/>
                </a:solidFill>
              </a:rPr>
              <a:t> </a:t>
            </a:r>
            <a:r>
              <a:rPr lang="en-US" altLang="zh-CN" dirty="0">
                <a:solidFill>
                  <a:srgbClr val="FF0000"/>
                </a:solidFill>
              </a:rPr>
              <a:t>a</a:t>
            </a:r>
            <a:r>
              <a:rPr lang="en-US" altLang="zh-CN" dirty="0" smtClean="0">
                <a:solidFill>
                  <a:srgbClr val="FF0000"/>
                </a:solidFill>
              </a:rPr>
              <a:t>ction</a:t>
            </a:r>
            <a:endParaRPr lang="en-US" dirty="0">
              <a:solidFill>
                <a:srgbClr val="FF0000"/>
              </a:solidFill>
            </a:endParaRPr>
          </a:p>
        </p:txBody>
      </p:sp>
    </p:spTree>
    <p:extLst>
      <p:ext uri="{BB962C8B-B14F-4D97-AF65-F5344CB8AC3E}">
        <p14:creationId xmlns:p14="http://schemas.microsoft.com/office/powerpoint/2010/main" val="146008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linds(horizontal)">
                                      <p:cBhvr>
                                        <p:cTn id="32" dur="500"/>
                                        <p:tgtEl>
                                          <p:spTgt spid="6"/>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dissolv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dissolv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dissolv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14">
                                            <p:txEl>
                                              <p:pRg st="0" end="0"/>
                                            </p:txEl>
                                          </p:spTgt>
                                        </p:tgtEl>
                                        <p:attrNameLst>
                                          <p:attrName>style.visibility</p:attrName>
                                        </p:attrNameLst>
                                      </p:cBhvr>
                                      <p:to>
                                        <p:strVal val="visible"/>
                                      </p:to>
                                    </p:set>
                                    <p:animEffect transition="in" filter="dissolve">
                                      <p:cBhvr>
                                        <p:cTn id="5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3039" y="974656"/>
            <a:ext cx="5653175" cy="461665"/>
          </a:xfrm>
          <a:prstGeom prst="rect">
            <a:avLst/>
          </a:prstGeom>
          <a:noFill/>
        </p:spPr>
        <p:txBody>
          <a:bodyPr wrap="square" rtlCol="0">
            <a:spAutoFit/>
          </a:bodyPr>
          <a:lstStyle/>
          <a:p>
            <a:pPr algn="ctr"/>
            <a:r>
              <a:rPr lang="en-US" sz="2400" dirty="0"/>
              <a:t>Detecting </a:t>
            </a:r>
            <a:r>
              <a:rPr lang="en-US" altLang="zh-CN" sz="2400" dirty="0"/>
              <a:t>D</a:t>
            </a:r>
            <a:r>
              <a:rPr lang="en-US" sz="2400" dirty="0"/>
              <a:t>isplay </a:t>
            </a:r>
            <a:r>
              <a:rPr lang="en-US" altLang="zh-CN" sz="2400" dirty="0"/>
              <a:t>U</a:t>
            </a:r>
            <a:r>
              <a:rPr lang="en-US" sz="2400" dirty="0"/>
              <a:t>pdates</a:t>
            </a:r>
            <a:endParaRPr lang="en-US" altLang="zh-CN" sz="2400" dirty="0"/>
          </a:p>
        </p:txBody>
      </p:sp>
      <p:pic>
        <p:nvPicPr>
          <p:cNvPr id="6" name="Picture 5"/>
          <p:cNvPicPr>
            <a:picLocks noChangeAspect="1"/>
          </p:cNvPicPr>
          <p:nvPr/>
        </p:nvPicPr>
        <p:blipFill>
          <a:blip r:embed="rId2"/>
          <a:stretch>
            <a:fillRect/>
          </a:stretch>
        </p:blipFill>
        <p:spPr>
          <a:xfrm>
            <a:off x="3108961" y="1771717"/>
            <a:ext cx="3282449" cy="2447006"/>
          </a:xfrm>
          <a:prstGeom prst="rect">
            <a:avLst/>
          </a:prstGeom>
        </p:spPr>
      </p:pic>
      <p:pic>
        <p:nvPicPr>
          <p:cNvPr id="5" name="Content Placeholder 4"/>
          <p:cNvPicPr>
            <a:picLocks noGrp="1" noChangeAspect="1"/>
          </p:cNvPicPr>
          <p:nvPr>
            <p:ph idx="15"/>
          </p:nvPr>
        </p:nvPicPr>
        <p:blipFill>
          <a:blip r:embed="rId3">
            <a:extLst>
              <a:ext uri="{28A0092B-C50C-407E-A947-70E740481C1C}">
                <a14:useLocalDpi xmlns:a14="http://schemas.microsoft.com/office/drawing/2010/main" val="0"/>
              </a:ext>
            </a:extLst>
          </a:blip>
          <a:stretch>
            <a:fillRect/>
          </a:stretch>
        </p:blipFill>
        <p:spPr>
          <a:xfrm>
            <a:off x="413039" y="1495516"/>
            <a:ext cx="1952310" cy="3470775"/>
          </a:xfrm>
        </p:spPr>
      </p:pic>
      <p:sp>
        <p:nvSpPr>
          <p:cNvPr id="7" name="Oval 6"/>
          <p:cNvSpPr/>
          <p:nvPr/>
        </p:nvSpPr>
        <p:spPr>
          <a:xfrm>
            <a:off x="481405" y="2500204"/>
            <a:ext cx="667265" cy="324365"/>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4" name="Straight Arrow Connector 3"/>
          <p:cNvCxnSpPr/>
          <p:nvPr/>
        </p:nvCxnSpPr>
        <p:spPr>
          <a:xfrm>
            <a:off x="4161802" y="2905570"/>
            <a:ext cx="290557"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49430" y="3056301"/>
            <a:ext cx="700755" cy="369332"/>
          </a:xfrm>
          <a:prstGeom prst="rect">
            <a:avLst/>
          </a:prstGeom>
          <a:noFill/>
        </p:spPr>
        <p:txBody>
          <a:bodyPr wrap="square" rtlCol="0">
            <a:spAutoFit/>
          </a:bodyPr>
          <a:lstStyle/>
          <a:p>
            <a:r>
              <a:rPr lang="en-US" b="1" dirty="0" smtClean="0">
                <a:solidFill>
                  <a:srgbClr val="FF0000"/>
                </a:solidFill>
              </a:rPr>
              <a:t>0.5s</a:t>
            </a:r>
            <a:endParaRPr lang="en-US" b="1" dirty="0">
              <a:solidFill>
                <a:srgbClr val="FF0000"/>
              </a:solidFill>
            </a:endParaRPr>
          </a:p>
        </p:txBody>
      </p:sp>
      <p:sp>
        <p:nvSpPr>
          <p:cNvPr id="2" name="Content Placeholder 1"/>
          <p:cNvSpPr>
            <a:spLocks noGrp="1"/>
          </p:cNvSpPr>
          <p:nvPr>
            <p:ph idx="15"/>
          </p:nvPr>
        </p:nvSpPr>
        <p:spPr/>
        <p:txBody>
          <a:bodyPr/>
          <a:lstStyle/>
          <a:p>
            <a:endParaRPr lang="en-US"/>
          </a:p>
        </p:txBody>
      </p:sp>
      <p:sp>
        <p:nvSpPr>
          <p:cNvPr id="10"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212976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108961" y="1679356"/>
            <a:ext cx="3276394" cy="2487080"/>
          </a:xfrm>
          <a:prstGeom prst="rect">
            <a:avLst/>
          </a:prstGeom>
        </p:spPr>
      </p:pic>
      <p:sp>
        <p:nvSpPr>
          <p:cNvPr id="8" name="TextBox 7"/>
          <p:cNvSpPr txBox="1"/>
          <p:nvPr/>
        </p:nvSpPr>
        <p:spPr>
          <a:xfrm>
            <a:off x="413039" y="974656"/>
            <a:ext cx="5653175" cy="461665"/>
          </a:xfrm>
          <a:prstGeom prst="rect">
            <a:avLst/>
          </a:prstGeom>
          <a:noFill/>
        </p:spPr>
        <p:txBody>
          <a:bodyPr wrap="square" rtlCol="0">
            <a:spAutoFit/>
          </a:bodyPr>
          <a:lstStyle/>
          <a:p>
            <a:pPr algn="ctr"/>
            <a:r>
              <a:rPr lang="en-US" sz="2400" dirty="0"/>
              <a:t>Detecting </a:t>
            </a:r>
            <a:r>
              <a:rPr lang="en-US" altLang="zh-CN" sz="2400" dirty="0"/>
              <a:t>D</a:t>
            </a:r>
            <a:r>
              <a:rPr lang="en-US" sz="2400" dirty="0"/>
              <a:t>isplay </a:t>
            </a:r>
            <a:r>
              <a:rPr lang="en-US" altLang="zh-CN" sz="2400" dirty="0"/>
              <a:t>U</a:t>
            </a:r>
            <a:r>
              <a:rPr lang="en-US" sz="2400" dirty="0"/>
              <a:t>pdates</a:t>
            </a:r>
            <a:endParaRPr lang="en-US" altLang="zh-CN" sz="2400" dirty="0"/>
          </a:p>
        </p:txBody>
      </p:sp>
      <p:pic>
        <p:nvPicPr>
          <p:cNvPr id="2" name="Content Placeholder 1"/>
          <p:cNvPicPr>
            <a:picLocks noGrp="1" noChangeAspect="1"/>
          </p:cNvPicPr>
          <p:nvPr>
            <p:ph idx="15"/>
          </p:nvPr>
        </p:nvPicPr>
        <p:blipFill>
          <a:blip r:embed="rId3">
            <a:extLst>
              <a:ext uri="{28A0092B-C50C-407E-A947-70E740481C1C}">
                <a14:useLocalDpi xmlns:a14="http://schemas.microsoft.com/office/drawing/2010/main" val="0"/>
              </a:ext>
            </a:extLst>
          </a:blip>
          <a:stretch>
            <a:fillRect/>
          </a:stretch>
        </p:blipFill>
        <p:spPr>
          <a:xfrm>
            <a:off x="413038" y="1436321"/>
            <a:ext cx="1990096" cy="3537950"/>
          </a:xfrm>
        </p:spPr>
      </p:pic>
      <p:sp>
        <p:nvSpPr>
          <p:cNvPr id="7" name="Oval 6"/>
          <p:cNvSpPr/>
          <p:nvPr/>
        </p:nvSpPr>
        <p:spPr>
          <a:xfrm>
            <a:off x="334758" y="2474568"/>
            <a:ext cx="667265" cy="324365"/>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 name="Content Placeholder 2"/>
          <p:cNvSpPr>
            <a:spLocks noGrp="1"/>
          </p:cNvSpPr>
          <p:nvPr>
            <p:ph idx="15"/>
          </p:nvPr>
        </p:nvSpPr>
        <p:spPr/>
        <p:txBody>
          <a:bodyPr/>
          <a:lstStyle/>
          <a:p>
            <a:endParaRPr lang="en-US"/>
          </a:p>
        </p:txBody>
      </p:sp>
      <p:sp>
        <p:nvSpPr>
          <p:cNvPr id="10"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
        <p:nvSpPr>
          <p:cNvPr id="4" name="TextBox 3"/>
          <p:cNvSpPr txBox="1"/>
          <p:nvPr/>
        </p:nvSpPr>
        <p:spPr>
          <a:xfrm>
            <a:off x="2923700" y="4409471"/>
            <a:ext cx="3480440" cy="369332"/>
          </a:xfrm>
          <a:prstGeom prst="rect">
            <a:avLst/>
          </a:prstGeom>
          <a:noFill/>
        </p:spPr>
        <p:txBody>
          <a:bodyPr wrap="none" rtlCol="0">
            <a:spAutoFit/>
          </a:bodyPr>
          <a:lstStyle/>
          <a:p>
            <a:r>
              <a:rPr lang="en-US" altLang="zh-CN" dirty="0" smtClean="0">
                <a:solidFill>
                  <a:srgbClr val="FF0000"/>
                </a:solidFill>
              </a:rPr>
              <a:t>learn inter-keystroke</a:t>
            </a:r>
            <a:r>
              <a:rPr lang="zh-CN" altLang="en-US" dirty="0" smtClean="0">
                <a:solidFill>
                  <a:srgbClr val="FF0000"/>
                </a:solidFill>
              </a:rPr>
              <a:t> </a:t>
            </a:r>
            <a:r>
              <a:rPr lang="en-US" altLang="zh-CN" dirty="0" smtClean="0">
                <a:solidFill>
                  <a:srgbClr val="FF0000"/>
                </a:solidFill>
              </a:rPr>
              <a:t>information</a:t>
            </a:r>
            <a:endParaRPr lang="en-US" dirty="0">
              <a:solidFill>
                <a:srgbClr val="FF0000"/>
              </a:solidFill>
            </a:endParaRPr>
          </a:p>
        </p:txBody>
      </p:sp>
    </p:spTree>
    <p:extLst>
      <p:ext uri="{BB962C8B-B14F-4D97-AF65-F5344CB8AC3E}">
        <p14:creationId xmlns:p14="http://schemas.microsoft.com/office/powerpoint/2010/main" val="132624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dissolve">
                                      <p:cBhvr>
                                        <p:cTn id="2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1536" y="1006659"/>
            <a:ext cx="5653175" cy="461665"/>
          </a:xfrm>
          <a:prstGeom prst="rect">
            <a:avLst/>
          </a:prstGeom>
          <a:noFill/>
        </p:spPr>
        <p:txBody>
          <a:bodyPr wrap="square" rtlCol="0">
            <a:spAutoFit/>
          </a:bodyPr>
          <a:lstStyle/>
          <a:p>
            <a:pPr algn="ctr"/>
            <a:r>
              <a:rPr lang="en-US" altLang="zh-CN" sz="2400" dirty="0"/>
              <a:t>Practical Considerations</a:t>
            </a:r>
          </a:p>
        </p:txBody>
      </p:sp>
      <p:sp>
        <p:nvSpPr>
          <p:cNvPr id="5" name="Rectangle 4"/>
          <p:cNvSpPr/>
          <p:nvPr/>
        </p:nvSpPr>
        <p:spPr>
          <a:xfrm>
            <a:off x="0" y="1835724"/>
            <a:ext cx="6556248" cy="2031325"/>
          </a:xfrm>
          <a:prstGeom prst="rect">
            <a:avLst/>
          </a:prstGeom>
        </p:spPr>
        <p:txBody>
          <a:bodyPr wrap="square">
            <a:spAutoFit/>
          </a:bodyPr>
          <a:lstStyle/>
          <a:p>
            <a:pPr marL="771506" lvl="1" indent="-428615">
              <a:buFont typeface="Arial" charset="0"/>
              <a:buChar char="•"/>
            </a:pPr>
            <a:r>
              <a:rPr lang="en-US" altLang="zh-CN" sz="2100" dirty="0"/>
              <a:t>CPU frequency scaling: maximum frequency</a:t>
            </a:r>
          </a:p>
          <a:p>
            <a:pPr marL="771506" lvl="1" indent="-428615">
              <a:buFont typeface="Arial" charset="0"/>
              <a:buChar char="•"/>
            </a:pPr>
            <a:endParaRPr lang="en-US" altLang="zh-CN" sz="2100" dirty="0"/>
          </a:p>
          <a:p>
            <a:pPr marL="771506" lvl="1" indent="-428615">
              <a:buFont typeface="Arial" charset="0"/>
              <a:buChar char="•"/>
            </a:pPr>
            <a:r>
              <a:rPr lang="en-US" altLang="zh-CN" sz="2100" dirty="0"/>
              <a:t>Power consumption: 1.5% battery per 20 min</a:t>
            </a:r>
          </a:p>
          <a:p>
            <a:pPr marL="771506" lvl="1" indent="-428615">
              <a:buFont typeface="Arial" charset="0"/>
              <a:buChar char="•"/>
            </a:pPr>
            <a:endParaRPr lang="en-US" altLang="zh-CN" sz="2100" dirty="0"/>
          </a:p>
          <a:p>
            <a:pPr marL="771506" lvl="1" indent="-428615">
              <a:buFont typeface="Arial" charset="0"/>
              <a:buChar char="•"/>
            </a:pPr>
            <a:r>
              <a:rPr lang="en-US" altLang="zh-CN" sz="2100" dirty="0"/>
              <a:t>Library version: 64 bit vs. 32 bit</a:t>
            </a:r>
          </a:p>
          <a:p>
            <a:pPr marL="771506" lvl="1" indent="-428615">
              <a:buFont typeface="Arial" charset="0"/>
              <a:buChar char="•"/>
            </a:pPr>
            <a:endParaRPr lang="zh-CN" altLang="en-US" sz="2100" dirty="0"/>
          </a:p>
        </p:txBody>
      </p:sp>
      <p:sp>
        <p:nvSpPr>
          <p:cNvPr id="3" name="Content Placeholder 2"/>
          <p:cNvSpPr>
            <a:spLocks noGrp="1"/>
          </p:cNvSpPr>
          <p:nvPr>
            <p:ph idx="15"/>
          </p:nvPr>
        </p:nvSpPr>
        <p:spPr/>
        <p:txBody>
          <a:bodyPr/>
          <a:lstStyle/>
          <a:p>
            <a:endParaRPr lang="en-US"/>
          </a:p>
        </p:txBody>
      </p:sp>
      <p:sp>
        <p:nvSpPr>
          <p:cNvPr id="2" name="Content Placeholder 1"/>
          <p:cNvSpPr>
            <a:spLocks noGrp="1"/>
          </p:cNvSpPr>
          <p:nvPr>
            <p:ph idx="15"/>
          </p:nvPr>
        </p:nvSpPr>
        <p:spPr/>
        <p:txBody>
          <a:bodyPr/>
          <a:lstStyle/>
          <a:p>
            <a:endParaRPr lang="en-US"/>
          </a:p>
        </p:txBody>
      </p:sp>
      <p:sp>
        <p:nvSpPr>
          <p:cNvPr id="7"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70861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1594" y="1006659"/>
            <a:ext cx="5653175" cy="461665"/>
          </a:xfrm>
          <a:prstGeom prst="rect">
            <a:avLst/>
          </a:prstGeom>
          <a:noFill/>
        </p:spPr>
        <p:txBody>
          <a:bodyPr wrap="square" rtlCol="0">
            <a:spAutoFit/>
          </a:bodyPr>
          <a:lstStyle/>
          <a:p>
            <a:pPr algn="ctr"/>
            <a:r>
              <a:rPr lang="en-US" altLang="zh-CN" sz="2400" dirty="0"/>
              <a:t>Countermeasures</a:t>
            </a:r>
          </a:p>
        </p:txBody>
      </p:sp>
      <p:sp>
        <p:nvSpPr>
          <p:cNvPr id="4" name="Rectangle 3"/>
          <p:cNvSpPr/>
          <p:nvPr/>
        </p:nvSpPr>
        <p:spPr>
          <a:xfrm>
            <a:off x="491594" y="1835724"/>
            <a:ext cx="5680607" cy="1708160"/>
          </a:xfrm>
          <a:prstGeom prst="rect">
            <a:avLst/>
          </a:prstGeom>
        </p:spPr>
        <p:txBody>
          <a:bodyPr wrap="square">
            <a:spAutoFit/>
          </a:bodyPr>
          <a:lstStyle/>
          <a:p>
            <a:pPr marL="771506" lvl="1" indent="-428615">
              <a:buFont typeface="Arial" charset="0"/>
              <a:buChar char="•"/>
            </a:pPr>
            <a:r>
              <a:rPr lang="en-US" altLang="zh-CN" sz="2100" dirty="0"/>
              <a:t>Disallow </a:t>
            </a:r>
            <a:r>
              <a:rPr lang="en-US" altLang="zh-CN" sz="2100" dirty="0" err="1" smtClean="0"/>
              <a:t>userspace</a:t>
            </a:r>
            <a:r>
              <a:rPr lang="en-US" altLang="zh-CN" sz="2100" dirty="0" smtClean="0"/>
              <a:t> </a:t>
            </a:r>
            <a:r>
              <a:rPr lang="en-US" altLang="zh-CN" sz="2100" dirty="0"/>
              <a:t>cache flushes</a:t>
            </a:r>
          </a:p>
          <a:p>
            <a:pPr marL="771506" lvl="1" indent="-428615">
              <a:buFont typeface="Arial" charset="0"/>
              <a:buChar char="•"/>
            </a:pPr>
            <a:endParaRPr lang="en-US" altLang="zh-CN" sz="2100" dirty="0"/>
          </a:p>
          <a:p>
            <a:pPr marL="771506" lvl="1" indent="-428615">
              <a:buFont typeface="Arial" charset="0"/>
              <a:buChar char="•"/>
            </a:pPr>
            <a:r>
              <a:rPr lang="en-US" altLang="zh-CN" sz="2100" dirty="0"/>
              <a:t>Restrict fine-grained time measurement</a:t>
            </a:r>
          </a:p>
          <a:p>
            <a:pPr marL="771506" lvl="1" indent="-428615">
              <a:buFont typeface="Arial" charset="0"/>
              <a:buChar char="•"/>
            </a:pPr>
            <a:endParaRPr lang="en-US" altLang="zh-CN" sz="2100" dirty="0"/>
          </a:p>
          <a:p>
            <a:pPr marL="771506" lvl="1" indent="-428615">
              <a:buFont typeface="Arial" charset="0"/>
              <a:buChar char="•"/>
            </a:pPr>
            <a:r>
              <a:rPr lang="en-US" altLang="zh-CN" sz="2100" dirty="0"/>
              <a:t>Prevent physical memory sharing</a:t>
            </a:r>
            <a:endParaRPr lang="zh-CN" altLang="en-US" sz="2100" dirty="0"/>
          </a:p>
        </p:txBody>
      </p:sp>
      <p:sp>
        <p:nvSpPr>
          <p:cNvPr id="6" name="Content Placeholder 5"/>
          <p:cNvSpPr>
            <a:spLocks noGrp="1"/>
          </p:cNvSpPr>
          <p:nvPr>
            <p:ph idx="15"/>
          </p:nvPr>
        </p:nvSpPr>
        <p:spPr/>
        <p:txBody>
          <a:bodyPr/>
          <a:lstStyle/>
          <a:p>
            <a:endParaRPr lang="en-US"/>
          </a:p>
        </p:txBody>
      </p:sp>
      <p:sp>
        <p:nvSpPr>
          <p:cNvPr id="2" name="Content Placeholder 1"/>
          <p:cNvSpPr>
            <a:spLocks noGrp="1"/>
          </p:cNvSpPr>
          <p:nvPr>
            <p:ph idx="15"/>
          </p:nvPr>
        </p:nvSpPr>
        <p:spPr/>
        <p:txBody>
          <a:bodyPr/>
          <a:lstStyle/>
          <a:p>
            <a:endParaRPr lang="en-US"/>
          </a:p>
        </p:txBody>
      </p:sp>
      <p:sp>
        <p:nvSpPr>
          <p:cNvPr id="7"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95206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7586" y="1304783"/>
            <a:ext cx="5653175" cy="461665"/>
          </a:xfrm>
          <a:prstGeom prst="rect">
            <a:avLst/>
          </a:prstGeom>
          <a:noFill/>
        </p:spPr>
        <p:txBody>
          <a:bodyPr wrap="square" rtlCol="0">
            <a:spAutoFit/>
          </a:bodyPr>
          <a:lstStyle/>
          <a:p>
            <a:pPr algn="ctr"/>
            <a:r>
              <a:rPr lang="en-US" altLang="zh-CN" sz="2400" dirty="0"/>
              <a:t>OUTLINE</a:t>
            </a:r>
          </a:p>
        </p:txBody>
      </p:sp>
      <p:sp>
        <p:nvSpPr>
          <p:cNvPr id="4" name="Content Placeholder 2"/>
          <p:cNvSpPr>
            <a:spLocks noGrp="1"/>
          </p:cNvSpPr>
          <p:nvPr>
            <p:ph idx="4294967295"/>
          </p:nvPr>
        </p:nvSpPr>
        <p:spPr>
          <a:xfrm>
            <a:off x="363578" y="1899734"/>
            <a:ext cx="7886700" cy="1956197"/>
          </a:xfrm>
          <a:prstGeom prst="rect">
            <a:avLst/>
          </a:prstGeom>
        </p:spPr>
        <p:txBody>
          <a:bodyPr/>
          <a:lstStyle/>
          <a:p>
            <a:pPr marL="557199" indent="-557199">
              <a:buFont typeface="+mj-lt"/>
              <a:buAutoNum type="arabicPeriod"/>
            </a:pPr>
            <a:r>
              <a:rPr lang="en-US" altLang="zh-CN" sz="2100" dirty="0"/>
              <a:t>ARM</a:t>
            </a:r>
            <a:r>
              <a:rPr lang="zh-CN" altLang="en-US" sz="2100" dirty="0"/>
              <a:t> </a:t>
            </a:r>
            <a:r>
              <a:rPr lang="en-US" altLang="zh-CN" sz="2100" dirty="0"/>
              <a:t>Cache</a:t>
            </a:r>
            <a:r>
              <a:rPr lang="zh-CN" altLang="en-US" sz="2100" dirty="0"/>
              <a:t> </a:t>
            </a:r>
            <a:r>
              <a:rPr lang="en-US" altLang="zh-CN" sz="2100" dirty="0"/>
              <a:t>Exploration</a:t>
            </a:r>
            <a:endParaRPr lang="en-US" sz="2100" dirty="0"/>
          </a:p>
          <a:p>
            <a:pPr marL="557199" indent="-557199">
              <a:buFont typeface="+mj-lt"/>
              <a:buAutoNum type="arabicPeriod"/>
            </a:pPr>
            <a:r>
              <a:rPr lang="en-US" altLang="zh-CN" sz="2100" dirty="0"/>
              <a:t>Return-Oriented</a:t>
            </a:r>
            <a:r>
              <a:rPr lang="zh-CN" altLang="en-US" sz="2100" dirty="0"/>
              <a:t> </a:t>
            </a:r>
            <a:r>
              <a:rPr lang="en-US" altLang="zh-CN" sz="2100" dirty="0"/>
              <a:t>Flush-Reload</a:t>
            </a:r>
            <a:r>
              <a:rPr lang="zh-CN" altLang="en-US" sz="2100" dirty="0"/>
              <a:t> </a:t>
            </a:r>
            <a:r>
              <a:rPr lang="en-US" altLang="zh-CN" sz="2100" dirty="0"/>
              <a:t>Attacks</a:t>
            </a:r>
            <a:r>
              <a:rPr lang="zh-CN" altLang="en-US" sz="2100" dirty="0"/>
              <a:t> </a:t>
            </a:r>
            <a:r>
              <a:rPr lang="en-US" altLang="zh-CN" sz="2100" dirty="0"/>
              <a:t>on</a:t>
            </a:r>
            <a:r>
              <a:rPr lang="zh-CN" altLang="en-US" sz="2100" dirty="0"/>
              <a:t> </a:t>
            </a:r>
            <a:r>
              <a:rPr lang="en-US" altLang="zh-CN" sz="2100" dirty="0"/>
              <a:t>ARM</a:t>
            </a:r>
            <a:endParaRPr lang="en-US" sz="2100" dirty="0"/>
          </a:p>
          <a:p>
            <a:pPr marL="557199" indent="-557199">
              <a:buFont typeface="+mj-lt"/>
              <a:buAutoNum type="arabicPeriod"/>
            </a:pPr>
            <a:r>
              <a:rPr lang="en-US" sz="2100" dirty="0"/>
              <a:t>Case studies</a:t>
            </a:r>
            <a:r>
              <a:rPr lang="zh-CN" altLang="en-US" sz="2100" dirty="0"/>
              <a:t> </a:t>
            </a:r>
            <a:r>
              <a:rPr lang="en-US" altLang="zh-CN" sz="2100" dirty="0"/>
              <a:t>on</a:t>
            </a:r>
            <a:r>
              <a:rPr lang="zh-CN" altLang="en-US" sz="2100" dirty="0"/>
              <a:t> </a:t>
            </a:r>
            <a:r>
              <a:rPr lang="en-US" altLang="zh-CN" sz="2100" dirty="0"/>
              <a:t>Android</a:t>
            </a:r>
            <a:endParaRPr lang="zh-CN" altLang="en-US" sz="2100" dirty="0"/>
          </a:p>
          <a:p>
            <a:pPr marL="557199" indent="-557199">
              <a:buFont typeface="+mj-lt"/>
              <a:buAutoNum type="arabicPeriod"/>
            </a:pPr>
            <a:r>
              <a:rPr lang="en-US" altLang="zh-CN" sz="2100" dirty="0">
                <a:solidFill>
                  <a:srgbClr val="FF0000"/>
                </a:solidFill>
              </a:rPr>
              <a:t>Conclusion</a:t>
            </a:r>
            <a:endParaRPr lang="zh-CN" altLang="en-US" sz="2100" dirty="0">
              <a:solidFill>
                <a:srgbClr val="FF0000"/>
              </a:solidFill>
            </a:endParaRPr>
          </a:p>
          <a:p>
            <a:pPr marL="557199" indent="-557199">
              <a:buFont typeface="+mj-lt"/>
              <a:buAutoNum type="arabicPeriod"/>
            </a:pPr>
            <a:endParaRPr lang="en-US" sz="2100" dirty="0"/>
          </a:p>
        </p:txBody>
      </p:sp>
      <p:sp>
        <p:nvSpPr>
          <p:cNvPr id="6" name="Content Placeholder 5"/>
          <p:cNvSpPr>
            <a:spLocks noGrp="1"/>
          </p:cNvSpPr>
          <p:nvPr>
            <p:ph idx="15"/>
          </p:nvPr>
        </p:nvSpPr>
        <p:spPr/>
        <p:txBody>
          <a:bodyPr/>
          <a:lstStyle/>
          <a:p>
            <a:endParaRPr lang="en-US"/>
          </a:p>
        </p:txBody>
      </p:sp>
      <p:sp>
        <p:nvSpPr>
          <p:cNvPr id="2" name="Content Placeholder 1"/>
          <p:cNvSpPr>
            <a:spLocks noGrp="1"/>
          </p:cNvSpPr>
          <p:nvPr>
            <p:ph idx="15"/>
          </p:nvPr>
        </p:nvSpPr>
        <p:spPr/>
        <p:txBody>
          <a:bodyPr/>
          <a:lstStyle/>
          <a:p>
            <a:endParaRPr lang="en-US"/>
          </a:p>
        </p:txBody>
      </p:sp>
      <p:sp>
        <p:nvSpPr>
          <p:cNvPr id="7"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0646518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977640" y="2747678"/>
            <a:ext cx="1435608" cy="548981"/>
          </a:xfrm>
          <a:prstGeom prst="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p:cNvSpPr/>
          <p:nvPr/>
        </p:nvSpPr>
        <p:spPr>
          <a:xfrm>
            <a:off x="1883812" y="3625341"/>
            <a:ext cx="3648308" cy="548981"/>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2582601" y="2191088"/>
            <a:ext cx="467502" cy="392247"/>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14" name="Rectangle 13"/>
          <p:cNvSpPr/>
          <p:nvPr/>
        </p:nvSpPr>
        <p:spPr>
          <a:xfrm>
            <a:off x="2098548" y="2747678"/>
            <a:ext cx="1435608" cy="548981"/>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Rectangle 14"/>
          <p:cNvSpPr/>
          <p:nvPr/>
        </p:nvSpPr>
        <p:spPr>
          <a:xfrm>
            <a:off x="4461693" y="2191088"/>
            <a:ext cx="467502" cy="392247"/>
          </a:xfrm>
          <a:prstGeom prst="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16" name="TextBox 15"/>
          <p:cNvSpPr txBox="1"/>
          <p:nvPr/>
        </p:nvSpPr>
        <p:spPr>
          <a:xfrm>
            <a:off x="381866" y="2191088"/>
            <a:ext cx="1072031" cy="300082"/>
          </a:xfrm>
          <a:prstGeom prst="rect">
            <a:avLst/>
          </a:prstGeom>
          <a:noFill/>
        </p:spPr>
        <p:txBody>
          <a:bodyPr wrap="square" rtlCol="0">
            <a:spAutoFit/>
          </a:bodyPr>
          <a:lstStyle/>
          <a:p>
            <a:r>
              <a:rPr lang="en-US" sz="1350" dirty="0"/>
              <a:t>L1 CACHE</a:t>
            </a:r>
          </a:p>
        </p:txBody>
      </p:sp>
      <p:sp>
        <p:nvSpPr>
          <p:cNvPr id="17" name="TextBox 16"/>
          <p:cNvSpPr txBox="1"/>
          <p:nvPr/>
        </p:nvSpPr>
        <p:spPr>
          <a:xfrm>
            <a:off x="381866" y="2883667"/>
            <a:ext cx="1072031" cy="300082"/>
          </a:xfrm>
          <a:prstGeom prst="rect">
            <a:avLst/>
          </a:prstGeom>
          <a:noFill/>
        </p:spPr>
        <p:txBody>
          <a:bodyPr wrap="square" rtlCol="0">
            <a:spAutoFit/>
          </a:bodyPr>
          <a:lstStyle/>
          <a:p>
            <a:r>
              <a:rPr lang="en-US" sz="1350" dirty="0"/>
              <a:t>L2 CACHE</a:t>
            </a:r>
          </a:p>
        </p:txBody>
      </p:sp>
      <p:sp>
        <p:nvSpPr>
          <p:cNvPr id="18" name="TextBox 17"/>
          <p:cNvSpPr txBox="1"/>
          <p:nvPr/>
        </p:nvSpPr>
        <p:spPr>
          <a:xfrm>
            <a:off x="381866" y="3761332"/>
            <a:ext cx="1072031" cy="300082"/>
          </a:xfrm>
          <a:prstGeom prst="rect">
            <a:avLst/>
          </a:prstGeom>
          <a:noFill/>
        </p:spPr>
        <p:txBody>
          <a:bodyPr wrap="square" rtlCol="0">
            <a:spAutoFit/>
          </a:bodyPr>
          <a:lstStyle/>
          <a:p>
            <a:r>
              <a:rPr lang="en-US" sz="1350" dirty="0"/>
              <a:t>L3 CACHE</a:t>
            </a:r>
          </a:p>
        </p:txBody>
      </p:sp>
      <p:sp>
        <p:nvSpPr>
          <p:cNvPr id="19" name="TextBox 18"/>
          <p:cNvSpPr txBox="1"/>
          <p:nvPr/>
        </p:nvSpPr>
        <p:spPr>
          <a:xfrm>
            <a:off x="2234103" y="1798018"/>
            <a:ext cx="1566069" cy="300082"/>
          </a:xfrm>
          <a:prstGeom prst="rect">
            <a:avLst/>
          </a:prstGeom>
          <a:noFill/>
        </p:spPr>
        <p:txBody>
          <a:bodyPr wrap="square" rtlCol="0">
            <a:spAutoFit/>
          </a:bodyPr>
          <a:lstStyle/>
          <a:p>
            <a:r>
              <a:rPr lang="en-US" sz="1350"/>
              <a:t>VICTIM CORE</a:t>
            </a:r>
            <a:endParaRPr lang="en-US" sz="1350" dirty="0"/>
          </a:p>
        </p:txBody>
      </p:sp>
      <p:sp>
        <p:nvSpPr>
          <p:cNvPr id="20" name="TextBox 19"/>
          <p:cNvSpPr txBox="1"/>
          <p:nvPr/>
        </p:nvSpPr>
        <p:spPr>
          <a:xfrm>
            <a:off x="3977640" y="1814084"/>
            <a:ext cx="1669582" cy="300082"/>
          </a:xfrm>
          <a:prstGeom prst="rect">
            <a:avLst/>
          </a:prstGeom>
          <a:noFill/>
        </p:spPr>
        <p:txBody>
          <a:bodyPr wrap="square" rtlCol="0">
            <a:spAutoFit/>
          </a:bodyPr>
          <a:lstStyle/>
          <a:p>
            <a:r>
              <a:rPr lang="en-US" sz="1350" dirty="0"/>
              <a:t>ATTACKER CORE</a:t>
            </a:r>
          </a:p>
        </p:txBody>
      </p:sp>
      <p:sp>
        <p:nvSpPr>
          <p:cNvPr id="21" name="Oval 20"/>
          <p:cNvSpPr/>
          <p:nvPr/>
        </p:nvSpPr>
        <p:spPr>
          <a:xfrm>
            <a:off x="5590715" y="2191090"/>
            <a:ext cx="1133856" cy="69257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F0000"/>
                </a:solidFill>
              </a:rPr>
              <a:t>IDLE</a:t>
            </a:r>
          </a:p>
        </p:txBody>
      </p:sp>
      <p:cxnSp>
        <p:nvCxnSpPr>
          <p:cNvPr id="23" name="Straight Connector 22"/>
          <p:cNvCxnSpPr/>
          <p:nvPr/>
        </p:nvCxnSpPr>
        <p:spPr>
          <a:xfrm>
            <a:off x="2582601" y="2387212"/>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582601" y="3031864"/>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582601" y="3895972"/>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381866" y="870094"/>
            <a:ext cx="5904886" cy="461665"/>
          </a:xfrm>
          <a:prstGeom prst="rect">
            <a:avLst/>
          </a:prstGeom>
          <a:noFill/>
        </p:spPr>
        <p:txBody>
          <a:bodyPr wrap="none" rtlCol="0">
            <a:spAutoFit/>
          </a:bodyPr>
          <a:lstStyle/>
          <a:p>
            <a:r>
              <a:rPr lang="en-US" altLang="zh-CN" sz="2400" dirty="0"/>
              <a:t>Flush-Reload Side-Channel Attack on x86</a:t>
            </a:r>
          </a:p>
        </p:txBody>
      </p:sp>
      <p:sp>
        <p:nvSpPr>
          <p:cNvPr id="2" name="Content Placeholder 1"/>
          <p:cNvSpPr>
            <a:spLocks noGrp="1"/>
          </p:cNvSpPr>
          <p:nvPr>
            <p:ph idx="15"/>
          </p:nvPr>
        </p:nvSpPr>
        <p:spPr/>
        <p:txBody>
          <a:bodyPr/>
          <a:lstStyle/>
          <a:p>
            <a:endParaRPr lang="en-US"/>
          </a:p>
        </p:txBody>
      </p:sp>
      <p:sp>
        <p:nvSpPr>
          <p:cNvPr id="22"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206911069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866" y="1022408"/>
            <a:ext cx="5653175" cy="507831"/>
          </a:xfrm>
          <a:prstGeom prst="rect">
            <a:avLst/>
          </a:prstGeom>
          <a:noFill/>
        </p:spPr>
        <p:txBody>
          <a:bodyPr wrap="square" rtlCol="0">
            <a:spAutoFit/>
          </a:bodyPr>
          <a:lstStyle/>
          <a:p>
            <a:pPr algn="ctr"/>
            <a:r>
              <a:rPr lang="en-US" altLang="zh-CN" sz="2700" dirty="0"/>
              <a:t>Conclusion</a:t>
            </a:r>
          </a:p>
        </p:txBody>
      </p:sp>
      <p:sp>
        <p:nvSpPr>
          <p:cNvPr id="4" name="Rectangle 3"/>
          <p:cNvSpPr/>
          <p:nvPr/>
        </p:nvSpPr>
        <p:spPr>
          <a:xfrm>
            <a:off x="381866" y="1843967"/>
            <a:ext cx="6078755" cy="2554545"/>
          </a:xfrm>
          <a:prstGeom prst="rect">
            <a:avLst/>
          </a:prstGeom>
        </p:spPr>
        <p:txBody>
          <a:bodyPr wrap="square">
            <a:spAutoFit/>
          </a:bodyPr>
          <a:lstStyle/>
          <a:p>
            <a:pPr marL="428615" indent="-428615">
              <a:buFont typeface="Arial" charset="0"/>
              <a:buChar char="•"/>
            </a:pPr>
            <a:r>
              <a:rPr lang="en-US" altLang="zh-CN" sz="2000" dirty="0" smtClean="0"/>
              <a:t>Explored</a:t>
            </a:r>
            <a:r>
              <a:rPr lang="zh-CN" altLang="en-US" sz="2000" dirty="0" smtClean="0"/>
              <a:t> </a:t>
            </a:r>
            <a:r>
              <a:rPr lang="en-US" altLang="zh-CN" sz="2000" dirty="0" err="1" smtClean="0"/>
              <a:t>clearcache</a:t>
            </a:r>
            <a:r>
              <a:rPr lang="zh-CN" altLang="en-US" sz="2000" dirty="0" smtClean="0"/>
              <a:t> </a:t>
            </a:r>
            <a:r>
              <a:rPr lang="en-US" altLang="zh-CN" sz="2000" dirty="0" smtClean="0"/>
              <a:t>system</a:t>
            </a:r>
            <a:r>
              <a:rPr lang="zh-CN" altLang="en-US" sz="2000" dirty="0" smtClean="0"/>
              <a:t> </a:t>
            </a:r>
            <a:r>
              <a:rPr lang="en-US" altLang="zh-CN" sz="2000" dirty="0" smtClean="0"/>
              <a:t>call</a:t>
            </a:r>
            <a:r>
              <a:rPr lang="zh-CN" altLang="en-US" sz="2000" dirty="0" smtClean="0"/>
              <a:t> </a:t>
            </a:r>
            <a:r>
              <a:rPr lang="en-US" altLang="zh-CN" sz="2000" dirty="0" smtClean="0"/>
              <a:t>and</a:t>
            </a:r>
            <a:r>
              <a:rPr lang="zh-CN" altLang="en-US" sz="2000" dirty="0" smtClean="0"/>
              <a:t> </a:t>
            </a:r>
            <a:r>
              <a:rPr lang="en-US" altLang="zh-CN" sz="2000" dirty="0" smtClean="0"/>
              <a:t>cache</a:t>
            </a:r>
            <a:r>
              <a:rPr lang="zh-CN" altLang="en-US" sz="2000" dirty="0" smtClean="0"/>
              <a:t> </a:t>
            </a:r>
            <a:r>
              <a:rPr lang="en-US" altLang="zh-CN" sz="2000" dirty="0" smtClean="0"/>
              <a:t>inclusiveness</a:t>
            </a:r>
            <a:r>
              <a:rPr lang="zh-CN" altLang="en-US" sz="2000" dirty="0" smtClean="0"/>
              <a:t> </a:t>
            </a:r>
            <a:r>
              <a:rPr lang="en-US" altLang="zh-CN" sz="2000" dirty="0" smtClean="0"/>
              <a:t>on</a:t>
            </a:r>
            <a:r>
              <a:rPr lang="zh-CN" altLang="en-US" sz="2000" dirty="0" smtClean="0"/>
              <a:t> </a:t>
            </a:r>
            <a:r>
              <a:rPr lang="en-US" altLang="zh-CN" sz="2000" dirty="0" smtClean="0"/>
              <a:t>ARM</a:t>
            </a:r>
            <a:endParaRPr lang="zh-CN" altLang="en-US" sz="2000" dirty="0" smtClean="0"/>
          </a:p>
          <a:p>
            <a:pPr marL="428615" indent="-428615">
              <a:buFont typeface="Arial" charset="0"/>
              <a:buChar char="•"/>
            </a:pPr>
            <a:endParaRPr lang="zh-CN" altLang="en-US" sz="2000" dirty="0"/>
          </a:p>
          <a:p>
            <a:pPr marL="428615" indent="-428615">
              <a:buFont typeface="Arial" charset="0"/>
              <a:buChar char="•"/>
            </a:pPr>
            <a:r>
              <a:rPr lang="en-US" altLang="zh-CN" sz="2000" dirty="0" smtClean="0"/>
              <a:t>Designed </a:t>
            </a:r>
            <a:r>
              <a:rPr lang="en-US" altLang="zh-CN" sz="2000" dirty="0"/>
              <a:t>a novel return-oriented Flush-Reload</a:t>
            </a:r>
            <a:r>
              <a:rPr lang="zh-CN" altLang="en-US" sz="2000" dirty="0"/>
              <a:t> </a:t>
            </a:r>
            <a:r>
              <a:rPr lang="en-US" altLang="zh-CN" sz="2000" dirty="0"/>
              <a:t>mechanism</a:t>
            </a:r>
          </a:p>
          <a:p>
            <a:r>
              <a:rPr lang="zh-CN" altLang="en-US" sz="2000" dirty="0" smtClean="0"/>
              <a:t> </a:t>
            </a:r>
            <a:endParaRPr lang="zh-CN" altLang="en-US" sz="2000" dirty="0"/>
          </a:p>
          <a:p>
            <a:pPr marL="428615" indent="-428615">
              <a:buFont typeface="Arial" charset="0"/>
              <a:buChar char="•"/>
            </a:pPr>
            <a:r>
              <a:rPr lang="en-US" altLang="zh-CN" sz="2000" dirty="0"/>
              <a:t>Showed</a:t>
            </a:r>
            <a:r>
              <a:rPr lang="zh-CN" altLang="en-US" sz="2000" dirty="0"/>
              <a:t> </a:t>
            </a:r>
            <a:r>
              <a:rPr lang="en-US" altLang="zh-CN" sz="2000" dirty="0" smtClean="0"/>
              <a:t>two</a:t>
            </a:r>
            <a:r>
              <a:rPr lang="zh-CN" altLang="en-US" sz="2000" dirty="0" smtClean="0"/>
              <a:t> </a:t>
            </a:r>
            <a:r>
              <a:rPr lang="en-US" altLang="zh-CN" sz="2000" dirty="0" smtClean="0"/>
              <a:t>categories</a:t>
            </a:r>
            <a:r>
              <a:rPr lang="zh-CN" altLang="en-US" sz="2000" dirty="0" smtClean="0"/>
              <a:t> </a:t>
            </a:r>
            <a:r>
              <a:rPr lang="en-US" altLang="zh-CN" sz="2000" dirty="0" smtClean="0"/>
              <a:t>of</a:t>
            </a:r>
            <a:r>
              <a:rPr lang="zh-CN" altLang="en-US" sz="2000" dirty="0" smtClean="0"/>
              <a:t> </a:t>
            </a:r>
            <a:r>
              <a:rPr lang="en-US" altLang="zh-CN" sz="2000" dirty="0" smtClean="0"/>
              <a:t>Flush-Reload</a:t>
            </a:r>
            <a:r>
              <a:rPr lang="zh-CN" altLang="en-US" sz="2000" dirty="0" smtClean="0"/>
              <a:t> </a:t>
            </a:r>
            <a:r>
              <a:rPr lang="en-US" sz="2000" dirty="0"/>
              <a:t>attacks on</a:t>
            </a:r>
            <a:r>
              <a:rPr lang="zh-CN" altLang="en-US" sz="2000" dirty="0"/>
              <a:t> </a:t>
            </a:r>
            <a:r>
              <a:rPr lang="en-US" altLang="zh-CN" sz="2000" dirty="0"/>
              <a:t>Android</a:t>
            </a:r>
            <a:r>
              <a:rPr lang="zh-CN" altLang="en-US" sz="2000" dirty="0"/>
              <a:t> </a:t>
            </a:r>
            <a:r>
              <a:rPr lang="en-US" altLang="zh-CN" sz="2000" dirty="0"/>
              <a:t>devices</a:t>
            </a:r>
            <a:endParaRPr lang="en-US" sz="2000" dirty="0"/>
          </a:p>
        </p:txBody>
      </p:sp>
      <p:sp>
        <p:nvSpPr>
          <p:cNvPr id="6" name="Content Placeholder 5"/>
          <p:cNvSpPr>
            <a:spLocks noGrp="1"/>
          </p:cNvSpPr>
          <p:nvPr>
            <p:ph idx="15"/>
          </p:nvPr>
        </p:nvSpPr>
        <p:spPr/>
        <p:txBody>
          <a:bodyPr/>
          <a:lstStyle/>
          <a:p>
            <a:endParaRPr lang="en-US"/>
          </a:p>
        </p:txBody>
      </p:sp>
      <p:sp>
        <p:nvSpPr>
          <p:cNvPr id="2" name="Content Placeholder 1"/>
          <p:cNvSpPr>
            <a:spLocks noGrp="1"/>
          </p:cNvSpPr>
          <p:nvPr>
            <p:ph idx="15"/>
          </p:nvPr>
        </p:nvSpPr>
        <p:spPr/>
        <p:txBody>
          <a:bodyPr/>
          <a:lstStyle/>
          <a:p>
            <a:endParaRPr lang="en-US"/>
          </a:p>
        </p:txBody>
      </p:sp>
      <p:sp>
        <p:nvSpPr>
          <p:cNvPr id="7"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148969237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7217" y="2109783"/>
            <a:ext cx="5653175" cy="769441"/>
          </a:xfrm>
          <a:prstGeom prst="rect">
            <a:avLst/>
          </a:prstGeom>
          <a:noFill/>
        </p:spPr>
        <p:txBody>
          <a:bodyPr wrap="square" rtlCol="0">
            <a:spAutoFit/>
          </a:bodyPr>
          <a:lstStyle/>
          <a:p>
            <a:pPr algn="ctr"/>
            <a:r>
              <a:rPr lang="en-US" altLang="zh-CN" sz="4400" dirty="0"/>
              <a:t>Thanks for listening!</a:t>
            </a:r>
          </a:p>
        </p:txBody>
      </p:sp>
      <p:sp>
        <p:nvSpPr>
          <p:cNvPr id="4" name="TextBox 3"/>
          <p:cNvSpPr txBox="1"/>
          <p:nvPr/>
        </p:nvSpPr>
        <p:spPr>
          <a:xfrm>
            <a:off x="2205682" y="2802280"/>
            <a:ext cx="184731" cy="300082"/>
          </a:xfrm>
          <a:prstGeom prst="rect">
            <a:avLst/>
          </a:prstGeom>
          <a:noFill/>
        </p:spPr>
        <p:txBody>
          <a:bodyPr wrap="none" rtlCol="0">
            <a:spAutoFit/>
          </a:bodyPr>
          <a:lstStyle/>
          <a:p>
            <a:endParaRPr lang="en-US" sz="1350" dirty="0"/>
          </a:p>
        </p:txBody>
      </p:sp>
      <p:sp>
        <p:nvSpPr>
          <p:cNvPr id="5" name="TextBox 4"/>
          <p:cNvSpPr txBox="1"/>
          <p:nvPr/>
        </p:nvSpPr>
        <p:spPr>
          <a:xfrm>
            <a:off x="2045520" y="3064608"/>
            <a:ext cx="2696571" cy="707886"/>
          </a:xfrm>
          <a:prstGeom prst="rect">
            <a:avLst/>
          </a:prstGeom>
          <a:noFill/>
        </p:spPr>
        <p:txBody>
          <a:bodyPr wrap="none" rtlCol="0">
            <a:spAutoFit/>
          </a:bodyPr>
          <a:lstStyle/>
          <a:p>
            <a:pPr algn="ctr"/>
            <a:r>
              <a:rPr lang="en-US" sz="2000" dirty="0">
                <a:solidFill>
                  <a:srgbClr val="0070C0"/>
                </a:solidFill>
              </a:rPr>
              <a:t>Xiaokuan Zhang</a:t>
            </a:r>
          </a:p>
          <a:p>
            <a:pPr algn="ctr"/>
            <a:r>
              <a:rPr lang="en-US" altLang="zh-CN" sz="2000" dirty="0" smtClean="0">
                <a:solidFill>
                  <a:srgbClr val="0070C0"/>
                </a:solidFill>
              </a:rPr>
              <a:t>z</a:t>
            </a:r>
            <a:r>
              <a:rPr lang="en-US" sz="2000" dirty="0" smtClean="0">
                <a:solidFill>
                  <a:srgbClr val="0070C0"/>
                </a:solidFill>
              </a:rPr>
              <a:t>hang.5840@osu.edu</a:t>
            </a:r>
            <a:endParaRPr lang="en-US" sz="2000" dirty="0">
              <a:solidFill>
                <a:srgbClr val="0070C0"/>
              </a:solidFill>
            </a:endParaRPr>
          </a:p>
        </p:txBody>
      </p:sp>
      <p:sp>
        <p:nvSpPr>
          <p:cNvPr id="7" name="Content Placeholder 6"/>
          <p:cNvSpPr>
            <a:spLocks noGrp="1"/>
          </p:cNvSpPr>
          <p:nvPr>
            <p:ph idx="15"/>
          </p:nvPr>
        </p:nvSpPr>
        <p:spPr/>
        <p:txBody>
          <a:bodyPr/>
          <a:lstStyle/>
          <a:p>
            <a:endParaRPr lang="en-US"/>
          </a:p>
        </p:txBody>
      </p:sp>
      <p:sp>
        <p:nvSpPr>
          <p:cNvPr id="2" name="Content Placeholder 1"/>
          <p:cNvSpPr>
            <a:spLocks noGrp="1"/>
          </p:cNvSpPr>
          <p:nvPr>
            <p:ph idx="15"/>
          </p:nvPr>
        </p:nvSpPr>
        <p:spPr/>
        <p:txBody>
          <a:bodyPr/>
          <a:lstStyle/>
          <a:p>
            <a:endParaRPr lang="en-US"/>
          </a:p>
        </p:txBody>
      </p:sp>
      <p:sp>
        <p:nvSpPr>
          <p:cNvPr id="8"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smtClean="0">
                <a:solidFill>
                  <a:prstClr val="white"/>
                </a:solidFill>
              </a:rPr>
              <a:t>Y.</a:t>
            </a:r>
            <a:r>
              <a:rPr lang="zh-CN" altLang="en-US" sz="1500" dirty="0" smtClean="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Tree>
    <p:extLst>
      <p:ext uri="{BB962C8B-B14F-4D97-AF65-F5344CB8AC3E}">
        <p14:creationId xmlns:p14="http://schemas.microsoft.com/office/powerpoint/2010/main" val="21627200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5"/>
          </p:nvPr>
        </p:nvSpPr>
        <p:spPr/>
        <p:txBody>
          <a:bodyPr/>
          <a:lstStyle/>
          <a:p>
            <a:endParaRPr lang="en-US"/>
          </a:p>
        </p:txBody>
      </p:sp>
    </p:spTree>
    <p:extLst>
      <p:ext uri="{BB962C8B-B14F-4D97-AF65-F5344CB8AC3E}">
        <p14:creationId xmlns:p14="http://schemas.microsoft.com/office/powerpoint/2010/main" val="574690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5"/>
          </p:nvPr>
        </p:nvSpPr>
        <p:spPr/>
        <p:txBody>
          <a:bodyPr/>
          <a:lstStyle/>
          <a:p>
            <a:endParaRPr lang="en-US"/>
          </a:p>
        </p:txBody>
      </p:sp>
      <p:sp>
        <p:nvSpPr>
          <p:cNvPr id="5" name="TextBox 4"/>
          <p:cNvSpPr txBox="1"/>
          <p:nvPr/>
        </p:nvSpPr>
        <p:spPr>
          <a:xfrm>
            <a:off x="287568" y="1006660"/>
            <a:ext cx="6342707" cy="461665"/>
          </a:xfrm>
          <a:prstGeom prst="rect">
            <a:avLst/>
          </a:prstGeom>
          <a:noFill/>
        </p:spPr>
        <p:txBody>
          <a:bodyPr wrap="square" rtlCol="0">
            <a:spAutoFit/>
          </a:bodyPr>
          <a:lstStyle/>
          <a:p>
            <a:pPr algn="ctr"/>
            <a:r>
              <a:rPr lang="en-US" altLang="zh-CN" sz="2400" dirty="0"/>
              <a:t>LLC Flush-Reload </a:t>
            </a:r>
            <a:r>
              <a:rPr lang="en-US" altLang="zh-CN" sz="2400" dirty="0" smtClean="0"/>
              <a:t>Requirements:</a:t>
            </a:r>
            <a:r>
              <a:rPr lang="zh-CN" altLang="en-US" sz="2400" dirty="0" smtClean="0"/>
              <a:t> </a:t>
            </a:r>
            <a:r>
              <a:rPr lang="en-US" altLang="zh-CN" sz="2400" dirty="0" smtClean="0"/>
              <a:t>Flush(1)</a:t>
            </a:r>
            <a:endParaRPr lang="en-US" altLang="zh-CN" sz="2400" dirty="0"/>
          </a:p>
        </p:txBody>
      </p:sp>
      <p:sp>
        <p:nvSpPr>
          <p:cNvPr id="6" name="Rectangle 5"/>
          <p:cNvSpPr/>
          <p:nvPr/>
        </p:nvSpPr>
        <p:spPr>
          <a:xfrm>
            <a:off x="3977640" y="2459926"/>
            <a:ext cx="1435608" cy="836734"/>
          </a:xfrm>
          <a:prstGeom prst="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1883812" y="3625341"/>
            <a:ext cx="3648308" cy="794259"/>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2098548" y="2426782"/>
            <a:ext cx="1435608" cy="869877"/>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TextBox 11"/>
          <p:cNvSpPr txBox="1"/>
          <p:nvPr/>
        </p:nvSpPr>
        <p:spPr>
          <a:xfrm>
            <a:off x="381866" y="2883667"/>
            <a:ext cx="1072031" cy="300082"/>
          </a:xfrm>
          <a:prstGeom prst="rect">
            <a:avLst/>
          </a:prstGeom>
          <a:noFill/>
        </p:spPr>
        <p:txBody>
          <a:bodyPr wrap="square" rtlCol="0">
            <a:spAutoFit/>
          </a:bodyPr>
          <a:lstStyle/>
          <a:p>
            <a:r>
              <a:rPr lang="en-US" sz="1350" dirty="0" smtClean="0"/>
              <a:t>L1 </a:t>
            </a:r>
            <a:r>
              <a:rPr lang="en-US" sz="1350" dirty="0"/>
              <a:t>CACHE</a:t>
            </a:r>
          </a:p>
        </p:txBody>
      </p:sp>
      <p:sp>
        <p:nvSpPr>
          <p:cNvPr id="13" name="TextBox 12"/>
          <p:cNvSpPr txBox="1"/>
          <p:nvPr/>
        </p:nvSpPr>
        <p:spPr>
          <a:xfrm>
            <a:off x="381866" y="3761332"/>
            <a:ext cx="1072031" cy="300082"/>
          </a:xfrm>
          <a:prstGeom prst="rect">
            <a:avLst/>
          </a:prstGeom>
          <a:noFill/>
        </p:spPr>
        <p:txBody>
          <a:bodyPr wrap="square" rtlCol="0">
            <a:spAutoFit/>
          </a:bodyPr>
          <a:lstStyle/>
          <a:p>
            <a:r>
              <a:rPr lang="en-US" sz="1350" dirty="0" smtClean="0"/>
              <a:t>L2 </a:t>
            </a:r>
            <a:r>
              <a:rPr lang="en-US" sz="1350" dirty="0"/>
              <a:t>CACHE</a:t>
            </a:r>
          </a:p>
        </p:txBody>
      </p:sp>
      <p:sp>
        <p:nvSpPr>
          <p:cNvPr id="14" name="TextBox 13"/>
          <p:cNvSpPr txBox="1"/>
          <p:nvPr/>
        </p:nvSpPr>
        <p:spPr>
          <a:xfrm>
            <a:off x="2234103" y="1798018"/>
            <a:ext cx="1564519" cy="300082"/>
          </a:xfrm>
          <a:prstGeom prst="rect">
            <a:avLst/>
          </a:prstGeom>
          <a:noFill/>
        </p:spPr>
        <p:txBody>
          <a:bodyPr wrap="square" rtlCol="0">
            <a:spAutoFit/>
          </a:bodyPr>
          <a:lstStyle/>
          <a:p>
            <a:r>
              <a:rPr lang="en-US" sz="1350"/>
              <a:t>VICTIM CORE</a:t>
            </a:r>
            <a:endParaRPr lang="en-US" sz="1350" dirty="0"/>
          </a:p>
        </p:txBody>
      </p:sp>
      <p:sp>
        <p:nvSpPr>
          <p:cNvPr id="15" name="TextBox 14"/>
          <p:cNvSpPr txBox="1"/>
          <p:nvPr/>
        </p:nvSpPr>
        <p:spPr>
          <a:xfrm>
            <a:off x="3977640" y="1814084"/>
            <a:ext cx="1669582" cy="300082"/>
          </a:xfrm>
          <a:prstGeom prst="rect">
            <a:avLst/>
          </a:prstGeom>
          <a:noFill/>
        </p:spPr>
        <p:txBody>
          <a:bodyPr wrap="square" rtlCol="0">
            <a:spAutoFit/>
          </a:bodyPr>
          <a:lstStyle/>
          <a:p>
            <a:r>
              <a:rPr lang="en-US" sz="1350" dirty="0"/>
              <a:t>ATTACKER CORE</a:t>
            </a:r>
          </a:p>
        </p:txBody>
      </p:sp>
      <p:cxnSp>
        <p:nvCxnSpPr>
          <p:cNvPr id="17" name="Straight Connector 16"/>
          <p:cNvCxnSpPr/>
          <p:nvPr/>
        </p:nvCxnSpPr>
        <p:spPr>
          <a:xfrm>
            <a:off x="2582601" y="3031864"/>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582601" y="3895972"/>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sp>
        <p:nvSpPr>
          <p:cNvPr id="19" name="Oval 18"/>
          <p:cNvSpPr/>
          <p:nvPr/>
        </p:nvSpPr>
        <p:spPr>
          <a:xfrm>
            <a:off x="5590715" y="2191090"/>
            <a:ext cx="1133856" cy="69257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smtClean="0">
                <a:solidFill>
                  <a:srgbClr val="FF0000"/>
                </a:solidFill>
              </a:rPr>
              <a:t>FLUSH</a:t>
            </a:r>
            <a:endParaRPr lang="en-US" sz="1350" dirty="0">
              <a:solidFill>
                <a:srgbClr val="FF0000"/>
              </a:solidFill>
            </a:endParaRPr>
          </a:p>
        </p:txBody>
      </p:sp>
      <p:cxnSp>
        <p:nvCxnSpPr>
          <p:cNvPr id="21" name="Straight Connector 20"/>
          <p:cNvCxnSpPr/>
          <p:nvPr/>
        </p:nvCxnSpPr>
        <p:spPr>
          <a:xfrm>
            <a:off x="4461693" y="3031864"/>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473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5"/>
          </p:nvPr>
        </p:nvSpPr>
        <p:spPr/>
        <p:txBody>
          <a:bodyPr/>
          <a:lstStyle/>
          <a:p>
            <a:endParaRPr lang="en-US"/>
          </a:p>
        </p:txBody>
      </p:sp>
      <p:sp>
        <p:nvSpPr>
          <p:cNvPr id="5" name="TextBox 4"/>
          <p:cNvSpPr txBox="1"/>
          <p:nvPr/>
        </p:nvSpPr>
        <p:spPr>
          <a:xfrm>
            <a:off x="287568" y="1006660"/>
            <a:ext cx="6342707" cy="461665"/>
          </a:xfrm>
          <a:prstGeom prst="rect">
            <a:avLst/>
          </a:prstGeom>
          <a:noFill/>
        </p:spPr>
        <p:txBody>
          <a:bodyPr wrap="square" rtlCol="0">
            <a:spAutoFit/>
          </a:bodyPr>
          <a:lstStyle/>
          <a:p>
            <a:pPr algn="ctr"/>
            <a:r>
              <a:rPr lang="en-US" altLang="zh-CN" sz="2400" dirty="0"/>
              <a:t>LLC Flush-Reload </a:t>
            </a:r>
            <a:r>
              <a:rPr lang="en-US" altLang="zh-CN" sz="2400" dirty="0" smtClean="0"/>
              <a:t>Requirements:</a:t>
            </a:r>
            <a:r>
              <a:rPr lang="zh-CN" altLang="en-US" sz="2400" dirty="0" smtClean="0"/>
              <a:t> </a:t>
            </a:r>
            <a:r>
              <a:rPr lang="en-US" altLang="zh-CN" sz="2400" dirty="0" smtClean="0"/>
              <a:t>Flush(1)</a:t>
            </a:r>
            <a:endParaRPr lang="en-US" altLang="zh-CN" sz="2400" dirty="0"/>
          </a:p>
        </p:txBody>
      </p:sp>
      <p:sp>
        <p:nvSpPr>
          <p:cNvPr id="6" name="Rectangle 5"/>
          <p:cNvSpPr/>
          <p:nvPr/>
        </p:nvSpPr>
        <p:spPr>
          <a:xfrm>
            <a:off x="3977640" y="2459926"/>
            <a:ext cx="1435608" cy="836734"/>
          </a:xfrm>
          <a:prstGeom prst="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1883812" y="3625341"/>
            <a:ext cx="3648308" cy="794259"/>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2098548" y="2426782"/>
            <a:ext cx="1435608" cy="869877"/>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TextBox 11"/>
          <p:cNvSpPr txBox="1"/>
          <p:nvPr/>
        </p:nvSpPr>
        <p:spPr>
          <a:xfrm>
            <a:off x="381866" y="2883667"/>
            <a:ext cx="1072031" cy="300082"/>
          </a:xfrm>
          <a:prstGeom prst="rect">
            <a:avLst/>
          </a:prstGeom>
          <a:noFill/>
        </p:spPr>
        <p:txBody>
          <a:bodyPr wrap="square" rtlCol="0">
            <a:spAutoFit/>
          </a:bodyPr>
          <a:lstStyle/>
          <a:p>
            <a:r>
              <a:rPr lang="en-US" sz="1350" dirty="0" smtClean="0"/>
              <a:t>L1 </a:t>
            </a:r>
            <a:r>
              <a:rPr lang="en-US" sz="1350" dirty="0"/>
              <a:t>CACHE</a:t>
            </a:r>
          </a:p>
        </p:txBody>
      </p:sp>
      <p:sp>
        <p:nvSpPr>
          <p:cNvPr id="13" name="TextBox 12"/>
          <p:cNvSpPr txBox="1"/>
          <p:nvPr/>
        </p:nvSpPr>
        <p:spPr>
          <a:xfrm>
            <a:off x="381866" y="3761332"/>
            <a:ext cx="1072031" cy="300082"/>
          </a:xfrm>
          <a:prstGeom prst="rect">
            <a:avLst/>
          </a:prstGeom>
          <a:noFill/>
        </p:spPr>
        <p:txBody>
          <a:bodyPr wrap="square" rtlCol="0">
            <a:spAutoFit/>
          </a:bodyPr>
          <a:lstStyle/>
          <a:p>
            <a:r>
              <a:rPr lang="en-US" sz="1350" dirty="0" smtClean="0"/>
              <a:t>L2 </a:t>
            </a:r>
            <a:r>
              <a:rPr lang="en-US" sz="1350" dirty="0"/>
              <a:t>CACHE</a:t>
            </a:r>
          </a:p>
        </p:txBody>
      </p:sp>
      <p:sp>
        <p:nvSpPr>
          <p:cNvPr id="14" name="TextBox 13"/>
          <p:cNvSpPr txBox="1"/>
          <p:nvPr/>
        </p:nvSpPr>
        <p:spPr>
          <a:xfrm>
            <a:off x="2234103" y="1798018"/>
            <a:ext cx="1564519" cy="300082"/>
          </a:xfrm>
          <a:prstGeom prst="rect">
            <a:avLst/>
          </a:prstGeom>
          <a:noFill/>
        </p:spPr>
        <p:txBody>
          <a:bodyPr wrap="square" rtlCol="0">
            <a:spAutoFit/>
          </a:bodyPr>
          <a:lstStyle/>
          <a:p>
            <a:r>
              <a:rPr lang="en-US" sz="1350"/>
              <a:t>VICTIM CORE</a:t>
            </a:r>
            <a:endParaRPr lang="en-US" sz="1350" dirty="0"/>
          </a:p>
        </p:txBody>
      </p:sp>
      <p:sp>
        <p:nvSpPr>
          <p:cNvPr id="15" name="TextBox 14"/>
          <p:cNvSpPr txBox="1"/>
          <p:nvPr/>
        </p:nvSpPr>
        <p:spPr>
          <a:xfrm>
            <a:off x="3977640" y="1814084"/>
            <a:ext cx="1669582" cy="300082"/>
          </a:xfrm>
          <a:prstGeom prst="rect">
            <a:avLst/>
          </a:prstGeom>
          <a:noFill/>
        </p:spPr>
        <p:txBody>
          <a:bodyPr wrap="square" rtlCol="0">
            <a:spAutoFit/>
          </a:bodyPr>
          <a:lstStyle/>
          <a:p>
            <a:r>
              <a:rPr lang="en-US" sz="1350" dirty="0"/>
              <a:t>ATTACKER CORE</a:t>
            </a:r>
          </a:p>
        </p:txBody>
      </p:sp>
      <p:cxnSp>
        <p:nvCxnSpPr>
          <p:cNvPr id="17" name="Straight Connector 16"/>
          <p:cNvCxnSpPr/>
          <p:nvPr/>
        </p:nvCxnSpPr>
        <p:spPr>
          <a:xfrm>
            <a:off x="2582601" y="3031864"/>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582601" y="3895972"/>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sp>
        <p:nvSpPr>
          <p:cNvPr id="19" name="Oval 18"/>
          <p:cNvSpPr/>
          <p:nvPr/>
        </p:nvSpPr>
        <p:spPr>
          <a:xfrm>
            <a:off x="5590714" y="2191090"/>
            <a:ext cx="1267285" cy="69257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smtClean="0">
                <a:solidFill>
                  <a:srgbClr val="FF0000"/>
                </a:solidFill>
              </a:rPr>
              <a:t>RELOAD&amp;TIME</a:t>
            </a:r>
            <a:endParaRPr lang="en-US" sz="1350" dirty="0">
              <a:solidFill>
                <a:srgbClr val="FF0000"/>
              </a:solidFill>
            </a:endParaRPr>
          </a:p>
        </p:txBody>
      </p:sp>
      <p:cxnSp>
        <p:nvCxnSpPr>
          <p:cNvPr id="21" name="Straight Connector 20"/>
          <p:cNvCxnSpPr/>
          <p:nvPr/>
        </p:nvCxnSpPr>
        <p:spPr>
          <a:xfrm>
            <a:off x="4461693" y="3031864"/>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790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5"/>
          </p:nvPr>
        </p:nvSpPr>
        <p:spPr/>
        <p:txBody>
          <a:bodyPr/>
          <a:lstStyle/>
          <a:p>
            <a:endParaRPr lang="en-US"/>
          </a:p>
        </p:txBody>
      </p:sp>
      <p:sp>
        <p:nvSpPr>
          <p:cNvPr id="5" name="TextBox 4"/>
          <p:cNvSpPr txBox="1"/>
          <p:nvPr/>
        </p:nvSpPr>
        <p:spPr>
          <a:xfrm>
            <a:off x="287568" y="1006660"/>
            <a:ext cx="6342707" cy="461665"/>
          </a:xfrm>
          <a:prstGeom prst="rect">
            <a:avLst/>
          </a:prstGeom>
          <a:noFill/>
        </p:spPr>
        <p:txBody>
          <a:bodyPr wrap="square" rtlCol="0">
            <a:spAutoFit/>
          </a:bodyPr>
          <a:lstStyle/>
          <a:p>
            <a:pPr algn="ctr"/>
            <a:r>
              <a:rPr lang="en-US" altLang="zh-CN" sz="2400" dirty="0"/>
              <a:t>LLC Flush-Reload </a:t>
            </a:r>
            <a:r>
              <a:rPr lang="en-US" altLang="zh-CN" sz="2400" dirty="0" smtClean="0"/>
              <a:t>Requirements:</a:t>
            </a:r>
            <a:r>
              <a:rPr lang="zh-CN" altLang="en-US" sz="2400" dirty="0" smtClean="0"/>
              <a:t> </a:t>
            </a:r>
            <a:r>
              <a:rPr lang="en-US" altLang="zh-CN" sz="2400" dirty="0" smtClean="0"/>
              <a:t>Flush(2)</a:t>
            </a:r>
            <a:endParaRPr lang="en-US" altLang="zh-CN" sz="2400" dirty="0"/>
          </a:p>
        </p:txBody>
      </p:sp>
      <p:sp>
        <p:nvSpPr>
          <p:cNvPr id="6" name="Rectangle 5"/>
          <p:cNvSpPr/>
          <p:nvPr/>
        </p:nvSpPr>
        <p:spPr>
          <a:xfrm>
            <a:off x="3977640" y="2459926"/>
            <a:ext cx="1435608" cy="836734"/>
          </a:xfrm>
          <a:prstGeom prst="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1883812" y="3625341"/>
            <a:ext cx="3648308" cy="794259"/>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2098548" y="2426782"/>
            <a:ext cx="1435608" cy="869877"/>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TextBox 11"/>
          <p:cNvSpPr txBox="1"/>
          <p:nvPr/>
        </p:nvSpPr>
        <p:spPr>
          <a:xfrm>
            <a:off x="381866" y="2883667"/>
            <a:ext cx="1072031" cy="300082"/>
          </a:xfrm>
          <a:prstGeom prst="rect">
            <a:avLst/>
          </a:prstGeom>
          <a:noFill/>
        </p:spPr>
        <p:txBody>
          <a:bodyPr wrap="square" rtlCol="0">
            <a:spAutoFit/>
          </a:bodyPr>
          <a:lstStyle/>
          <a:p>
            <a:r>
              <a:rPr lang="en-US" sz="1350" dirty="0" smtClean="0"/>
              <a:t>L1 </a:t>
            </a:r>
            <a:r>
              <a:rPr lang="en-US" sz="1350" dirty="0"/>
              <a:t>CACHE</a:t>
            </a:r>
          </a:p>
        </p:txBody>
      </p:sp>
      <p:sp>
        <p:nvSpPr>
          <p:cNvPr id="13" name="TextBox 12"/>
          <p:cNvSpPr txBox="1"/>
          <p:nvPr/>
        </p:nvSpPr>
        <p:spPr>
          <a:xfrm>
            <a:off x="381866" y="3761332"/>
            <a:ext cx="1072031" cy="300082"/>
          </a:xfrm>
          <a:prstGeom prst="rect">
            <a:avLst/>
          </a:prstGeom>
          <a:noFill/>
        </p:spPr>
        <p:txBody>
          <a:bodyPr wrap="square" rtlCol="0">
            <a:spAutoFit/>
          </a:bodyPr>
          <a:lstStyle/>
          <a:p>
            <a:r>
              <a:rPr lang="en-US" sz="1350" dirty="0" smtClean="0"/>
              <a:t>L2 </a:t>
            </a:r>
            <a:r>
              <a:rPr lang="en-US" sz="1350" dirty="0"/>
              <a:t>CACHE</a:t>
            </a:r>
          </a:p>
        </p:txBody>
      </p:sp>
      <p:sp>
        <p:nvSpPr>
          <p:cNvPr id="14" name="TextBox 13"/>
          <p:cNvSpPr txBox="1"/>
          <p:nvPr/>
        </p:nvSpPr>
        <p:spPr>
          <a:xfrm>
            <a:off x="2234103" y="1798018"/>
            <a:ext cx="1564519" cy="300082"/>
          </a:xfrm>
          <a:prstGeom prst="rect">
            <a:avLst/>
          </a:prstGeom>
          <a:noFill/>
        </p:spPr>
        <p:txBody>
          <a:bodyPr wrap="square" rtlCol="0">
            <a:spAutoFit/>
          </a:bodyPr>
          <a:lstStyle/>
          <a:p>
            <a:r>
              <a:rPr lang="en-US" sz="1350"/>
              <a:t>VICTIM CORE</a:t>
            </a:r>
            <a:endParaRPr lang="en-US" sz="1350" dirty="0"/>
          </a:p>
        </p:txBody>
      </p:sp>
      <p:sp>
        <p:nvSpPr>
          <p:cNvPr id="15" name="TextBox 14"/>
          <p:cNvSpPr txBox="1"/>
          <p:nvPr/>
        </p:nvSpPr>
        <p:spPr>
          <a:xfrm>
            <a:off x="3977640" y="1814084"/>
            <a:ext cx="1669582" cy="300082"/>
          </a:xfrm>
          <a:prstGeom prst="rect">
            <a:avLst/>
          </a:prstGeom>
          <a:noFill/>
        </p:spPr>
        <p:txBody>
          <a:bodyPr wrap="square" rtlCol="0">
            <a:spAutoFit/>
          </a:bodyPr>
          <a:lstStyle/>
          <a:p>
            <a:r>
              <a:rPr lang="en-US" sz="1350" dirty="0"/>
              <a:t>ATTACKER CORE</a:t>
            </a:r>
          </a:p>
        </p:txBody>
      </p:sp>
      <p:cxnSp>
        <p:nvCxnSpPr>
          <p:cNvPr id="17" name="Straight Connector 16"/>
          <p:cNvCxnSpPr/>
          <p:nvPr/>
        </p:nvCxnSpPr>
        <p:spPr>
          <a:xfrm>
            <a:off x="2582601" y="3031864"/>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582601" y="3895972"/>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sp>
        <p:nvSpPr>
          <p:cNvPr id="19" name="Oval 18"/>
          <p:cNvSpPr/>
          <p:nvPr/>
        </p:nvSpPr>
        <p:spPr>
          <a:xfrm>
            <a:off x="5590715" y="2191090"/>
            <a:ext cx="1133856" cy="69257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smtClean="0">
                <a:solidFill>
                  <a:srgbClr val="FF0000"/>
                </a:solidFill>
              </a:rPr>
              <a:t>FLUSH</a:t>
            </a:r>
            <a:endParaRPr lang="en-US" sz="1350" dirty="0">
              <a:solidFill>
                <a:srgbClr val="FF0000"/>
              </a:solidFill>
            </a:endParaRPr>
          </a:p>
        </p:txBody>
      </p:sp>
      <p:cxnSp>
        <p:nvCxnSpPr>
          <p:cNvPr id="21" name="Straight Connector 20"/>
          <p:cNvCxnSpPr/>
          <p:nvPr/>
        </p:nvCxnSpPr>
        <p:spPr>
          <a:xfrm>
            <a:off x="4461693" y="3031864"/>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983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5"/>
          </p:nvPr>
        </p:nvSpPr>
        <p:spPr/>
        <p:txBody>
          <a:bodyPr/>
          <a:lstStyle/>
          <a:p>
            <a:endParaRPr lang="en-US"/>
          </a:p>
        </p:txBody>
      </p:sp>
      <p:sp>
        <p:nvSpPr>
          <p:cNvPr id="5" name="TextBox 4"/>
          <p:cNvSpPr txBox="1"/>
          <p:nvPr/>
        </p:nvSpPr>
        <p:spPr>
          <a:xfrm>
            <a:off x="287568" y="1006660"/>
            <a:ext cx="6342707" cy="461665"/>
          </a:xfrm>
          <a:prstGeom prst="rect">
            <a:avLst/>
          </a:prstGeom>
          <a:noFill/>
        </p:spPr>
        <p:txBody>
          <a:bodyPr wrap="square" rtlCol="0">
            <a:spAutoFit/>
          </a:bodyPr>
          <a:lstStyle/>
          <a:p>
            <a:pPr algn="ctr"/>
            <a:r>
              <a:rPr lang="en-US" altLang="zh-CN" sz="2400" dirty="0"/>
              <a:t>LLC Flush-Reload </a:t>
            </a:r>
            <a:r>
              <a:rPr lang="en-US" altLang="zh-CN" sz="2400" dirty="0" smtClean="0"/>
              <a:t>Requirements:</a:t>
            </a:r>
            <a:r>
              <a:rPr lang="zh-CN" altLang="en-US" sz="2400" dirty="0" smtClean="0"/>
              <a:t> </a:t>
            </a:r>
            <a:r>
              <a:rPr lang="en-US" altLang="zh-CN" sz="2400" dirty="0" smtClean="0"/>
              <a:t>Flush(2)</a:t>
            </a:r>
            <a:endParaRPr lang="en-US" altLang="zh-CN" sz="2400" dirty="0"/>
          </a:p>
        </p:txBody>
      </p:sp>
      <p:sp>
        <p:nvSpPr>
          <p:cNvPr id="6" name="Rectangle 5"/>
          <p:cNvSpPr/>
          <p:nvPr/>
        </p:nvSpPr>
        <p:spPr>
          <a:xfrm>
            <a:off x="3977640" y="2459926"/>
            <a:ext cx="1435608" cy="836734"/>
          </a:xfrm>
          <a:prstGeom prst="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1883812" y="3625341"/>
            <a:ext cx="3648308" cy="794259"/>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2098548" y="2426782"/>
            <a:ext cx="1435608" cy="869877"/>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TextBox 11"/>
          <p:cNvSpPr txBox="1"/>
          <p:nvPr/>
        </p:nvSpPr>
        <p:spPr>
          <a:xfrm>
            <a:off x="381866" y="2883667"/>
            <a:ext cx="1072031" cy="300082"/>
          </a:xfrm>
          <a:prstGeom prst="rect">
            <a:avLst/>
          </a:prstGeom>
          <a:noFill/>
        </p:spPr>
        <p:txBody>
          <a:bodyPr wrap="square" rtlCol="0">
            <a:spAutoFit/>
          </a:bodyPr>
          <a:lstStyle/>
          <a:p>
            <a:r>
              <a:rPr lang="en-US" sz="1350" dirty="0" smtClean="0"/>
              <a:t>L1 </a:t>
            </a:r>
            <a:r>
              <a:rPr lang="en-US" sz="1350" dirty="0"/>
              <a:t>CACHE</a:t>
            </a:r>
          </a:p>
        </p:txBody>
      </p:sp>
      <p:sp>
        <p:nvSpPr>
          <p:cNvPr id="13" name="TextBox 12"/>
          <p:cNvSpPr txBox="1"/>
          <p:nvPr/>
        </p:nvSpPr>
        <p:spPr>
          <a:xfrm>
            <a:off x="381866" y="3761332"/>
            <a:ext cx="1072031" cy="300082"/>
          </a:xfrm>
          <a:prstGeom prst="rect">
            <a:avLst/>
          </a:prstGeom>
          <a:noFill/>
        </p:spPr>
        <p:txBody>
          <a:bodyPr wrap="square" rtlCol="0">
            <a:spAutoFit/>
          </a:bodyPr>
          <a:lstStyle/>
          <a:p>
            <a:r>
              <a:rPr lang="en-US" sz="1350" dirty="0" smtClean="0"/>
              <a:t>L2 </a:t>
            </a:r>
            <a:r>
              <a:rPr lang="en-US" sz="1350" dirty="0"/>
              <a:t>CACHE</a:t>
            </a:r>
          </a:p>
        </p:txBody>
      </p:sp>
      <p:sp>
        <p:nvSpPr>
          <p:cNvPr id="14" name="TextBox 13"/>
          <p:cNvSpPr txBox="1"/>
          <p:nvPr/>
        </p:nvSpPr>
        <p:spPr>
          <a:xfrm>
            <a:off x="2234103" y="1798018"/>
            <a:ext cx="1564519" cy="300082"/>
          </a:xfrm>
          <a:prstGeom prst="rect">
            <a:avLst/>
          </a:prstGeom>
          <a:noFill/>
        </p:spPr>
        <p:txBody>
          <a:bodyPr wrap="square" rtlCol="0">
            <a:spAutoFit/>
          </a:bodyPr>
          <a:lstStyle/>
          <a:p>
            <a:r>
              <a:rPr lang="en-US" sz="1350"/>
              <a:t>VICTIM CORE</a:t>
            </a:r>
            <a:endParaRPr lang="en-US" sz="1350" dirty="0"/>
          </a:p>
        </p:txBody>
      </p:sp>
      <p:sp>
        <p:nvSpPr>
          <p:cNvPr id="15" name="TextBox 14"/>
          <p:cNvSpPr txBox="1"/>
          <p:nvPr/>
        </p:nvSpPr>
        <p:spPr>
          <a:xfrm>
            <a:off x="3977640" y="1814084"/>
            <a:ext cx="1669582" cy="300082"/>
          </a:xfrm>
          <a:prstGeom prst="rect">
            <a:avLst/>
          </a:prstGeom>
          <a:noFill/>
        </p:spPr>
        <p:txBody>
          <a:bodyPr wrap="square" rtlCol="0">
            <a:spAutoFit/>
          </a:bodyPr>
          <a:lstStyle/>
          <a:p>
            <a:r>
              <a:rPr lang="en-US" sz="1350" dirty="0"/>
              <a:t>ATTACKER CORE</a:t>
            </a:r>
          </a:p>
        </p:txBody>
      </p:sp>
      <p:cxnSp>
        <p:nvCxnSpPr>
          <p:cNvPr id="17" name="Straight Connector 16"/>
          <p:cNvCxnSpPr/>
          <p:nvPr/>
        </p:nvCxnSpPr>
        <p:spPr>
          <a:xfrm>
            <a:off x="2582601" y="3031864"/>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582601" y="3895972"/>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sp>
        <p:nvSpPr>
          <p:cNvPr id="19" name="Oval 18"/>
          <p:cNvSpPr/>
          <p:nvPr/>
        </p:nvSpPr>
        <p:spPr>
          <a:xfrm>
            <a:off x="5590715" y="2191090"/>
            <a:ext cx="1133856" cy="69257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smtClean="0">
                <a:solidFill>
                  <a:srgbClr val="FF0000"/>
                </a:solidFill>
              </a:rPr>
              <a:t>FLUSH</a:t>
            </a:r>
            <a:endParaRPr lang="en-US" sz="1350" dirty="0">
              <a:solidFill>
                <a:srgbClr val="FF0000"/>
              </a:solidFill>
            </a:endParaRPr>
          </a:p>
        </p:txBody>
      </p:sp>
    </p:spTree>
    <p:extLst>
      <p:ext uri="{BB962C8B-B14F-4D97-AF65-F5344CB8AC3E}">
        <p14:creationId xmlns:p14="http://schemas.microsoft.com/office/powerpoint/2010/main" val="82289067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5"/>
          </p:nvPr>
        </p:nvSpPr>
        <p:spPr/>
        <p:txBody>
          <a:bodyPr/>
          <a:lstStyle/>
          <a:p>
            <a:endParaRPr lang="en-US"/>
          </a:p>
        </p:txBody>
      </p:sp>
      <p:sp>
        <p:nvSpPr>
          <p:cNvPr id="5" name="TextBox 4"/>
          <p:cNvSpPr txBox="1"/>
          <p:nvPr/>
        </p:nvSpPr>
        <p:spPr>
          <a:xfrm>
            <a:off x="287568" y="1006660"/>
            <a:ext cx="6342707" cy="461665"/>
          </a:xfrm>
          <a:prstGeom prst="rect">
            <a:avLst/>
          </a:prstGeom>
          <a:noFill/>
        </p:spPr>
        <p:txBody>
          <a:bodyPr wrap="square" rtlCol="0">
            <a:spAutoFit/>
          </a:bodyPr>
          <a:lstStyle/>
          <a:p>
            <a:pPr algn="ctr"/>
            <a:r>
              <a:rPr lang="en-US" altLang="zh-CN" sz="2400" dirty="0"/>
              <a:t>LLC Flush-Reload </a:t>
            </a:r>
            <a:r>
              <a:rPr lang="en-US" altLang="zh-CN" sz="2400" dirty="0" smtClean="0"/>
              <a:t>Requirements:</a:t>
            </a:r>
            <a:r>
              <a:rPr lang="zh-CN" altLang="en-US" sz="2400" dirty="0" smtClean="0"/>
              <a:t> </a:t>
            </a:r>
            <a:r>
              <a:rPr lang="en-US" altLang="zh-CN" sz="2400" dirty="0" smtClean="0"/>
              <a:t>Flush(2)</a:t>
            </a:r>
            <a:endParaRPr lang="en-US" altLang="zh-CN" sz="2400" dirty="0"/>
          </a:p>
        </p:txBody>
      </p:sp>
      <p:sp>
        <p:nvSpPr>
          <p:cNvPr id="6" name="Rectangle 5"/>
          <p:cNvSpPr/>
          <p:nvPr/>
        </p:nvSpPr>
        <p:spPr>
          <a:xfrm>
            <a:off x="3977640" y="2459926"/>
            <a:ext cx="1435608" cy="836734"/>
          </a:xfrm>
          <a:prstGeom prst="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1883812" y="3625341"/>
            <a:ext cx="3648308" cy="794259"/>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2098548" y="2426782"/>
            <a:ext cx="1435608" cy="869877"/>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TextBox 11"/>
          <p:cNvSpPr txBox="1"/>
          <p:nvPr/>
        </p:nvSpPr>
        <p:spPr>
          <a:xfrm>
            <a:off x="381866" y="2883667"/>
            <a:ext cx="1072031" cy="300082"/>
          </a:xfrm>
          <a:prstGeom prst="rect">
            <a:avLst/>
          </a:prstGeom>
          <a:noFill/>
        </p:spPr>
        <p:txBody>
          <a:bodyPr wrap="square" rtlCol="0">
            <a:spAutoFit/>
          </a:bodyPr>
          <a:lstStyle/>
          <a:p>
            <a:r>
              <a:rPr lang="en-US" sz="1350" dirty="0" smtClean="0"/>
              <a:t>L1 </a:t>
            </a:r>
            <a:r>
              <a:rPr lang="en-US" sz="1350" dirty="0"/>
              <a:t>CACHE</a:t>
            </a:r>
          </a:p>
        </p:txBody>
      </p:sp>
      <p:sp>
        <p:nvSpPr>
          <p:cNvPr id="13" name="TextBox 12"/>
          <p:cNvSpPr txBox="1"/>
          <p:nvPr/>
        </p:nvSpPr>
        <p:spPr>
          <a:xfrm>
            <a:off x="381866" y="3761332"/>
            <a:ext cx="1072031" cy="300082"/>
          </a:xfrm>
          <a:prstGeom prst="rect">
            <a:avLst/>
          </a:prstGeom>
          <a:noFill/>
        </p:spPr>
        <p:txBody>
          <a:bodyPr wrap="square" rtlCol="0">
            <a:spAutoFit/>
          </a:bodyPr>
          <a:lstStyle/>
          <a:p>
            <a:r>
              <a:rPr lang="en-US" sz="1350" dirty="0" smtClean="0"/>
              <a:t>L2 </a:t>
            </a:r>
            <a:r>
              <a:rPr lang="en-US" sz="1350" dirty="0"/>
              <a:t>CACHE</a:t>
            </a:r>
          </a:p>
        </p:txBody>
      </p:sp>
      <p:sp>
        <p:nvSpPr>
          <p:cNvPr id="14" name="TextBox 13"/>
          <p:cNvSpPr txBox="1"/>
          <p:nvPr/>
        </p:nvSpPr>
        <p:spPr>
          <a:xfrm>
            <a:off x="2234103" y="1798018"/>
            <a:ext cx="1564519" cy="300082"/>
          </a:xfrm>
          <a:prstGeom prst="rect">
            <a:avLst/>
          </a:prstGeom>
          <a:noFill/>
        </p:spPr>
        <p:txBody>
          <a:bodyPr wrap="square" rtlCol="0">
            <a:spAutoFit/>
          </a:bodyPr>
          <a:lstStyle/>
          <a:p>
            <a:r>
              <a:rPr lang="en-US" sz="1350"/>
              <a:t>VICTIM CORE</a:t>
            </a:r>
            <a:endParaRPr lang="en-US" sz="1350" dirty="0"/>
          </a:p>
        </p:txBody>
      </p:sp>
      <p:sp>
        <p:nvSpPr>
          <p:cNvPr id="15" name="TextBox 14"/>
          <p:cNvSpPr txBox="1"/>
          <p:nvPr/>
        </p:nvSpPr>
        <p:spPr>
          <a:xfrm>
            <a:off x="3977640" y="1814084"/>
            <a:ext cx="1669582" cy="300082"/>
          </a:xfrm>
          <a:prstGeom prst="rect">
            <a:avLst/>
          </a:prstGeom>
          <a:noFill/>
        </p:spPr>
        <p:txBody>
          <a:bodyPr wrap="square" rtlCol="0">
            <a:spAutoFit/>
          </a:bodyPr>
          <a:lstStyle/>
          <a:p>
            <a:r>
              <a:rPr lang="en-US" sz="1350" dirty="0"/>
              <a:t>ATTACKER CORE</a:t>
            </a:r>
          </a:p>
        </p:txBody>
      </p:sp>
      <p:cxnSp>
        <p:nvCxnSpPr>
          <p:cNvPr id="17" name="Straight Connector 16"/>
          <p:cNvCxnSpPr/>
          <p:nvPr/>
        </p:nvCxnSpPr>
        <p:spPr>
          <a:xfrm>
            <a:off x="2582601" y="3031864"/>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582601" y="3895972"/>
            <a:ext cx="467502" cy="0"/>
          </a:xfrm>
          <a:prstGeom prst="line">
            <a:avLst/>
          </a:prstGeom>
          <a:ln w="114300">
            <a:solidFill>
              <a:srgbClr val="FF0000"/>
            </a:solidFill>
          </a:ln>
        </p:spPr>
        <p:style>
          <a:lnRef idx="2">
            <a:schemeClr val="accent1"/>
          </a:lnRef>
          <a:fillRef idx="0">
            <a:schemeClr val="accent1"/>
          </a:fillRef>
          <a:effectRef idx="1">
            <a:schemeClr val="accent1"/>
          </a:effectRef>
          <a:fontRef idx="minor">
            <a:schemeClr val="tx1"/>
          </a:fontRef>
        </p:style>
      </p:cxnSp>
      <p:sp>
        <p:nvSpPr>
          <p:cNvPr id="19" name="Oval 18"/>
          <p:cNvSpPr/>
          <p:nvPr/>
        </p:nvSpPr>
        <p:spPr>
          <a:xfrm>
            <a:off x="5590714" y="2191090"/>
            <a:ext cx="1267285" cy="69257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smtClean="0">
                <a:solidFill>
                  <a:srgbClr val="FF0000"/>
                </a:solidFill>
              </a:rPr>
              <a:t>RELOAD&amp;TIME</a:t>
            </a:r>
            <a:endParaRPr lang="en-US" sz="1350" dirty="0">
              <a:solidFill>
                <a:srgbClr val="FF0000"/>
              </a:solidFill>
            </a:endParaRPr>
          </a:p>
        </p:txBody>
      </p:sp>
    </p:spTree>
    <p:extLst>
      <p:ext uri="{BB962C8B-B14F-4D97-AF65-F5344CB8AC3E}">
        <p14:creationId xmlns:p14="http://schemas.microsoft.com/office/powerpoint/2010/main" val="161012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1594" y="1835725"/>
            <a:ext cx="5488583" cy="1384995"/>
          </a:xfrm>
          <a:prstGeom prst="rect">
            <a:avLst/>
          </a:prstGeom>
        </p:spPr>
        <p:txBody>
          <a:bodyPr wrap="square">
            <a:spAutoFit/>
          </a:bodyPr>
          <a:lstStyle/>
          <a:p>
            <a:pPr marL="428615" indent="-428615">
              <a:buFont typeface="Arial" charset="0"/>
              <a:buChar char="•"/>
            </a:pPr>
            <a:r>
              <a:rPr lang="en-US" altLang="zh-CN" sz="2100" dirty="0"/>
              <a:t>Experiment</a:t>
            </a:r>
            <a:r>
              <a:rPr lang="zh-CN" altLang="en-US" sz="2100" dirty="0"/>
              <a:t> </a:t>
            </a:r>
            <a:r>
              <a:rPr lang="en-US" altLang="zh-CN" sz="2100" dirty="0"/>
              <a:t>setup: Android App with NDK</a:t>
            </a:r>
          </a:p>
          <a:p>
            <a:pPr marL="428615" indent="-428615">
              <a:buFont typeface="Arial" charset="0"/>
              <a:buChar char="•"/>
            </a:pPr>
            <a:endParaRPr lang="en-US" altLang="zh-CN" sz="2100" dirty="0"/>
          </a:p>
          <a:p>
            <a:pPr marL="428615" indent="-428615">
              <a:buFont typeface="Arial" charset="0"/>
              <a:buChar char="•"/>
            </a:pPr>
            <a:r>
              <a:rPr lang="en-US" altLang="zh-CN" sz="2100" dirty="0"/>
              <a:t>One thread, 1K dummy function</a:t>
            </a:r>
            <a:endParaRPr lang="zh-CN" altLang="en-US" sz="2100" dirty="0"/>
          </a:p>
          <a:p>
            <a:pPr marL="428615" indent="-428615">
              <a:buFont typeface="Arial" charset="0"/>
              <a:buChar char="•"/>
            </a:pPr>
            <a:endParaRPr lang="zh-CN" altLang="en-US" sz="2100" dirty="0"/>
          </a:p>
        </p:txBody>
      </p:sp>
      <p:sp>
        <p:nvSpPr>
          <p:cNvPr id="5"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a:solidFill>
                  <a:prstClr val="white"/>
                </a:solidFill>
              </a:rPr>
              <a:t>Y,</a:t>
            </a:r>
            <a:r>
              <a:rPr lang="zh-CN" altLang="en-US" sz="1500" dirty="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
        <p:nvSpPr>
          <p:cNvPr id="6" name="Content Placeholder 5"/>
          <p:cNvSpPr>
            <a:spLocks noGrp="1"/>
          </p:cNvSpPr>
          <p:nvPr>
            <p:ph idx="15"/>
          </p:nvPr>
        </p:nvSpPr>
        <p:spPr/>
        <p:txBody>
          <a:bodyPr/>
          <a:lstStyle/>
          <a:p>
            <a:endParaRPr lang="en-US"/>
          </a:p>
        </p:txBody>
      </p:sp>
      <p:sp>
        <p:nvSpPr>
          <p:cNvPr id="7" name="TextBox 6"/>
          <p:cNvSpPr txBox="1"/>
          <p:nvPr/>
        </p:nvSpPr>
        <p:spPr>
          <a:xfrm>
            <a:off x="381866" y="974655"/>
            <a:ext cx="5653175" cy="461665"/>
          </a:xfrm>
          <a:prstGeom prst="rect">
            <a:avLst/>
          </a:prstGeom>
          <a:noFill/>
        </p:spPr>
        <p:txBody>
          <a:bodyPr wrap="square" rtlCol="0">
            <a:spAutoFit/>
          </a:bodyPr>
          <a:lstStyle/>
          <a:p>
            <a:pPr algn="ctr"/>
            <a:r>
              <a:rPr lang="en-US" altLang="zh-CN" sz="2400" dirty="0"/>
              <a:t>Cache Inclusiveness</a:t>
            </a:r>
          </a:p>
        </p:txBody>
      </p:sp>
    </p:spTree>
    <p:extLst>
      <p:ext uri="{BB962C8B-B14F-4D97-AF65-F5344CB8AC3E}">
        <p14:creationId xmlns:p14="http://schemas.microsoft.com/office/powerpoint/2010/main" val="123119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866" y="923529"/>
            <a:ext cx="6081279" cy="461665"/>
          </a:xfrm>
          <a:prstGeom prst="rect">
            <a:avLst/>
          </a:prstGeom>
          <a:noFill/>
        </p:spPr>
        <p:txBody>
          <a:bodyPr wrap="square" rtlCol="0">
            <a:spAutoFit/>
          </a:bodyPr>
          <a:lstStyle/>
          <a:p>
            <a:pPr algn="ctr"/>
            <a:r>
              <a:rPr lang="en-US" altLang="zh-CN" sz="2400" dirty="0"/>
              <a:t>Cache Inclusiveness </a:t>
            </a:r>
            <a:r>
              <a:rPr lang="en-US" altLang="zh-CN" sz="2400"/>
              <a:t>--- Instruction Cache</a:t>
            </a:r>
            <a:endParaRPr lang="en-US" altLang="zh-CN" sz="2400" dirty="0"/>
          </a:p>
        </p:txBody>
      </p:sp>
      <p:sp>
        <p:nvSpPr>
          <p:cNvPr id="7" name="Rectangle 6"/>
          <p:cNvSpPr/>
          <p:nvPr/>
        </p:nvSpPr>
        <p:spPr>
          <a:xfrm>
            <a:off x="2317426" y="2223569"/>
            <a:ext cx="791535" cy="937098"/>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8" name="Rectangle 7"/>
          <p:cNvSpPr/>
          <p:nvPr/>
        </p:nvSpPr>
        <p:spPr>
          <a:xfrm>
            <a:off x="1997964" y="3309219"/>
            <a:ext cx="2702052" cy="1055327"/>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TextBox 10"/>
          <p:cNvSpPr txBox="1"/>
          <p:nvPr/>
        </p:nvSpPr>
        <p:spPr>
          <a:xfrm>
            <a:off x="381866" y="3698382"/>
            <a:ext cx="1072031" cy="300082"/>
          </a:xfrm>
          <a:prstGeom prst="rect">
            <a:avLst/>
          </a:prstGeom>
          <a:noFill/>
        </p:spPr>
        <p:txBody>
          <a:bodyPr wrap="square" rtlCol="0">
            <a:spAutoFit/>
          </a:bodyPr>
          <a:lstStyle/>
          <a:p>
            <a:r>
              <a:rPr lang="en-US" sz="1350" dirty="0"/>
              <a:t>L2 CACHE</a:t>
            </a:r>
          </a:p>
        </p:txBody>
      </p:sp>
      <p:sp>
        <p:nvSpPr>
          <p:cNvPr id="12" name="TextBox 11"/>
          <p:cNvSpPr txBox="1"/>
          <p:nvPr/>
        </p:nvSpPr>
        <p:spPr>
          <a:xfrm>
            <a:off x="2494708" y="1864078"/>
            <a:ext cx="1300052" cy="300082"/>
          </a:xfrm>
          <a:prstGeom prst="rect">
            <a:avLst/>
          </a:prstGeom>
          <a:noFill/>
        </p:spPr>
        <p:txBody>
          <a:bodyPr wrap="square" rtlCol="0">
            <a:spAutoFit/>
          </a:bodyPr>
          <a:lstStyle/>
          <a:p>
            <a:r>
              <a:rPr lang="en-US" sz="1350" dirty="0"/>
              <a:t>L1-I</a:t>
            </a:r>
          </a:p>
        </p:txBody>
      </p:sp>
      <p:sp>
        <p:nvSpPr>
          <p:cNvPr id="13" name="TextBox 12"/>
          <p:cNvSpPr txBox="1"/>
          <p:nvPr/>
        </p:nvSpPr>
        <p:spPr>
          <a:xfrm>
            <a:off x="3794760" y="1864078"/>
            <a:ext cx="1669582" cy="300082"/>
          </a:xfrm>
          <a:prstGeom prst="rect">
            <a:avLst/>
          </a:prstGeom>
          <a:noFill/>
        </p:spPr>
        <p:txBody>
          <a:bodyPr wrap="square" rtlCol="0">
            <a:spAutoFit/>
          </a:bodyPr>
          <a:lstStyle/>
          <a:p>
            <a:r>
              <a:rPr lang="en-US" sz="1350"/>
              <a:t>L1-D</a:t>
            </a:r>
            <a:endParaRPr lang="en-US" sz="1350" dirty="0"/>
          </a:p>
        </p:txBody>
      </p:sp>
      <p:sp>
        <p:nvSpPr>
          <p:cNvPr id="16" name="Rectangle 15"/>
          <p:cNvSpPr/>
          <p:nvPr/>
        </p:nvSpPr>
        <p:spPr>
          <a:xfrm>
            <a:off x="3637642" y="2223569"/>
            <a:ext cx="791535" cy="937098"/>
          </a:xfrm>
          <a:prstGeom prst="rect">
            <a:avLst/>
          </a:prstGeom>
          <a:solidFill>
            <a:srgbClr val="00BA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ysClr val="windowText" lastClr="000000"/>
              </a:solidFill>
            </a:endParaRPr>
          </a:p>
        </p:txBody>
      </p:sp>
      <p:sp>
        <p:nvSpPr>
          <p:cNvPr id="14" name="TextBox 13"/>
          <p:cNvSpPr txBox="1"/>
          <p:nvPr/>
        </p:nvSpPr>
        <p:spPr>
          <a:xfrm>
            <a:off x="724160" y="1953650"/>
            <a:ext cx="1454244" cy="300082"/>
          </a:xfrm>
          <a:prstGeom prst="rect">
            <a:avLst/>
          </a:prstGeom>
          <a:noFill/>
        </p:spPr>
        <p:txBody>
          <a:bodyPr wrap="none" rtlCol="0">
            <a:spAutoFit/>
          </a:bodyPr>
          <a:lstStyle/>
          <a:p>
            <a:r>
              <a:rPr lang="en-US" sz="1350" dirty="0">
                <a:solidFill>
                  <a:schemeClr val="tx1">
                    <a:lumMod val="75000"/>
                    <a:lumOff val="25000"/>
                  </a:schemeClr>
                </a:solidFill>
              </a:rPr>
              <a:t>Execute Dummy</a:t>
            </a:r>
          </a:p>
        </p:txBody>
      </p:sp>
      <p:cxnSp>
        <p:nvCxnSpPr>
          <p:cNvPr id="17" name="Straight Connector 16"/>
          <p:cNvCxnSpPr/>
          <p:nvPr/>
        </p:nvCxnSpPr>
        <p:spPr>
          <a:xfrm>
            <a:off x="2317426" y="2719673"/>
            <a:ext cx="791535" cy="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317426" y="3823599"/>
            <a:ext cx="791535" cy="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sp>
        <p:nvSpPr>
          <p:cNvPr id="4" name="Content Placeholder 3"/>
          <p:cNvSpPr>
            <a:spLocks noGrp="1"/>
          </p:cNvSpPr>
          <p:nvPr>
            <p:ph idx="15"/>
          </p:nvPr>
        </p:nvSpPr>
        <p:spPr/>
        <p:txBody>
          <a:bodyPr/>
          <a:lstStyle/>
          <a:p>
            <a:endParaRPr lang="en-US"/>
          </a:p>
        </p:txBody>
      </p:sp>
      <p:sp>
        <p:nvSpPr>
          <p:cNvPr id="19" name="Content Placeholder 2"/>
          <p:cNvSpPr>
            <a:spLocks noGrp="1"/>
          </p:cNvSpPr>
          <p:nvPr>
            <p:ph idx="15"/>
          </p:nvPr>
        </p:nvSpPr>
        <p:spPr>
          <a:xfrm>
            <a:off x="3140133" y="263053"/>
            <a:ext cx="3615611" cy="376207"/>
          </a:xfrm>
        </p:spPr>
        <p:txBody>
          <a:bodyPr/>
          <a:lstStyle/>
          <a:p>
            <a:r>
              <a:rPr lang="en-US" altLang="zh-CN" sz="1500" b="1" dirty="0">
                <a:solidFill>
                  <a:prstClr val="white"/>
                </a:solidFill>
              </a:rPr>
              <a:t>X</a:t>
            </a:r>
            <a:r>
              <a:rPr lang="en-US" sz="1500" b="1" dirty="0">
                <a:solidFill>
                  <a:prstClr val="white"/>
                </a:solidFill>
              </a:rPr>
              <a:t>. Zhang</a:t>
            </a:r>
            <a:r>
              <a:rPr lang="en-US" sz="1500" dirty="0">
                <a:solidFill>
                  <a:prstClr val="white"/>
                </a:solidFill>
              </a:rPr>
              <a:t>,</a:t>
            </a:r>
            <a:r>
              <a:rPr lang="zh-CN" altLang="en-US" sz="1500" dirty="0">
                <a:solidFill>
                  <a:prstClr val="white"/>
                </a:solidFill>
              </a:rPr>
              <a:t> </a:t>
            </a:r>
            <a:r>
              <a:rPr lang="en-US" altLang="zh-CN" sz="1500" dirty="0">
                <a:solidFill>
                  <a:prstClr val="white"/>
                </a:solidFill>
              </a:rPr>
              <a:t>Y,</a:t>
            </a:r>
            <a:r>
              <a:rPr lang="zh-CN" altLang="en-US" sz="1500" dirty="0">
                <a:solidFill>
                  <a:prstClr val="white"/>
                </a:solidFill>
              </a:rPr>
              <a:t> </a:t>
            </a:r>
            <a:r>
              <a:rPr lang="en-US" altLang="zh-CN" sz="1500" dirty="0">
                <a:solidFill>
                  <a:prstClr val="white"/>
                </a:solidFill>
              </a:rPr>
              <a:t>Xiao,</a:t>
            </a:r>
            <a:r>
              <a:rPr lang="en-US" sz="1500" dirty="0">
                <a:solidFill>
                  <a:prstClr val="white"/>
                </a:solidFill>
              </a:rPr>
              <a:t> Y. Zhang</a:t>
            </a:r>
            <a:endParaRPr lang="en-US" sz="1500" dirty="0"/>
          </a:p>
        </p:txBody>
      </p:sp>
      <p:sp>
        <p:nvSpPr>
          <p:cNvPr id="20" name="Circular Arrow 19"/>
          <p:cNvSpPr/>
          <p:nvPr/>
        </p:nvSpPr>
        <p:spPr>
          <a:xfrm flipH="1">
            <a:off x="1402907" y="1555389"/>
            <a:ext cx="808740" cy="1067737"/>
          </a:xfrm>
          <a:prstGeom prst="circularArrow">
            <a:avLst>
              <a:gd name="adj1" fmla="val 6303"/>
              <a:gd name="adj2" fmla="val 829402"/>
              <a:gd name="adj3" fmla="val 18786337"/>
              <a:gd name="adj4" fmla="val 1402782"/>
              <a:gd name="adj5" fmla="val 7721"/>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21" name="TextBox 20"/>
          <p:cNvSpPr txBox="1"/>
          <p:nvPr/>
        </p:nvSpPr>
        <p:spPr>
          <a:xfrm>
            <a:off x="381866" y="2883667"/>
            <a:ext cx="1072031" cy="300082"/>
          </a:xfrm>
          <a:prstGeom prst="rect">
            <a:avLst/>
          </a:prstGeom>
          <a:noFill/>
        </p:spPr>
        <p:txBody>
          <a:bodyPr wrap="square" rtlCol="0">
            <a:spAutoFit/>
          </a:bodyPr>
          <a:lstStyle/>
          <a:p>
            <a:r>
              <a:rPr lang="en-US" sz="1350" dirty="0"/>
              <a:t>L1 CACHE</a:t>
            </a:r>
          </a:p>
        </p:txBody>
      </p:sp>
    </p:spTree>
    <p:extLst>
      <p:ext uri="{BB962C8B-B14F-4D97-AF65-F5344CB8AC3E}">
        <p14:creationId xmlns:p14="http://schemas.microsoft.com/office/powerpoint/2010/main" val="162259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animBg="1"/>
    </p:bldLst>
  </p:timing>
</p:sld>
</file>

<file path=ppt/theme/theme1.xml><?xml version="1.0" encoding="utf-8"?>
<a:theme xmlns:a="http://schemas.openxmlformats.org/drawingml/2006/main" name="2_Title Slid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tent Slid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32608</TotalTime>
  <Words>4685</Words>
  <Application>Microsoft Macintosh PowerPoint</Application>
  <PresentationFormat>Custom</PresentationFormat>
  <Paragraphs>1449</Paragraphs>
  <Slides>111</Slides>
  <Notes>18</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111</vt:i4>
      </vt:variant>
    </vt:vector>
  </HeadingPairs>
  <TitlesOfParts>
    <vt:vector size="120" baseType="lpstr">
      <vt:lpstr>Arial</vt:lpstr>
      <vt:lpstr>Calibri</vt:lpstr>
      <vt:lpstr>Cambria Math</vt:lpstr>
      <vt:lpstr>Wingdings</vt:lpstr>
      <vt:lpstr>宋体</vt:lpstr>
      <vt:lpstr>黑体</vt:lpstr>
      <vt:lpstr>2_Title Slide</vt:lpstr>
      <vt:lpstr>Content Slide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OSU</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Xiaokuan Zhang</dc:creator>
  <cp:keywords>CCS2016</cp:keywords>
  <dc:description/>
  <cp:lastModifiedBy>Microsoft Office User</cp:lastModifiedBy>
  <cp:revision>379</cp:revision>
  <cp:lastPrinted>2013-08-13T14:25:08Z</cp:lastPrinted>
  <dcterms:created xsi:type="dcterms:W3CDTF">2013-05-24T18:55:25Z</dcterms:created>
  <dcterms:modified xsi:type="dcterms:W3CDTF">2016-11-04T19:42:50Z</dcterms:modified>
  <cp:category/>
</cp:coreProperties>
</file>